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10"/>
  </p:notesMasterIdLst>
  <p:sldIdLst>
    <p:sldId id="273" r:id="rId2"/>
    <p:sldId id="266" r:id="rId3"/>
    <p:sldId id="267" r:id="rId4"/>
    <p:sldId id="268" r:id="rId5"/>
    <p:sldId id="269" r:id="rId6"/>
    <p:sldId id="270" r:id="rId7"/>
    <p:sldId id="271" r:id="rId8"/>
    <p:sldId id="272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39" d="100"/>
          <a:sy n="39" d="100"/>
        </p:scale>
        <p:origin x="-3702" y="-163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50AB931-4F0D-4B78-9532-D7E7EFA935D9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010951D-9141-4209-BCD9-E2276B65CFD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441425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10951D-9141-4209-BCD9-E2276B65CFDE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657495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07D3F2-3DD8-46BD-88E6-BD2C9D55938A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E2FCBA6-9DDA-44AB-B3A3-76CD75B8C0C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07D3F2-3DD8-46BD-88E6-BD2C9D55938A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2FCBA6-9DDA-44AB-B3A3-76CD75B8C0C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07D3F2-3DD8-46BD-88E6-BD2C9D55938A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2FCBA6-9DDA-44AB-B3A3-76CD75B8C0C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07D3F2-3DD8-46BD-88E6-BD2C9D55938A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2FCBA6-9DDA-44AB-B3A3-76CD75B8C0C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07D3F2-3DD8-46BD-88E6-BD2C9D55938A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2FCBA6-9DDA-44AB-B3A3-76CD75B8C0C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07D3F2-3DD8-46BD-88E6-BD2C9D55938A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2FCBA6-9DDA-44AB-B3A3-76CD75B8C0C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07D3F2-3DD8-46BD-88E6-BD2C9D55938A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2FCBA6-9DDA-44AB-B3A3-76CD75B8C0C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07D3F2-3DD8-46BD-88E6-BD2C9D55938A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2FCBA6-9DDA-44AB-B3A3-76CD75B8C0C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07D3F2-3DD8-46BD-88E6-BD2C9D55938A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2FCBA6-9DDA-44AB-B3A3-76CD75B8C0C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07D3F2-3DD8-46BD-88E6-BD2C9D55938A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2FCBA6-9DDA-44AB-B3A3-76CD75B8C0C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07D3F2-3DD8-46BD-88E6-BD2C9D55938A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2FCBA6-9DDA-44AB-B3A3-76CD75B8C0C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7D07D3F2-3DD8-46BD-88E6-BD2C9D55938A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9E2FCBA6-9DDA-44AB-B3A3-76CD75B8C0C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2099319"/>
          </a:xfrm>
        </p:spPr>
        <p:txBody>
          <a:bodyPr/>
          <a:lstStyle/>
          <a:p>
            <a:r>
              <a:rPr lang="en-US" sz="6600" b="1" cap="all" dirty="0" smtClean="0">
                <a:ln w="6350">
                  <a:noFill/>
                </a:ln>
                <a:solidFill>
                  <a:schemeClr val="tx1"/>
                </a:soli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Reported speech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3528" y="2852936"/>
            <a:ext cx="8496944" cy="3816424"/>
          </a:xfrm>
        </p:spPr>
        <p:txBody>
          <a:bodyPr>
            <a:normAutofit fontScale="92500" lnSpcReduction="20000"/>
          </a:bodyPr>
          <a:lstStyle/>
          <a:p>
            <a:r>
              <a:rPr lang="ru-RU" sz="4400" dirty="0" smtClean="0">
                <a:latin typeface="+mn-lt"/>
              </a:rPr>
              <a:t>Косвенная речь.</a:t>
            </a:r>
          </a:p>
          <a:p>
            <a:endParaRPr lang="ru-RU" sz="4400" dirty="0">
              <a:latin typeface="+mn-lt"/>
            </a:endParaRPr>
          </a:p>
          <a:p>
            <a:endParaRPr lang="ru-RU" sz="4400" dirty="0" smtClean="0">
              <a:latin typeface="+mn-lt"/>
            </a:endParaRPr>
          </a:p>
          <a:p>
            <a:endParaRPr lang="ru-RU" sz="4400" dirty="0" smtClean="0">
              <a:latin typeface="+mn-lt"/>
            </a:endParaRPr>
          </a:p>
          <a:p>
            <a:r>
              <a:rPr lang="ru-RU" sz="4400" dirty="0" smtClean="0">
                <a:latin typeface="+mn-lt"/>
              </a:rPr>
              <a:t>                      </a:t>
            </a:r>
            <a:r>
              <a:rPr lang="ru-RU" sz="3500" dirty="0" smtClean="0">
                <a:latin typeface="+mn-lt"/>
              </a:rPr>
              <a:t>Учитель английского языка</a:t>
            </a:r>
          </a:p>
          <a:p>
            <a:r>
              <a:rPr lang="ru-RU" sz="3500" dirty="0" smtClean="0">
                <a:latin typeface="+mn-lt"/>
              </a:rPr>
              <a:t>                                                      </a:t>
            </a:r>
            <a:r>
              <a:rPr lang="ru-RU" sz="3500" dirty="0" smtClean="0">
                <a:latin typeface="+mn-lt"/>
              </a:rPr>
              <a:t>Гусева А.С.</a:t>
            </a:r>
            <a:endParaRPr lang="ru-RU" sz="35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7683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en-US" sz="3600" b="1" dirty="0" smtClean="0">
                <a:solidFill>
                  <a:schemeClr val="tx1"/>
                </a:solidFill>
              </a:rPr>
              <a:t>Reported Speech</a:t>
            </a:r>
            <a:r>
              <a:rPr lang="ru-RU" sz="3600" b="1" dirty="0" smtClean="0">
                <a:solidFill>
                  <a:schemeClr val="tx1"/>
                </a:solidFill>
              </a:rPr>
              <a:t/>
            </a:r>
            <a:br>
              <a:rPr lang="ru-RU" sz="3600" b="1" dirty="0" smtClean="0">
                <a:solidFill>
                  <a:schemeClr val="tx1"/>
                </a:solidFill>
              </a:rPr>
            </a:br>
            <a:r>
              <a:rPr lang="ru-RU" sz="3200" b="1" dirty="0" smtClean="0">
                <a:solidFill>
                  <a:schemeClr val="tx1"/>
                </a:solidFill>
              </a:rPr>
              <a:t>Косвенная речь</a:t>
            </a:r>
            <a:br>
              <a:rPr lang="ru-RU" sz="3200" b="1" dirty="0" smtClean="0">
                <a:solidFill>
                  <a:schemeClr val="tx1"/>
                </a:solidFill>
              </a:rPr>
            </a:br>
            <a:endParaRPr lang="ru-RU" sz="3200" b="1" dirty="0">
              <a:solidFill>
                <a:schemeClr val="tx1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99215545"/>
              </p:ext>
            </p:extLst>
          </p:nvPr>
        </p:nvGraphicFramePr>
        <p:xfrm>
          <a:off x="539552" y="1196753"/>
          <a:ext cx="8064896" cy="530999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60440"/>
                <a:gridCol w="4104456"/>
              </a:tblGrid>
              <a:tr h="2315162">
                <a:tc>
                  <a:txBody>
                    <a:bodyPr/>
                    <a:lstStyle/>
                    <a:p>
                      <a:pPr algn="l"/>
                      <a:r>
                        <a:rPr lang="ru-RU" sz="2400" b="0" dirty="0" smtClean="0">
                          <a:solidFill>
                            <a:schemeClr val="tx1"/>
                          </a:solidFill>
                        </a:rPr>
                        <a:t>Прямая речь-это то, что кто-либо  непосредственно произнес.</a:t>
                      </a:r>
                    </a:p>
                    <a:p>
                      <a:pPr algn="l"/>
                      <a:endParaRPr lang="ru-RU" sz="2400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l"/>
                      <a:r>
                        <a:rPr lang="ru-RU" sz="2400" dirty="0" smtClean="0">
                          <a:solidFill>
                            <a:schemeClr val="tx1"/>
                          </a:solidFill>
                        </a:rPr>
                        <a:t> Прямая</a:t>
                      </a:r>
                      <a:r>
                        <a:rPr lang="ru-RU" sz="2400" baseline="0" dirty="0" smtClean="0">
                          <a:solidFill>
                            <a:schemeClr val="tx1"/>
                          </a:solidFill>
                        </a:rPr>
                        <a:t> речь заключается в кавычки</a:t>
                      </a:r>
                      <a:endParaRPr lang="ru-RU" sz="2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400" b="0" dirty="0" smtClean="0">
                          <a:solidFill>
                            <a:schemeClr val="tx1"/>
                          </a:solidFill>
                        </a:rPr>
                        <a:t>Косвенная</a:t>
                      </a:r>
                      <a:r>
                        <a:rPr lang="ru-RU" sz="2400" b="0" baseline="0" dirty="0" smtClean="0">
                          <a:solidFill>
                            <a:schemeClr val="tx1"/>
                          </a:solidFill>
                        </a:rPr>
                        <a:t> речь –это чьи-либо слова, точно переданные по смыслу , но не дословно</a:t>
                      </a:r>
                      <a:r>
                        <a:rPr lang="ru-RU" sz="2400" baseline="0" dirty="0" smtClean="0">
                          <a:solidFill>
                            <a:schemeClr val="tx1"/>
                          </a:solidFill>
                        </a:rPr>
                        <a:t>. </a:t>
                      </a:r>
                    </a:p>
                    <a:p>
                      <a:pPr algn="l"/>
                      <a:endParaRPr lang="ru-RU" sz="2400" baseline="0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l"/>
                      <a:r>
                        <a:rPr lang="ru-RU" sz="2400" baseline="0" dirty="0" smtClean="0">
                          <a:solidFill>
                            <a:schemeClr val="tx1"/>
                          </a:solidFill>
                        </a:rPr>
                        <a:t>Косвенная речь не заключается в кавычки.</a:t>
                      </a:r>
                      <a:endParaRPr lang="ru-RU" sz="2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82017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B4DCFA">
                              <a:lumMod val="25000"/>
                            </a:srgbClr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Direct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B4DCFA">
                              <a:lumMod val="25000"/>
                            </a:srgbClr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Reported</a:t>
                      </a:r>
                    </a:p>
                    <a:p>
                      <a:pPr algn="l"/>
                      <a:endParaRPr lang="ru-RU" sz="2400" b="1" dirty="0">
                        <a:solidFill>
                          <a:schemeClr val="tx2">
                            <a:lumMod val="25000"/>
                          </a:schemeClr>
                        </a:solidFill>
                      </a:endParaRPr>
                    </a:p>
                  </a:txBody>
                  <a:tcPr/>
                </a:tc>
              </a:tr>
              <a:tr h="1138092">
                <a:tc>
                  <a:txBody>
                    <a:bodyPr/>
                    <a:lstStyle/>
                    <a:p>
                      <a:pPr algn="l"/>
                      <a:r>
                        <a:rPr lang="en-US" sz="2400" dirty="0" smtClean="0">
                          <a:solidFill>
                            <a:schemeClr val="tx2">
                              <a:lumMod val="25000"/>
                            </a:schemeClr>
                          </a:solidFill>
                        </a:rPr>
                        <a:t>He said: </a:t>
                      </a:r>
                      <a:r>
                        <a:rPr lang="en-US" sz="2400" b="1" dirty="0" smtClean="0">
                          <a:solidFill>
                            <a:schemeClr val="tx2">
                              <a:lumMod val="25000"/>
                            </a:schemeClr>
                          </a:solidFill>
                        </a:rPr>
                        <a:t>“ I ‘ll return your book tomorrow”</a:t>
                      </a:r>
                      <a:endParaRPr lang="ru-RU" sz="2400" b="1" dirty="0">
                        <a:solidFill>
                          <a:schemeClr val="tx2">
                            <a:lumMod val="2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400" dirty="0" smtClean="0">
                          <a:solidFill>
                            <a:schemeClr val="tx2">
                              <a:lumMod val="25000"/>
                            </a:schemeClr>
                          </a:solidFill>
                        </a:rPr>
                        <a:t>He said </a:t>
                      </a:r>
                      <a:r>
                        <a:rPr lang="en-US" sz="2400" b="1" dirty="0" smtClean="0">
                          <a:solidFill>
                            <a:schemeClr val="tx2">
                              <a:lumMod val="25000"/>
                            </a:schemeClr>
                          </a:solidFill>
                        </a:rPr>
                        <a:t>that he would return my book the next day.</a:t>
                      </a:r>
                      <a:endParaRPr lang="ru-RU" sz="2400" b="1" dirty="0">
                        <a:solidFill>
                          <a:schemeClr val="tx2">
                            <a:lumMod val="25000"/>
                          </a:schemeClr>
                        </a:solidFill>
                      </a:endParaRPr>
                    </a:p>
                  </a:txBody>
                  <a:tcPr/>
                </a:tc>
              </a:tr>
              <a:tr h="983151">
                <a:tc>
                  <a:txBody>
                    <a:bodyPr/>
                    <a:lstStyle/>
                    <a:p>
                      <a:pPr algn="l"/>
                      <a:r>
                        <a:rPr lang="ru-RU" sz="2400" dirty="0" smtClean="0">
                          <a:solidFill>
                            <a:schemeClr val="tx2">
                              <a:lumMod val="25000"/>
                            </a:schemeClr>
                          </a:solidFill>
                        </a:rPr>
                        <a:t>Он сказал: </a:t>
                      </a:r>
                      <a:r>
                        <a:rPr lang="ru-RU" sz="2400" b="1" dirty="0" smtClean="0">
                          <a:solidFill>
                            <a:schemeClr val="tx2">
                              <a:lumMod val="25000"/>
                            </a:schemeClr>
                          </a:solidFill>
                        </a:rPr>
                        <a:t>« Я верну твою книгу завтра»</a:t>
                      </a:r>
                      <a:endParaRPr lang="ru-RU" sz="2400" b="1" dirty="0">
                        <a:solidFill>
                          <a:schemeClr val="tx2">
                            <a:lumMod val="2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400" dirty="0" smtClean="0">
                          <a:solidFill>
                            <a:schemeClr val="tx2">
                              <a:lumMod val="25000"/>
                            </a:schemeClr>
                          </a:solidFill>
                        </a:rPr>
                        <a:t>Он сказал , </a:t>
                      </a:r>
                      <a:r>
                        <a:rPr lang="ru-RU" sz="2400" b="1" dirty="0" smtClean="0">
                          <a:solidFill>
                            <a:schemeClr val="tx2">
                              <a:lumMod val="25000"/>
                            </a:schemeClr>
                          </a:solidFill>
                        </a:rPr>
                        <a:t>что вернет мою книгу на следующий  день.</a:t>
                      </a:r>
                      <a:endParaRPr lang="ru-RU" sz="2400" b="1" dirty="0">
                        <a:solidFill>
                          <a:schemeClr val="tx2">
                            <a:lumMod val="25000"/>
                          </a:schemeClr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807375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en-US" sz="3200" b="1" dirty="0" smtClean="0">
                <a:solidFill>
                  <a:schemeClr val="tx1"/>
                </a:solidFill>
              </a:rPr>
              <a:t>Reported Speech (Statements)</a:t>
            </a:r>
            <a:br>
              <a:rPr lang="en-US" sz="3200" b="1" dirty="0" smtClean="0">
                <a:solidFill>
                  <a:schemeClr val="tx1"/>
                </a:solidFill>
              </a:rPr>
            </a:br>
            <a:r>
              <a:rPr lang="ru-RU" sz="3200" b="1" dirty="0" smtClean="0">
                <a:solidFill>
                  <a:schemeClr val="tx1"/>
                </a:solidFill>
              </a:rPr>
              <a:t>Косвенная речь. (Утверждения)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457200" indent="-457200">
              <a:buFont typeface="+mj-lt"/>
              <a:buAutoNum type="arabicPeriod"/>
            </a:pPr>
            <a:r>
              <a:rPr lang="ru-RU" dirty="0" smtClean="0">
                <a:latin typeface="+mn-lt"/>
              </a:rPr>
              <a:t>При переводе из прямой речи в косвенную следует обратить внимание на грамматическое время глагола в главном предложении.(Он говорит…/ Она сказала…)</a:t>
            </a:r>
          </a:p>
          <a:p>
            <a:pPr marL="457200" indent="-457200">
              <a:buFont typeface="+mj-lt"/>
              <a:buAutoNum type="arabicPeriod"/>
            </a:pPr>
            <a:r>
              <a:rPr lang="ru-RU" dirty="0" smtClean="0">
                <a:latin typeface="+mn-lt"/>
              </a:rPr>
              <a:t>В том случае, если в главном предложении глагол употребляется в настоящем времени( </a:t>
            </a:r>
            <a:r>
              <a:rPr lang="en-US" dirty="0" smtClean="0">
                <a:latin typeface="+mn-lt"/>
              </a:rPr>
              <a:t>says, asks, answers…)</a:t>
            </a:r>
            <a:r>
              <a:rPr lang="ru-RU" dirty="0" smtClean="0">
                <a:latin typeface="+mn-lt"/>
              </a:rPr>
              <a:t>, в придаточном предложении (как и в русском языке) английский глагол не изменяется во времени.</a:t>
            </a:r>
          </a:p>
          <a:p>
            <a:pPr marL="457200" indent="-457200">
              <a:buFont typeface="+mj-lt"/>
              <a:buAutoNum type="arabicPeriod"/>
            </a:pPr>
            <a:r>
              <a:rPr lang="ru-RU" dirty="0" smtClean="0">
                <a:latin typeface="+mn-lt"/>
              </a:rPr>
              <a:t>Если же глагол в главном предложении употреблен в прошедшем времени</a:t>
            </a:r>
            <a:r>
              <a:rPr lang="en-US" dirty="0" smtClean="0">
                <a:latin typeface="+mn-lt"/>
              </a:rPr>
              <a:t> (said, asked</a:t>
            </a:r>
            <a:r>
              <a:rPr lang="en-US" dirty="0">
                <a:latin typeface="+mn-lt"/>
              </a:rPr>
              <a:t>,</a:t>
            </a:r>
            <a:r>
              <a:rPr lang="en-US" dirty="0" smtClean="0">
                <a:latin typeface="+mn-lt"/>
              </a:rPr>
              <a:t> answered…)</a:t>
            </a:r>
            <a:r>
              <a:rPr lang="ru-RU" dirty="0" smtClean="0">
                <a:latin typeface="+mn-lt"/>
              </a:rPr>
              <a:t>,</a:t>
            </a:r>
            <a:r>
              <a:rPr lang="en-US" dirty="0" smtClean="0">
                <a:latin typeface="+mn-lt"/>
              </a:rPr>
              <a:t> </a:t>
            </a:r>
            <a:r>
              <a:rPr lang="ru-RU" dirty="0" smtClean="0">
                <a:latin typeface="+mn-lt"/>
              </a:rPr>
              <a:t>в придаточном предложении глагол употребляется обязательно в одном из прошедших времен . При этом глагол в придаточном предложении меняется следующим образом:</a:t>
            </a:r>
            <a:endParaRPr lang="ru-RU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25470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692696"/>
            <a:ext cx="8229600" cy="1600200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US" sz="3600" b="1" dirty="0" smtClean="0">
                <a:solidFill>
                  <a:prstClr val="white"/>
                </a:solidFill>
                <a:effectLst/>
              </a:rPr>
              <a:t>Reported Speech.(Statements) </a:t>
            </a:r>
            <a:br>
              <a:rPr lang="en-US" sz="3600" b="1" dirty="0" smtClean="0">
                <a:solidFill>
                  <a:prstClr val="white"/>
                </a:solidFill>
                <a:effectLst/>
              </a:rPr>
            </a:br>
            <a:r>
              <a:rPr lang="en-US" sz="3600" b="1" dirty="0" smtClean="0">
                <a:solidFill>
                  <a:prstClr val="white"/>
                </a:solidFill>
                <a:effectLst/>
              </a:rPr>
              <a:t> </a:t>
            </a:r>
            <a:r>
              <a:rPr lang="ru-RU" sz="3200" b="1" dirty="0" smtClean="0">
                <a:solidFill>
                  <a:prstClr val="white"/>
                </a:solidFill>
                <a:effectLst/>
              </a:rPr>
              <a:t>Косвенная речь. </a:t>
            </a:r>
            <a:r>
              <a:rPr lang="en-US" sz="3200" b="1" dirty="0" smtClean="0">
                <a:solidFill>
                  <a:prstClr val="white"/>
                </a:solidFill>
                <a:effectLst/>
              </a:rPr>
              <a:t>(</a:t>
            </a:r>
            <a:r>
              <a:rPr lang="ru-RU" sz="3200" b="1" dirty="0" smtClean="0">
                <a:solidFill>
                  <a:prstClr val="white"/>
                </a:solidFill>
                <a:effectLst/>
              </a:rPr>
              <a:t>Утверждения</a:t>
            </a:r>
            <a:r>
              <a:rPr lang="en-US" sz="3200" b="1" dirty="0" smtClean="0">
                <a:solidFill>
                  <a:prstClr val="white"/>
                </a:solidFill>
                <a:effectLst/>
              </a:rPr>
              <a:t>)</a:t>
            </a:r>
            <a:r>
              <a:rPr lang="ru-RU" sz="3200" b="1" dirty="0" smtClean="0">
                <a:solidFill>
                  <a:prstClr val="white"/>
                </a:solidFill>
              </a:rPr>
              <a:t/>
            </a:r>
            <a:br>
              <a:rPr lang="ru-RU" sz="3200" b="1" dirty="0" smtClean="0">
                <a:solidFill>
                  <a:prstClr val="white"/>
                </a:solidFill>
              </a:rPr>
            </a:br>
            <a:endParaRPr lang="ru-RU" dirty="0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84796904"/>
              </p:ext>
            </p:extLst>
          </p:nvPr>
        </p:nvGraphicFramePr>
        <p:xfrm>
          <a:off x="395536" y="1628800"/>
          <a:ext cx="8352928" cy="4938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04456"/>
                <a:gridCol w="4248472"/>
              </a:tblGrid>
              <a:tr h="57606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Direct</a:t>
                      </a:r>
                    </a:p>
                    <a:p>
                      <a:pPr algn="l"/>
                      <a:endParaRPr lang="ru-RU" sz="2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Reported</a:t>
                      </a:r>
                    </a:p>
                    <a:p>
                      <a:pPr algn="l"/>
                      <a:endParaRPr lang="ru-RU" sz="2400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1337280">
                <a:tc>
                  <a:txBody>
                    <a:bodyPr/>
                    <a:lstStyle/>
                    <a:p>
                      <a:pPr algn="l"/>
                      <a:r>
                        <a:rPr lang="en-US" sz="2400" b="0" dirty="0" smtClean="0">
                          <a:solidFill>
                            <a:schemeClr val="tx2">
                              <a:lumMod val="25000"/>
                            </a:schemeClr>
                          </a:solidFill>
                        </a:rPr>
                        <a:t>She said :</a:t>
                      </a:r>
                      <a:r>
                        <a:rPr lang="en-US" sz="2400" b="0" baseline="0" dirty="0" smtClean="0">
                          <a:solidFill>
                            <a:schemeClr val="tx2">
                              <a:lumMod val="25000"/>
                            </a:schemeClr>
                          </a:solidFill>
                        </a:rPr>
                        <a:t> </a:t>
                      </a:r>
                      <a:r>
                        <a:rPr lang="en-US" sz="2400" dirty="0" smtClean="0">
                          <a:solidFill>
                            <a:schemeClr val="tx2">
                              <a:lumMod val="25000"/>
                            </a:schemeClr>
                          </a:solidFill>
                        </a:rPr>
                        <a:t>“ I phone my friends every day” </a:t>
                      </a:r>
                      <a:r>
                        <a:rPr lang="en-US" sz="2400" b="0" dirty="0" smtClean="0">
                          <a:solidFill>
                            <a:schemeClr val="tx2">
                              <a:lumMod val="25000"/>
                            </a:schemeClr>
                          </a:solidFill>
                        </a:rPr>
                        <a:t>(Present Simple)</a:t>
                      </a:r>
                      <a:endParaRPr lang="ru-RU" sz="2400" b="0" dirty="0">
                        <a:solidFill>
                          <a:schemeClr val="tx2">
                            <a:lumMod val="2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400" b="0" dirty="0" smtClean="0">
                          <a:solidFill>
                            <a:schemeClr val="tx2">
                              <a:lumMod val="25000"/>
                            </a:schemeClr>
                          </a:solidFill>
                        </a:rPr>
                        <a:t>She said</a:t>
                      </a:r>
                      <a:r>
                        <a:rPr lang="en-US" sz="2400" b="0" baseline="0" dirty="0" smtClean="0">
                          <a:solidFill>
                            <a:schemeClr val="tx2">
                              <a:lumMod val="25000"/>
                            </a:schemeClr>
                          </a:solidFill>
                        </a:rPr>
                        <a:t> </a:t>
                      </a:r>
                      <a:r>
                        <a:rPr lang="en-US" sz="2400" b="0" dirty="0" smtClean="0">
                          <a:solidFill>
                            <a:schemeClr val="tx2">
                              <a:lumMod val="25000"/>
                            </a:schemeClr>
                          </a:solidFill>
                        </a:rPr>
                        <a:t> him </a:t>
                      </a:r>
                      <a:r>
                        <a:rPr lang="en-US" sz="2400" dirty="0" smtClean="0">
                          <a:solidFill>
                            <a:schemeClr val="tx2">
                              <a:lumMod val="25000"/>
                            </a:schemeClr>
                          </a:solidFill>
                        </a:rPr>
                        <a:t>that she phoned her friends every day.</a:t>
                      </a:r>
                    </a:p>
                    <a:p>
                      <a:pPr algn="l"/>
                      <a:r>
                        <a:rPr lang="en-US" sz="2400" b="0" dirty="0" smtClean="0">
                          <a:solidFill>
                            <a:schemeClr val="tx2">
                              <a:lumMod val="25000"/>
                            </a:schemeClr>
                          </a:solidFill>
                        </a:rPr>
                        <a:t>(Past Simple)</a:t>
                      </a:r>
                      <a:endParaRPr lang="ru-RU" sz="2400" b="0" dirty="0">
                        <a:solidFill>
                          <a:schemeClr val="tx2">
                            <a:lumMod val="25000"/>
                          </a:schemeClr>
                        </a:solidFill>
                      </a:endParaRPr>
                    </a:p>
                  </a:txBody>
                  <a:tcPr/>
                </a:tc>
              </a:tr>
              <a:tr h="1100704">
                <a:tc>
                  <a:txBody>
                    <a:bodyPr/>
                    <a:lstStyle/>
                    <a:p>
                      <a:pPr algn="l"/>
                      <a:r>
                        <a:rPr lang="en-US" sz="2400" dirty="0" smtClean="0">
                          <a:solidFill>
                            <a:schemeClr val="tx2">
                              <a:lumMod val="25000"/>
                            </a:schemeClr>
                          </a:solidFill>
                        </a:rPr>
                        <a:t>She said: </a:t>
                      </a:r>
                      <a:r>
                        <a:rPr lang="en-US" sz="2400" b="1" dirty="0" smtClean="0">
                          <a:solidFill>
                            <a:schemeClr val="tx2">
                              <a:lumMod val="25000"/>
                            </a:schemeClr>
                          </a:solidFill>
                        </a:rPr>
                        <a:t>“ I will phone you”</a:t>
                      </a:r>
                    </a:p>
                    <a:p>
                      <a:pPr algn="l"/>
                      <a:r>
                        <a:rPr lang="en-US" sz="2400" b="1" dirty="0" smtClean="0">
                          <a:solidFill>
                            <a:schemeClr val="tx2">
                              <a:lumMod val="25000"/>
                            </a:schemeClr>
                          </a:solidFill>
                        </a:rPr>
                        <a:t> </a:t>
                      </a:r>
                      <a:r>
                        <a:rPr lang="en-US" sz="2400" dirty="0" smtClean="0">
                          <a:solidFill>
                            <a:schemeClr val="tx2">
                              <a:lumMod val="25000"/>
                            </a:schemeClr>
                          </a:solidFill>
                        </a:rPr>
                        <a:t>(Future Simple)</a:t>
                      </a:r>
                      <a:endParaRPr lang="ru-RU" sz="2400" dirty="0">
                        <a:solidFill>
                          <a:schemeClr val="tx2">
                            <a:lumMod val="2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400" dirty="0" smtClean="0">
                          <a:solidFill>
                            <a:schemeClr val="tx2">
                              <a:lumMod val="25000"/>
                            </a:schemeClr>
                          </a:solidFill>
                        </a:rPr>
                        <a:t>She said me </a:t>
                      </a:r>
                      <a:r>
                        <a:rPr lang="en-US" sz="2400" b="1" dirty="0" smtClean="0">
                          <a:solidFill>
                            <a:schemeClr val="tx2">
                              <a:lumMod val="25000"/>
                            </a:schemeClr>
                          </a:solidFill>
                        </a:rPr>
                        <a:t>that she would </a:t>
                      </a:r>
                      <a:r>
                        <a:rPr lang="en-US" sz="2400" b="1" baseline="0" dirty="0" smtClean="0">
                          <a:solidFill>
                            <a:schemeClr val="tx2">
                              <a:lumMod val="25000"/>
                            </a:schemeClr>
                          </a:solidFill>
                        </a:rPr>
                        <a:t> phone me</a:t>
                      </a:r>
                      <a:r>
                        <a:rPr lang="en-US" sz="2400" baseline="0" dirty="0" smtClean="0">
                          <a:solidFill>
                            <a:schemeClr val="tx2">
                              <a:lumMod val="25000"/>
                            </a:schemeClr>
                          </a:solidFill>
                        </a:rPr>
                        <a:t> (Future- in- the- past)</a:t>
                      </a:r>
                      <a:endParaRPr lang="ru-RU" sz="2400" dirty="0">
                        <a:solidFill>
                          <a:schemeClr val="tx2">
                            <a:lumMod val="25000"/>
                          </a:schemeClr>
                        </a:solidFill>
                      </a:endParaRPr>
                    </a:p>
                  </a:txBody>
                  <a:tcPr/>
                </a:tc>
              </a:tr>
              <a:tr h="1589908">
                <a:tc>
                  <a:txBody>
                    <a:bodyPr/>
                    <a:lstStyle/>
                    <a:p>
                      <a:pPr algn="l"/>
                      <a:r>
                        <a:rPr lang="en-US" sz="2400" dirty="0" smtClean="0">
                          <a:solidFill>
                            <a:schemeClr val="tx2">
                              <a:lumMod val="25000"/>
                            </a:schemeClr>
                          </a:solidFill>
                        </a:rPr>
                        <a:t>She said </a:t>
                      </a:r>
                      <a:r>
                        <a:rPr lang="en-US" sz="2400" b="1" dirty="0" smtClean="0">
                          <a:solidFill>
                            <a:schemeClr val="tx2">
                              <a:lumMod val="25000"/>
                            </a:schemeClr>
                          </a:solidFill>
                        </a:rPr>
                        <a:t>: “I phoned you at 5 but you were not at home” </a:t>
                      </a:r>
                    </a:p>
                    <a:p>
                      <a:pPr algn="l"/>
                      <a:r>
                        <a:rPr lang="en-US" sz="2400" dirty="0" smtClean="0">
                          <a:solidFill>
                            <a:schemeClr val="tx2">
                              <a:lumMod val="25000"/>
                            </a:schemeClr>
                          </a:solidFill>
                        </a:rPr>
                        <a:t>(Past Simple)</a:t>
                      </a:r>
                      <a:endParaRPr lang="ru-RU" sz="2400" dirty="0">
                        <a:solidFill>
                          <a:schemeClr val="tx2">
                            <a:lumMod val="2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400" dirty="0" smtClean="0">
                          <a:solidFill>
                            <a:schemeClr val="tx2">
                              <a:lumMod val="25000"/>
                            </a:schemeClr>
                          </a:solidFill>
                        </a:rPr>
                        <a:t>She said  me </a:t>
                      </a:r>
                      <a:r>
                        <a:rPr lang="en-US" sz="2400" b="1" dirty="0" smtClean="0">
                          <a:solidFill>
                            <a:schemeClr val="tx2">
                              <a:lumMod val="25000"/>
                            </a:schemeClr>
                          </a:solidFill>
                        </a:rPr>
                        <a:t>that she had phoned me at 5, but I had not been at home</a:t>
                      </a:r>
                      <a:r>
                        <a:rPr lang="en-US" sz="2400" dirty="0" smtClean="0">
                          <a:solidFill>
                            <a:schemeClr val="tx2">
                              <a:lumMod val="25000"/>
                            </a:schemeClr>
                          </a:solidFill>
                        </a:rPr>
                        <a:t>. (Past Perfect)</a:t>
                      </a:r>
                      <a:endParaRPr lang="ru-RU" sz="2400" dirty="0">
                        <a:solidFill>
                          <a:schemeClr val="tx2">
                            <a:lumMod val="25000"/>
                          </a:schemeClr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93371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476672"/>
            <a:ext cx="8219256" cy="5649491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>
                <a:latin typeface="+mn-lt"/>
              </a:rPr>
              <a:t>4</a:t>
            </a:r>
            <a:r>
              <a:rPr lang="ru-RU" sz="3200" dirty="0" smtClean="0">
                <a:latin typeface="+mn-lt"/>
              </a:rPr>
              <a:t>. </a:t>
            </a:r>
            <a:r>
              <a:rPr lang="ru-RU" dirty="0" smtClean="0">
                <a:latin typeface="+mn-lt"/>
              </a:rPr>
              <a:t>Модальные глаголы в придаточном предложении  в этом случае тоже</a:t>
            </a:r>
            <a:r>
              <a:rPr lang="en-US" dirty="0" smtClean="0">
                <a:latin typeface="+mn-lt"/>
              </a:rPr>
              <a:t> </a:t>
            </a:r>
            <a:r>
              <a:rPr lang="ru-RU" dirty="0" smtClean="0">
                <a:latin typeface="+mn-lt"/>
              </a:rPr>
              <a:t>изменяются</a:t>
            </a:r>
            <a:r>
              <a:rPr lang="ru-RU" dirty="0" smtClean="0"/>
              <a:t>:</a:t>
            </a:r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sz="3200" b="1" dirty="0" smtClean="0"/>
              <a:t>   </a:t>
            </a:r>
            <a:r>
              <a:rPr lang="en-US" sz="3200" b="1" dirty="0" smtClean="0">
                <a:latin typeface="+mn-lt"/>
              </a:rPr>
              <a:t>shall- should                     will- would </a:t>
            </a:r>
          </a:p>
          <a:p>
            <a:pPr marL="0" indent="0">
              <a:buNone/>
            </a:pPr>
            <a:r>
              <a:rPr lang="en-US" sz="3200" b="1" dirty="0">
                <a:latin typeface="+mn-lt"/>
              </a:rPr>
              <a:t> </a:t>
            </a:r>
            <a:r>
              <a:rPr lang="en-US" sz="3200" b="1" dirty="0" smtClean="0">
                <a:latin typeface="+mn-lt"/>
              </a:rPr>
              <a:t>  can- could                         may- might  </a:t>
            </a:r>
          </a:p>
          <a:p>
            <a:pPr marL="0" indent="0">
              <a:buNone/>
            </a:pPr>
            <a:r>
              <a:rPr lang="en-US" sz="3200" b="1" dirty="0">
                <a:latin typeface="+mn-lt"/>
              </a:rPr>
              <a:t> </a:t>
            </a:r>
            <a:r>
              <a:rPr lang="en-US" sz="3200" b="1" dirty="0" smtClean="0">
                <a:latin typeface="+mn-lt"/>
              </a:rPr>
              <a:t>  must-had to</a:t>
            </a:r>
          </a:p>
          <a:p>
            <a:pPr marL="0" indent="0">
              <a:buNone/>
            </a:pPr>
            <a:endParaRPr lang="en-US" sz="3200" b="1" dirty="0" smtClean="0">
              <a:latin typeface="+mn-lt"/>
            </a:endParaRPr>
          </a:p>
          <a:p>
            <a:pPr marL="0" indent="0">
              <a:buNone/>
            </a:pPr>
            <a:r>
              <a:rPr lang="en-US" b="1" dirty="0" smtClean="0">
                <a:latin typeface="+mn-lt"/>
              </a:rPr>
              <a:t>“</a:t>
            </a:r>
            <a:r>
              <a:rPr lang="en-US" dirty="0" smtClean="0">
                <a:latin typeface="+mn-lt"/>
              </a:rPr>
              <a:t>I </a:t>
            </a:r>
            <a:r>
              <a:rPr lang="en-US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</a:rPr>
              <a:t>can’t</a:t>
            </a:r>
            <a:r>
              <a:rPr lang="en-US" dirty="0" smtClean="0">
                <a:latin typeface="+mn-lt"/>
              </a:rPr>
              <a:t>  borrow books from our local library today, “ said the boy.</a:t>
            </a:r>
          </a:p>
          <a:p>
            <a:pPr marL="0" indent="0">
              <a:buNone/>
            </a:pPr>
            <a:r>
              <a:rPr lang="en-US" dirty="0" smtClean="0">
                <a:latin typeface="+mn-lt"/>
              </a:rPr>
              <a:t>The boy said that he </a:t>
            </a:r>
            <a:r>
              <a:rPr lang="en-US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</a:rPr>
              <a:t>couldn’t</a:t>
            </a:r>
            <a:r>
              <a:rPr lang="en-US" dirty="0" smtClean="0">
                <a:latin typeface="+mn-lt"/>
              </a:rPr>
              <a:t> borrow books from his local library that day.</a:t>
            </a:r>
            <a:endParaRPr lang="ru-RU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01192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260648"/>
            <a:ext cx="8964488" cy="6264696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en-US" sz="2600" dirty="0" smtClean="0">
                <a:latin typeface="+mn-lt"/>
              </a:rPr>
              <a:t>5</a:t>
            </a:r>
            <a:r>
              <a:rPr lang="en-US" sz="3200" dirty="0" smtClean="0">
                <a:latin typeface="+mn-lt"/>
              </a:rPr>
              <a:t>.</a:t>
            </a:r>
            <a:r>
              <a:rPr lang="ru-RU" sz="2600" dirty="0" smtClean="0">
                <a:latin typeface="+mn-lt"/>
              </a:rPr>
              <a:t>При переводе прямой речи в косвенную меняются также</a:t>
            </a:r>
            <a:r>
              <a:rPr lang="en-US" sz="2600" dirty="0" smtClean="0">
                <a:latin typeface="+mn-lt"/>
              </a:rPr>
              <a:t> </a:t>
            </a:r>
            <a:r>
              <a:rPr lang="ru-RU" sz="2600" dirty="0" smtClean="0">
                <a:latin typeface="+mn-lt"/>
              </a:rPr>
              <a:t>слова ,</a:t>
            </a:r>
            <a:endParaRPr lang="en-US" sz="2600" dirty="0" smtClean="0">
              <a:latin typeface="+mn-lt"/>
            </a:endParaRPr>
          </a:p>
          <a:p>
            <a:pPr marL="0" indent="0">
              <a:buNone/>
            </a:pPr>
            <a:r>
              <a:rPr lang="en-US" sz="2600" dirty="0">
                <a:latin typeface="+mn-lt"/>
              </a:rPr>
              <a:t> </a:t>
            </a:r>
            <a:r>
              <a:rPr lang="ru-RU" sz="2600" dirty="0" smtClean="0">
                <a:latin typeface="+mn-lt"/>
              </a:rPr>
              <a:t> </a:t>
            </a:r>
            <a:r>
              <a:rPr lang="en-US" sz="2600" dirty="0" smtClean="0">
                <a:latin typeface="+mn-lt"/>
              </a:rPr>
              <a:t> </a:t>
            </a:r>
            <a:r>
              <a:rPr lang="ru-RU" sz="2600" dirty="0" err="1" smtClean="0">
                <a:latin typeface="+mn-lt"/>
              </a:rPr>
              <a:t>обозначаюшие</a:t>
            </a:r>
            <a:r>
              <a:rPr lang="ru-RU" sz="2600" dirty="0" smtClean="0">
                <a:latin typeface="+mn-lt"/>
              </a:rPr>
              <a:t> место и время действия</a:t>
            </a:r>
            <a:r>
              <a:rPr lang="ru-RU" sz="2600" dirty="0" smtClean="0"/>
              <a:t>:</a:t>
            </a:r>
            <a:endParaRPr lang="en-US" sz="2600" dirty="0" smtClean="0"/>
          </a:p>
          <a:p>
            <a:pPr marL="0" indent="0">
              <a:buNone/>
            </a:pPr>
            <a:endParaRPr lang="en-US" sz="2600" dirty="0" smtClean="0"/>
          </a:p>
          <a:p>
            <a:pPr marL="0" indent="0">
              <a:lnSpc>
                <a:spcPct val="110000"/>
              </a:lnSpc>
              <a:buNone/>
            </a:pPr>
            <a:r>
              <a:rPr lang="en-US" b="1" dirty="0" smtClean="0">
                <a:latin typeface="+mn-lt"/>
              </a:rPr>
              <a:t>             today- that day                           tonight- that night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en-US" b="1" dirty="0" smtClean="0">
                <a:latin typeface="+mn-lt"/>
              </a:rPr>
              <a:t>             yesterday- the day before          now- then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en-US" b="1" dirty="0" smtClean="0">
                <a:latin typeface="+mn-lt"/>
              </a:rPr>
              <a:t>             tomorrow-the next day              (a week) ago- (a week) before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en-US" b="1" dirty="0" smtClean="0">
                <a:latin typeface="+mn-lt"/>
              </a:rPr>
              <a:t>             last year- the year before           next year- the following year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en-US" b="1" dirty="0" smtClean="0">
                <a:latin typeface="+mn-lt"/>
              </a:rPr>
              <a:t>             this evening- that evening          this- that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en-US" b="1" dirty="0" smtClean="0">
                <a:latin typeface="+mn-lt"/>
              </a:rPr>
              <a:t>              these-those                                  here- there</a:t>
            </a:r>
            <a:r>
              <a:rPr lang="en-US" sz="3200" b="1" dirty="0" smtClean="0">
                <a:solidFill>
                  <a:prstClr val="white">
                    <a:lumMod val="50000"/>
                    <a:lumOff val="50000"/>
                  </a:prstClr>
                </a:solidFill>
                <a:latin typeface="+mn-lt"/>
              </a:rPr>
              <a:t> </a:t>
            </a:r>
          </a:p>
          <a:p>
            <a:pPr marL="0" lvl="0" indent="0">
              <a:buNone/>
            </a:pPr>
            <a:endParaRPr lang="en-US" sz="3200" b="1" dirty="0">
              <a:solidFill>
                <a:prstClr val="white">
                  <a:lumMod val="50000"/>
                  <a:lumOff val="50000"/>
                </a:prstClr>
              </a:solidFill>
              <a:latin typeface="Times New Roman"/>
            </a:endParaRPr>
          </a:p>
          <a:p>
            <a:pPr marL="0" lvl="0" indent="0">
              <a:buNone/>
            </a:pPr>
            <a:r>
              <a:rPr lang="en-US" sz="2600" b="1" dirty="0" smtClean="0">
                <a:solidFill>
                  <a:prstClr val="white">
                    <a:lumMod val="50000"/>
                    <a:lumOff val="50000"/>
                  </a:prstClr>
                </a:solidFill>
                <a:latin typeface="Times New Roman"/>
              </a:rPr>
              <a:t>“</a:t>
            </a:r>
            <a:r>
              <a:rPr lang="en-US" sz="2600" dirty="0">
                <a:solidFill>
                  <a:prstClr val="white">
                    <a:lumMod val="50000"/>
                    <a:lumOff val="50000"/>
                  </a:prstClr>
                </a:solidFill>
                <a:latin typeface="Times New Roman"/>
              </a:rPr>
              <a:t>I </a:t>
            </a:r>
            <a:r>
              <a:rPr lang="en-US" sz="2600" b="1" dirty="0">
                <a:solidFill>
                  <a:schemeClr val="tx1"/>
                </a:solidFill>
                <a:latin typeface="Times New Roman"/>
              </a:rPr>
              <a:t>can’t</a:t>
            </a:r>
            <a:r>
              <a:rPr lang="en-US" sz="2600" dirty="0">
                <a:solidFill>
                  <a:prstClr val="white">
                    <a:lumMod val="50000"/>
                    <a:lumOff val="50000"/>
                  </a:prstClr>
                </a:solidFill>
                <a:latin typeface="Times New Roman"/>
              </a:rPr>
              <a:t>  borrow books from our local library </a:t>
            </a:r>
            <a:r>
              <a:rPr lang="en-US" sz="2600" dirty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/>
              </a:rPr>
              <a:t>today</a:t>
            </a:r>
            <a:r>
              <a:rPr lang="en-US" sz="2600" dirty="0">
                <a:solidFill>
                  <a:prstClr val="white">
                    <a:lumMod val="50000"/>
                    <a:lumOff val="50000"/>
                  </a:prstClr>
                </a:solidFill>
                <a:latin typeface="Times New Roman"/>
              </a:rPr>
              <a:t>, “ said the boy.</a:t>
            </a:r>
          </a:p>
          <a:p>
            <a:pPr marL="0" lvl="0" indent="0">
              <a:buNone/>
            </a:pPr>
            <a:r>
              <a:rPr lang="en-US" sz="2600" dirty="0">
                <a:solidFill>
                  <a:prstClr val="white">
                    <a:lumMod val="50000"/>
                    <a:lumOff val="50000"/>
                  </a:prstClr>
                </a:solidFill>
                <a:latin typeface="Times New Roman"/>
              </a:rPr>
              <a:t>The boy said that he </a:t>
            </a:r>
            <a:r>
              <a:rPr lang="en-US" sz="2600" b="1" dirty="0">
                <a:solidFill>
                  <a:schemeClr val="tx1"/>
                </a:solidFill>
                <a:latin typeface="Times New Roman"/>
              </a:rPr>
              <a:t>couldn’t</a:t>
            </a:r>
            <a:r>
              <a:rPr lang="en-US" sz="2600" dirty="0">
                <a:solidFill>
                  <a:schemeClr val="tx1"/>
                </a:solidFill>
                <a:latin typeface="Times New Roman"/>
              </a:rPr>
              <a:t> </a:t>
            </a:r>
            <a:r>
              <a:rPr lang="en-US" sz="2600" dirty="0">
                <a:solidFill>
                  <a:prstClr val="white">
                    <a:lumMod val="50000"/>
                    <a:lumOff val="50000"/>
                  </a:prstClr>
                </a:solidFill>
                <a:latin typeface="Times New Roman"/>
              </a:rPr>
              <a:t>borrow books from his local library </a:t>
            </a:r>
            <a:r>
              <a:rPr lang="en-US" sz="2600" dirty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/>
              </a:rPr>
              <a:t>that day</a:t>
            </a:r>
            <a:r>
              <a:rPr lang="en-US" sz="3500" dirty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/>
              </a:rPr>
              <a:t>.</a:t>
            </a:r>
            <a:endParaRPr lang="en-US" sz="3500" b="1" dirty="0" smtClean="0">
              <a:solidFill>
                <a:schemeClr val="accent1">
                  <a:lumMod val="60000"/>
                  <a:lumOff val="40000"/>
                </a:schemeClr>
              </a:solidFill>
            </a:endParaRPr>
          </a:p>
          <a:p>
            <a:pPr marL="0" indent="0">
              <a:buNone/>
            </a:pP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xmlns="" val="427097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en-US" sz="3200" b="1" dirty="0" smtClean="0">
                <a:solidFill>
                  <a:schemeClr val="tx1"/>
                </a:solidFill>
              </a:rPr>
              <a:t>Reported Speech (</a:t>
            </a:r>
            <a:r>
              <a:rPr lang="en-US" sz="3200" b="1" dirty="0">
                <a:solidFill>
                  <a:prstClr val="white"/>
                </a:solidFill>
              </a:rPr>
              <a:t>Questions</a:t>
            </a:r>
            <a:r>
              <a:rPr lang="en-US" sz="3200" b="1" dirty="0" smtClean="0">
                <a:solidFill>
                  <a:schemeClr val="tx1"/>
                </a:solidFill>
              </a:rPr>
              <a:t>)</a:t>
            </a:r>
            <a:br>
              <a:rPr lang="en-US" sz="3200" b="1" dirty="0" smtClean="0">
                <a:solidFill>
                  <a:schemeClr val="tx1"/>
                </a:solidFill>
              </a:rPr>
            </a:br>
            <a:r>
              <a:rPr lang="ru-RU" sz="3200" b="1" dirty="0" smtClean="0">
                <a:solidFill>
                  <a:schemeClr val="tx1"/>
                </a:solidFill>
              </a:rPr>
              <a:t>Косвенная речь. (Вопросы</a:t>
            </a:r>
            <a:r>
              <a:rPr lang="en-US" sz="3200" b="1" dirty="0" smtClean="0">
                <a:solidFill>
                  <a:schemeClr val="tx1"/>
                </a:solidFill>
              </a:rPr>
              <a:t>)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600200"/>
            <a:ext cx="8856984" cy="5069160"/>
          </a:xfrm>
        </p:spPr>
        <p:txBody>
          <a:bodyPr>
            <a:normAutofit fontScale="92500"/>
          </a:bodyPr>
          <a:lstStyle/>
          <a:p>
            <a:pPr marL="457200" indent="-457200">
              <a:buFont typeface="+mj-lt"/>
              <a:buAutoNum type="arabicPeriod"/>
            </a:pPr>
            <a:r>
              <a:rPr lang="ru-RU" dirty="0" smtClean="0">
                <a:latin typeface="+mn-lt"/>
              </a:rPr>
              <a:t>При передаче в косвенной речи вопросов  чаще всего используются следующие глаголы:</a:t>
            </a:r>
            <a:r>
              <a:rPr lang="en-US" dirty="0" smtClean="0">
                <a:latin typeface="+mn-lt"/>
              </a:rPr>
              <a:t> asked, wanted to know,  wondered.</a:t>
            </a:r>
          </a:p>
          <a:p>
            <a:pPr marL="457200" indent="-457200">
              <a:buFont typeface="+mj-lt"/>
              <a:buAutoNum type="arabicPeriod"/>
            </a:pPr>
            <a:endParaRPr lang="en-US" dirty="0" smtClean="0">
              <a:latin typeface="+mn-lt"/>
            </a:endParaRPr>
          </a:p>
          <a:p>
            <a:pPr marL="457200" indent="-457200">
              <a:buFont typeface="+mj-lt"/>
              <a:buAutoNum type="arabicPeriod"/>
            </a:pPr>
            <a:r>
              <a:rPr lang="ru-RU" dirty="0" smtClean="0">
                <a:latin typeface="+mn-lt"/>
              </a:rPr>
              <a:t>При изложении</a:t>
            </a:r>
            <a:r>
              <a:rPr lang="ru-RU" dirty="0">
                <a:solidFill>
                  <a:prstClr val="white">
                    <a:lumMod val="50000"/>
                    <a:lumOff val="50000"/>
                  </a:prstClr>
                </a:solidFill>
                <a:latin typeface="Times New Roman"/>
              </a:rPr>
              <a:t> в косвенной речи общих вопросов</a:t>
            </a:r>
            <a:r>
              <a:rPr lang="ru-RU" dirty="0" smtClean="0">
                <a:latin typeface="+mn-lt"/>
              </a:rPr>
              <a:t> используется один из названных глаголов с союзом </a:t>
            </a:r>
            <a:r>
              <a:rPr lang="en-US" dirty="0" smtClean="0">
                <a:latin typeface="+mn-lt"/>
              </a:rPr>
              <a:t>if, </a:t>
            </a:r>
            <a:r>
              <a:rPr lang="ru-RU" dirty="0" smtClean="0">
                <a:latin typeface="+mn-lt"/>
              </a:rPr>
              <a:t>при этом порядок слов в вопросе становится прямым.</a:t>
            </a:r>
          </a:p>
          <a:p>
            <a:pPr marL="0" indent="0">
              <a:buNone/>
            </a:pPr>
            <a:r>
              <a:rPr lang="ru-RU" dirty="0">
                <a:latin typeface="+mn-lt"/>
              </a:rPr>
              <a:t> </a:t>
            </a:r>
            <a:r>
              <a:rPr lang="ru-RU" dirty="0" smtClean="0">
                <a:latin typeface="+mn-lt"/>
              </a:rPr>
              <a:t> </a:t>
            </a:r>
            <a:r>
              <a:rPr lang="en-US" dirty="0" smtClean="0">
                <a:latin typeface="+mn-lt"/>
              </a:rPr>
              <a:t>Are you a good sportsman?- She asked me if I was a good sportsman.</a:t>
            </a:r>
          </a:p>
          <a:p>
            <a:pPr marL="0" indent="0">
              <a:buNone/>
            </a:pPr>
            <a:endParaRPr lang="en-US" dirty="0" smtClean="0">
              <a:latin typeface="+mn-lt"/>
            </a:endParaRPr>
          </a:p>
          <a:p>
            <a:pPr marL="457200" indent="-457200">
              <a:buAutoNum type="arabicPeriod" startAt="3"/>
            </a:pPr>
            <a:r>
              <a:rPr lang="ru-RU" dirty="0" smtClean="0">
                <a:latin typeface="+mn-lt"/>
              </a:rPr>
              <a:t>Для передачи в косвенной речи специальных вопросов союз </a:t>
            </a:r>
            <a:r>
              <a:rPr lang="en-US" dirty="0" smtClean="0">
                <a:latin typeface="+mn-lt"/>
              </a:rPr>
              <a:t> if  </a:t>
            </a:r>
            <a:r>
              <a:rPr lang="ru-RU" dirty="0" smtClean="0">
                <a:latin typeface="+mn-lt"/>
              </a:rPr>
              <a:t>не используется, порядок слов в вопросе становится прямым</a:t>
            </a:r>
            <a:r>
              <a:rPr lang="en-US" dirty="0" smtClean="0">
                <a:latin typeface="+mn-lt"/>
              </a:rPr>
              <a:t>.</a:t>
            </a:r>
          </a:p>
          <a:p>
            <a:pPr marL="0" indent="0">
              <a:buNone/>
            </a:pPr>
            <a:r>
              <a:rPr lang="en-US" dirty="0" smtClean="0">
                <a:latin typeface="+mn-lt"/>
              </a:rPr>
              <a:t>How did you know about my birthday?- He wondered how I had known about his birthday.</a:t>
            </a:r>
          </a:p>
          <a:p>
            <a:pPr marL="457200" indent="-457200">
              <a:buFont typeface="+mj-lt"/>
              <a:buAutoNum type="arabicPeriod"/>
            </a:pPr>
            <a:endParaRPr lang="ru-RU" dirty="0" smtClean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73089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en-US" sz="3200" b="1" dirty="0" smtClean="0">
                <a:solidFill>
                  <a:schemeClr val="tx1"/>
                </a:solidFill>
              </a:rPr>
              <a:t>Reported Speech (Commands)</a:t>
            </a:r>
            <a:br>
              <a:rPr lang="en-US" sz="3200" b="1" dirty="0" smtClean="0">
                <a:solidFill>
                  <a:schemeClr val="tx1"/>
                </a:solidFill>
              </a:rPr>
            </a:br>
            <a:r>
              <a:rPr lang="ru-RU" sz="3200" b="1" dirty="0" smtClean="0">
                <a:solidFill>
                  <a:schemeClr val="tx1"/>
                </a:solidFill>
              </a:rPr>
              <a:t>Косвенная речь. ( Команды)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600200"/>
            <a:ext cx="8856984" cy="5069160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dirty="0" smtClean="0">
                <a:latin typeface="+mn-lt"/>
              </a:rPr>
              <a:t>При передаче в косвенной речи предложений в повелительном  наклонении используются  глаголы:</a:t>
            </a:r>
            <a:r>
              <a:rPr lang="en-US" dirty="0" smtClean="0">
                <a:latin typeface="+mn-lt"/>
              </a:rPr>
              <a:t> ask, advise, order, remind, teach, tell, warn </a:t>
            </a:r>
            <a:r>
              <a:rPr lang="ru-RU" dirty="0" smtClean="0">
                <a:latin typeface="+mn-lt"/>
              </a:rPr>
              <a:t>и другие в </a:t>
            </a:r>
            <a:r>
              <a:rPr lang="en-US" dirty="0" smtClean="0">
                <a:latin typeface="+mn-lt"/>
              </a:rPr>
              <a:t>Present Simple </a:t>
            </a:r>
            <a:r>
              <a:rPr lang="ru-RU" dirty="0" smtClean="0">
                <a:latin typeface="+mn-lt"/>
              </a:rPr>
              <a:t>или </a:t>
            </a:r>
            <a:r>
              <a:rPr lang="en-US" dirty="0" smtClean="0">
                <a:latin typeface="+mn-lt"/>
              </a:rPr>
              <a:t>Past Simple.</a:t>
            </a:r>
          </a:p>
          <a:p>
            <a:pPr marL="0" indent="0" algn="just">
              <a:buNone/>
            </a:pPr>
            <a:endParaRPr lang="en-US" dirty="0" smtClean="0">
              <a:latin typeface="+mn-lt"/>
            </a:endParaRPr>
          </a:p>
          <a:p>
            <a:pPr marL="457200" indent="-457200">
              <a:buFont typeface="+mj-lt"/>
              <a:buAutoNum type="arabicPeriod"/>
            </a:pPr>
            <a:endParaRPr lang="ru-RU" dirty="0" smtClean="0">
              <a:latin typeface="+mn-lt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712389062"/>
              </p:ext>
            </p:extLst>
          </p:nvPr>
        </p:nvGraphicFramePr>
        <p:xfrm>
          <a:off x="539552" y="3068959"/>
          <a:ext cx="8064896" cy="2926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32448"/>
                <a:gridCol w="4032448"/>
              </a:tblGrid>
              <a:tr h="423757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tx1"/>
                          </a:solidFill>
                        </a:rPr>
                        <a:t>Direct</a:t>
                      </a:r>
                      <a:endParaRPr lang="ru-RU" sz="2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tx1"/>
                          </a:solidFill>
                        </a:rPr>
                        <a:t>Reported</a:t>
                      </a:r>
                      <a:endParaRPr lang="ru-RU" sz="2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787952">
                <a:tc>
                  <a:txBody>
                    <a:bodyPr/>
                    <a:lstStyle/>
                    <a:p>
                      <a:r>
                        <a:rPr kumimoji="0" lang="en-US" sz="2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2">
                              <a:lumMod val="25000"/>
                            </a:schemeClr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My mother often says : “ Help your brother.”</a:t>
                      </a:r>
                      <a:endParaRPr lang="ru-RU" sz="2400" dirty="0">
                        <a:solidFill>
                          <a:schemeClr val="tx2">
                            <a:lumMod val="2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en-US" sz="2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2">
                              <a:lumMod val="25000"/>
                            </a:schemeClr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My mother often asks  me to help my brother.</a:t>
                      </a:r>
                    </a:p>
                  </a:txBody>
                  <a:tcPr/>
                </a:tc>
              </a:tr>
              <a:tr h="762762"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solidFill>
                            <a:schemeClr val="tx2">
                              <a:lumMod val="25000"/>
                            </a:schemeClr>
                          </a:solidFill>
                        </a:rPr>
                        <a:t>“Give up fast food,” the doctor said</a:t>
                      </a:r>
                      <a:endParaRPr lang="ru-RU" sz="2400" dirty="0">
                        <a:solidFill>
                          <a:schemeClr val="tx2">
                            <a:lumMod val="2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solidFill>
                            <a:schemeClr val="tx2">
                              <a:lumMod val="25000"/>
                            </a:schemeClr>
                          </a:solidFill>
                        </a:rPr>
                        <a:t>The doctor advised her to give up fast food.</a:t>
                      </a:r>
                      <a:endParaRPr lang="ru-RU" sz="2400" dirty="0">
                        <a:solidFill>
                          <a:schemeClr val="tx2">
                            <a:lumMod val="25000"/>
                          </a:schemeClr>
                        </a:solidFill>
                      </a:endParaRPr>
                    </a:p>
                  </a:txBody>
                  <a:tcPr/>
                </a:tc>
              </a:tr>
              <a:tr h="762762"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solidFill>
                            <a:schemeClr val="tx2">
                              <a:lumMod val="25000"/>
                            </a:schemeClr>
                          </a:solidFill>
                        </a:rPr>
                        <a:t>“Don’t be late!” said the teacher </a:t>
                      </a:r>
                      <a:endParaRPr lang="ru-RU" sz="2400" dirty="0">
                        <a:solidFill>
                          <a:schemeClr val="tx2">
                            <a:lumMod val="2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solidFill>
                            <a:schemeClr val="tx2">
                              <a:lumMod val="25000"/>
                            </a:schemeClr>
                          </a:solidFill>
                        </a:rPr>
                        <a:t>The teacher warned</a:t>
                      </a:r>
                      <a:r>
                        <a:rPr lang="en-US" sz="2400" baseline="0" dirty="0" smtClean="0">
                          <a:solidFill>
                            <a:schemeClr val="tx2">
                              <a:lumMod val="25000"/>
                            </a:schemeClr>
                          </a:solidFill>
                        </a:rPr>
                        <a:t> us  not to be late.</a:t>
                      </a:r>
                      <a:endParaRPr lang="ru-RU" sz="2400" dirty="0">
                        <a:solidFill>
                          <a:schemeClr val="tx2">
                            <a:lumMod val="25000"/>
                          </a:schemeClr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4206249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сполнительная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Метро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Executive</Template>
  <TotalTime>358</TotalTime>
  <Words>673</Words>
  <Application>Microsoft Office PowerPoint</Application>
  <PresentationFormat>Экран (4:3)</PresentationFormat>
  <Paragraphs>75</Paragraphs>
  <Slides>8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Исполнительная</vt:lpstr>
      <vt:lpstr>Reported speech</vt:lpstr>
      <vt:lpstr>Reported Speech Косвенная речь </vt:lpstr>
      <vt:lpstr>Reported Speech (Statements) Косвенная речь. (Утверждения)</vt:lpstr>
      <vt:lpstr>Reported Speech.(Statements)   Косвенная речь. (Утверждения) </vt:lpstr>
      <vt:lpstr>Слайд 5</vt:lpstr>
      <vt:lpstr>Слайд 6</vt:lpstr>
      <vt:lpstr>Reported Speech (Questions) Косвенная речь. (Вопросы)</vt:lpstr>
      <vt:lpstr>Reported Speech (Commands) Косвенная речь. ( Команды)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CONDITIONALS</dc:title>
  <dc:creator>admin</dc:creator>
  <cp:lastModifiedBy>user</cp:lastModifiedBy>
  <cp:revision>52</cp:revision>
  <dcterms:created xsi:type="dcterms:W3CDTF">2015-02-08T14:58:48Z</dcterms:created>
  <dcterms:modified xsi:type="dcterms:W3CDTF">2023-10-02T08:29:16Z</dcterms:modified>
</cp:coreProperties>
</file>