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59" r:id="rId4"/>
    <p:sldId id="260" r:id="rId5"/>
    <p:sldId id="272" r:id="rId6"/>
    <p:sldId id="266" r:id="rId7"/>
    <p:sldId id="269" r:id="rId8"/>
    <p:sldId id="267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/>
          </a:p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B73FEDB-796A-4040-8B99-AA89D5F35F41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7EB3E66-7127-4609-80FA-CBEE47A6FC6A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F6FA1CD-9C54-4BDE-A569-3A526069107B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73EBC29-A48B-4C40-B881-85080797D82A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C23B1AD-DFC8-420E-91A1-4CD0E7ABB8B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5EE50C8-1875-4988-BD90-BA40A58D526C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2512CC9-F2C5-42E9-B024-3DDD561A717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00F3043-51AC-4311-975D-75B255906C8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6FE1CA1-65CD-4731-AC89-0891405D7B05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8000"/>
                <a:lumOff val="92000"/>
              </a:schemeClr>
            </a:gs>
            <a:gs pos="34000">
              <a:schemeClr val="accent1">
                <a:lumMod val="39000"/>
                <a:lumOff val="61000"/>
              </a:schemeClr>
            </a:gs>
            <a:gs pos="62000">
              <a:schemeClr val="accent1">
                <a:lumMod val="73000"/>
                <a:lumOff val="27000"/>
              </a:schemeClr>
            </a:gs>
            <a:gs pos="10000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alisto MT" pitchFamily="18" charset="0"/>
                <a:ea typeface="Calisto MT" pitchFamily="18" charset="0"/>
                <a:cs typeface="Calisto MT" pitchFamily="18" charset="0"/>
              </a:rPr>
              <a:t>Изготовление </a:t>
            </a:r>
            <a:r>
              <a:rPr lang="ru-RU" dirty="0">
                <a:latin typeface="Calisto MT" pitchFamily="18" charset="0"/>
                <a:ea typeface="Calisto MT" pitchFamily="18" charset="0"/>
                <a:cs typeface="Calisto MT" pitchFamily="18" charset="0"/>
              </a:rPr>
              <a:t>восковых шаблонов с </a:t>
            </a:r>
            <a:r>
              <a:rPr lang="ru-RU" dirty="0" err="1">
                <a:latin typeface="Calisto MT" pitchFamily="18" charset="0"/>
                <a:ea typeface="Calisto MT" pitchFamily="18" charset="0"/>
                <a:cs typeface="Calisto MT" pitchFamily="18" charset="0"/>
              </a:rPr>
              <a:t>окклюзионными</a:t>
            </a:r>
            <a:r>
              <a:rPr lang="ru-RU" dirty="0">
                <a:latin typeface="Calisto MT" pitchFamily="18" charset="0"/>
                <a:ea typeface="Calisto MT" pitchFamily="18" charset="0"/>
                <a:cs typeface="Calisto MT" pitchFamily="18" charset="0"/>
              </a:rPr>
              <a:t> валиками</a:t>
            </a:r>
            <a:endParaRPr lang="en-US" dirty="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8000"/>
                <a:lumOff val="92000"/>
              </a:schemeClr>
            </a:gs>
            <a:gs pos="41823">
              <a:srgbClr val="A2B9E2"/>
            </a:gs>
            <a:gs pos="47453">
              <a:schemeClr val="bg2"/>
            </a:gs>
            <a:gs pos="59517">
              <a:schemeClr val="accent4">
                <a:lumMod val="40000"/>
                <a:lumOff val="60000"/>
              </a:schemeClr>
            </a:gs>
            <a:gs pos="62000">
              <a:schemeClr val="accent1">
                <a:lumMod val="73000"/>
                <a:lumOff val="27000"/>
              </a:schemeClr>
            </a:gs>
            <a:gs pos="67024">
              <a:srgbClr val="6E92D1"/>
            </a:gs>
            <a:gs pos="68048">
              <a:schemeClr val="accent1">
                <a:lumMod val="39000"/>
                <a:lumOff val="61000"/>
              </a:schemeClr>
            </a:gs>
            <a:gs pos="74263">
              <a:schemeClr val="accent2">
                <a:lumMod val="60000"/>
                <a:lumOff val="40000"/>
              </a:schemeClr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/>
          <a:lstStyle/>
          <a:p>
            <a:r>
              <a:rPr lang="en-US" sz="3200" b="0">
                <a:latin typeface="Calisto MT" pitchFamily="18" charset="0"/>
                <a:ea typeface="Calisto MT" pitchFamily="18" charset="0"/>
                <a:cs typeface="Calisto MT" pitchFamily="18" charset="0"/>
              </a:rPr>
              <a:t>Изготовление прикусных шаблонов — этап создания ортопедических конструкций в стоматологии. Процедура должна быть проведена максимально точно, поскольку она определяет результат протезирования — будет ли будущий протез удобен пациенту. Прикусной шаблон также используется при ортодонтическом лечении. Он позволяет оценить прикус, соотношение челюстей, параметры полости рта, контакт верхних и нижних зубов.</a:t>
            </a:r>
          </a:p>
          <a:p>
            <a:endParaRPr lang="en-US" sz="280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/>
            </a:gs>
            <a:gs pos="100000">
              <a:schemeClr val="accent2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Н</a:t>
            </a:r>
            <a:r>
              <a:rPr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еобходимые инструменты и материалы для изготовления прикусного шаблона</a:t>
            </a:r>
          </a:p>
          <a:p>
            <a:endParaRPr sz="3600"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b="0">
                <a:latin typeface="Calisto MT" pitchFamily="18" charset="0"/>
                <a:ea typeface="Calisto MT" pitchFamily="18" charset="0"/>
                <a:cs typeface="Calisto MT" pitchFamily="18" charset="0"/>
              </a:rPr>
              <a:t>воск базисный</a:t>
            </a:r>
            <a:endParaRPr sz="3600" b="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Заполнитель текста 4"/>
          <p:cNvSpPr>
            <a:spLocks noGrp="1" noEditPoints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3600" b="0">
                <a:latin typeface="Calisto MT" pitchFamily="18" charset="0"/>
                <a:ea typeface="Calisto MT" pitchFamily="18" charset="0"/>
                <a:cs typeface="Calisto MT" pitchFamily="18" charset="0"/>
              </a:rPr>
              <a:t>индуктор и шпатель </a:t>
            </a:r>
            <a:endParaRPr sz="3600" b="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6" name="Заполнитель контента 5"/>
          <p:cNvSpPr>
            <a:spLocks noGrp="1" noEditPoints="1"/>
          </p:cNvSpPr>
          <p:nvPr>
            <p:ph sz="quarter" idx="4"/>
          </p:nvPr>
        </p:nvSpPr>
        <p:spPr/>
        <p:txBody>
          <a:bodyPr/>
          <a:lstStyle/>
          <a:p>
            <a:endParaRPr/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9788" y="2505075"/>
            <a:ext cx="5157787" cy="3684588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97601" y="2505075"/>
            <a:ext cx="5157787" cy="3684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/>
            </a:gs>
            <a:gs pos="100000">
              <a:schemeClr val="accent2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Н</a:t>
            </a:r>
            <a:r>
              <a:rPr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еобходимые инструменты и материалы для изготовления прикусного шаблона</a:t>
            </a:r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b="0">
                <a:latin typeface="Calisto MT" pitchFamily="18" charset="0"/>
                <a:ea typeface="Calisto MT" pitchFamily="18" charset="0"/>
                <a:cs typeface="Calisto MT" pitchFamily="18" charset="0"/>
              </a:rPr>
              <a:t>арматура </a:t>
            </a:r>
            <a:endParaRPr sz="3600" b="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Заполнитель текста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90688"/>
            <a:ext cx="5183188" cy="823912"/>
          </a:xfrm>
        </p:spPr>
        <p:txBody>
          <a:bodyPr/>
          <a:lstStyle/>
          <a:p>
            <a:pPr algn="ctr"/>
            <a:r>
              <a:rPr lang="ru-RU" sz="3600" b="0">
                <a:latin typeface="Calisto MT" pitchFamily="18" charset="0"/>
                <a:ea typeface="Calisto MT" pitchFamily="18" charset="0"/>
                <a:cs typeface="Calisto MT" pitchFamily="18" charset="0"/>
              </a:rPr>
              <a:t>фен</a:t>
            </a:r>
            <a:endParaRPr sz="3600" b="0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6" name="Заполнитель контента 5"/>
          <p:cNvSpPr>
            <a:spLocks noGrp="1" noEditPoints="1"/>
          </p:cNvSpPr>
          <p:nvPr>
            <p:ph sz="quarter" idx="4"/>
          </p:nvPr>
        </p:nvSpPr>
        <p:spPr/>
        <p:txBody>
          <a:bodyPr/>
          <a:lstStyle/>
          <a:p>
            <a:endParaRPr/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72200" y="2505075"/>
            <a:ext cx="5183188" cy="3731234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39788" y="2505075"/>
            <a:ext cx="5157787" cy="3684588"/>
          </a:xfrm>
          <a:prstGeom prst="rect">
            <a:avLst/>
          </a:prstGeom>
        </p:spPr>
      </p:pic>
    </p:spTree>
  </p:cSld>
  <p:clrMapOvr>
    <a:masterClrMapping/>
  </p:clrMapOvr>
  <p:transition spd="slow"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4">
                <a:lumMod val="40000"/>
                <a:lumOff val="60000"/>
              </a:schemeClr>
            </a:gs>
            <a:gs pos="100000">
              <a:schemeClr val="accent6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Н</a:t>
            </a:r>
            <a:r>
              <a:rPr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еобходимые инструменты и материалы для изготовления прикусного шаблона</a:t>
            </a:r>
          </a:p>
          <a:p>
            <a:endParaRPr sz="3600" b="1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endParaRPr/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8200" y="1453004"/>
            <a:ext cx="5181600" cy="5158683"/>
          </a:xfrm>
          <a:prstGeom prst="rect">
            <a:avLst/>
          </a:prstGeom>
          <a:solidFill>
            <a:srgbClr val="FF0000"/>
          </a:solidFill>
          <a:ln w="12700">
            <a:noFill/>
          </a:ln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72200" y="1453003"/>
            <a:ext cx="5429149" cy="515868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2252">
              <a:srgbClr val="FF0000"/>
            </a:gs>
            <a:gs pos="92761">
              <a:schemeClr val="accent1">
                <a:lumMod val="75000"/>
              </a:schemeClr>
            </a:gs>
            <a:gs pos="97051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0" i="0" strike="noStrik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3200" b="0" i="0" strike="noStrike">
                <a:latin typeface="Times New Roman" panose="02020603050405020304" pitchFamily="18" charset="0"/>
                <a:cs typeface="Times New Roman" panose="02020603050405020304" pitchFamily="18" charset="0"/>
              </a:rPr>
              <a:t>восковых базисов с прикусными </a:t>
            </a:r>
            <a:r>
              <a:rPr lang="ru-RU" sz="3200" b="0" i="0" strike="noStrik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валиками необходимы </a:t>
            </a:r>
            <a:r>
              <a:rPr lang="ru-RU" sz="3200" b="0" i="0" strike="noStrike"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и фиксации центрального соотношения </a:t>
            </a:r>
            <a:r>
              <a:rPr lang="ru-RU" sz="3200" b="0" i="0" strike="noStrik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челюстей.</a:t>
            </a:r>
            <a:r>
              <a:rPr lang="ru-RU" sz="3200" b="0" i="0" strike="noStrike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sz="3200" b="0" i="0" strike="noStrike"/>
          </a:p>
          <a:p>
            <a:pPr algn="ctr"/>
            <a:endParaRPr sz="3200"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восковому базису: </a:t>
            </a:r>
            <a:br>
              <a:rPr 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плотное прилегание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моделям;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соответствовать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границам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протезов;</a:t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иметь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одинаковую толщину;</a:t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края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базиса должны быть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закруглены.</a:t>
            </a:r>
          </a:p>
          <a:p>
            <a:pPr marL="0" indent="0">
              <a:buNone/>
            </a:pP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5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валики должны соединяться </a:t>
            </a:r>
          </a:p>
          <a:p>
            <a:pPr marL="0" indent="0">
              <a:buNone/>
            </a:pP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монолитно с моделью </a:t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/>
          </a:p>
        </p:txBody>
      </p:sp>
      <p:sp>
        <p:nvSpPr>
          <p:cNvPr id="4" name="Заполнитель контента 3"/>
          <p:cNvSpPr>
            <a:spLocks noGrp="1" noEditPoints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72200" y="1825625"/>
            <a:ext cx="5632688" cy="4351338"/>
          </a:xfrm>
          <a:prstGeom prst="rect">
            <a:avLst/>
          </a:prstGeom>
          <a:effectLst>
            <a:glow rad="127000">
              <a:schemeClr val="accent1">
                <a:alpha val="100000"/>
              </a:schemeClr>
            </a:glow>
            <a:outerShdw blurRad="1270000" dist="50800" dir="5400000" algn="ctr" rotWithShape="0">
              <a:srgbClr val="000000">
                <a:alpha val="43137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</p:spTree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2252">
              <a:srgbClr val="FF0000"/>
            </a:gs>
            <a:gs pos="92761">
              <a:schemeClr val="accent1">
                <a:lumMod val="75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полнитель контента 8"/>
          <p:cNvSpPr>
            <a:spLocks noGrp="1" noEditPoints="1"/>
          </p:cNvSpPr>
          <p:nvPr>
            <p:ph sz="half" idx="1"/>
          </p:nvPr>
        </p:nvSpPr>
        <p:spPr/>
        <p:txBody>
          <a:bodyPr/>
          <a:lstStyle/>
          <a:p>
            <a:pPr algn="l"/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должны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располагаться по середине альвеолярного отростка;</a:t>
            </a:r>
            <a:b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иметь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протяженность, равную величине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дефекта.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окклюзионного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валика в переднем отделе – 0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окклюзионного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валика в боковом отделе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10мм</a:t>
            </a:r>
          </a:p>
          <a:p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Валик должен быть выше на 2мм высше  естественных зубов </a:t>
            </a:r>
          </a:p>
          <a:p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валикам: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sz="half" idx="2"/>
          </p:nvPr>
        </p:nvSpPr>
        <p:spPr>
          <a:xfrm>
            <a:off x="6172200" y="1690688"/>
            <a:ext cx="5181600" cy="4486275"/>
          </a:xfrm>
        </p:spPr>
        <p:txBody>
          <a:bodyPr/>
          <a:lstStyle/>
          <a:p>
            <a:endParaRPr 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72200" y="1545760"/>
            <a:ext cx="5363928" cy="46312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latin typeface="Calisto MT" pitchFamily="18" charset="0"/>
                <a:ea typeface="Calisto MT" pitchFamily="18" charset="0"/>
                <a:cs typeface="Calisto MT" pitchFamily="18" charset="0"/>
              </a:rPr>
              <a:t>Этапы изготовления: </a:t>
            </a:r>
            <a:endParaRPr sz="3600" b="1">
              <a:latin typeface="Calisto MT" pitchFamily="18" charset="0"/>
              <a:ea typeface="Calisto MT" pitchFamily="18" charset="0"/>
              <a:cs typeface="Calisto MT" pitchFamily="18" charset="0"/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1311053"/>
            <a:ext cx="10515600" cy="4865910"/>
          </a:xfrm>
        </p:spPr>
        <p:txBody>
          <a:bodyPr>
            <a:normAutofit lnSpcReduction="10000"/>
          </a:bodyPr>
          <a:lstStyle/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Пластинку базисного воска нагревают под горячей водой или в пламени газовой горелки до мягкости и пластичности.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Укладывают восковую заготовку на гипсовую модель и осторожно прижимают, избегая продавливания.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С помощью нагретого шпателя аккуратно срезают излишки воска по границам будущего базиса.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Армируют базис дугой из алюминиевой проволоки, которую вплавляют в воск в нёбную часть на верхней челюсти и в язычную — на нижней. Возможно применение жестких базисов из быстротвердеющей или светоотверждаемой пластмассы. Созданный таким образом шаблон прочнее и качественнее стандартного.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Изготавливают валики для определения и фиксации высоты прикуса.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Завершают процесс заглаживанием воска для устранения неровностей.</a:t>
            </a:r>
          </a:p>
          <a:p>
            <a:r>
              <a:rPr sz="2000">
                <a:latin typeface="Calisto MT" pitchFamily="18" charset="0"/>
                <a:ea typeface="Calisto MT" pitchFamily="18" charset="0"/>
                <a:cs typeface="Calisto MT" pitchFamily="18" charset="0"/>
              </a:rPr>
              <a:t>Готовый шаблон отправляют врачу-стоматологу для определения индивидуальной высоты прикуса пациента. Качественные изделия плотно прилегают к модели, валики напротив отсутствующих зубов расположены строго по центру альвеолярного гребня.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274</Words>
  <Application>Microsoft Office PowerPoint</Application>
  <PresentationFormat>Широкоэкранный</PresentationFormat>
  <Paragraphs>44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Calisto MT</vt:lpstr>
      <vt:lpstr>Times New Roman</vt:lpstr>
      <vt:lpstr>Default</vt:lpstr>
      <vt:lpstr>Изготовление восковых шаблонов с окклюзионными валиками</vt:lpstr>
      <vt:lpstr>Изготовление прикусных шаблонов — этап создания ортопедических конструкций в стоматологии. Процедура должна быть проведена максимально точно, поскольку она определяет результат протезирования — будет ли будущий протез удобен пациенту. Прикусной шаблон также используется при ортодонтическом лечении. Он позволяет оценить прикус, соотношение челюстей, параметры полости рта, контакт верхних и нижних зубов. </vt:lpstr>
      <vt:lpstr>Необходимые инструменты и материалы для изготовления прикусного шаблона </vt:lpstr>
      <vt:lpstr>Необходимые инструменты и материалы для изготовления прикусного шаблона</vt:lpstr>
      <vt:lpstr>Необходимые инструменты и материалы для изготовления прикусного шаблона </vt:lpstr>
      <vt:lpstr>Изготовление восковых базисов с прикусными валиками необходимы для определения и фиксации центрального соотношения челюстей.   </vt:lpstr>
      <vt:lpstr>Требования к валикам: </vt:lpstr>
      <vt:lpstr>Этапы изготовления: </vt:lpstr>
      <vt:lpstr>Презентация PowerPoint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Кабинет 19</cp:lastModifiedBy>
  <cp:revision>2</cp:revision>
  <dcterms:created xsi:type="dcterms:W3CDTF">2017-06-21T13:57:27Z</dcterms:created>
  <dcterms:modified xsi:type="dcterms:W3CDTF">2023-10-03T13:32:53Z</dcterms:modified>
</cp:coreProperties>
</file>