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7" r:id="rId2"/>
    <p:sldId id="272" r:id="rId3"/>
    <p:sldId id="257" r:id="rId4"/>
    <p:sldId id="258" r:id="rId5"/>
    <p:sldId id="273" r:id="rId6"/>
    <p:sldId id="274" r:id="rId7"/>
    <p:sldId id="259" r:id="rId8"/>
    <p:sldId id="260" r:id="rId9"/>
    <p:sldId id="261" r:id="rId10"/>
    <p:sldId id="275" r:id="rId11"/>
    <p:sldId id="262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23104-DFC1-4847-B1A8-595F0F11EAB9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A1CAFF-015A-4653-8A75-08189953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156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1CAFF-015A-4653-8A75-081899534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806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Откройте учебник на странице 128. Давайте прочитаем правило П.45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1CAFF-015A-4653-8A75-08189953461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934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Работа с карточками задание №1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1CAFF-015A-4653-8A75-08189953461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977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Дальше - рефлексия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1CAFF-015A-4653-8A75-08189953461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471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jpe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jpg"/><Relationship Id="rId10" Type="http://schemas.openxmlformats.org/officeDocument/2006/relationships/image" Target="../media/image13.jpg"/><Relationship Id="rId4" Type="http://schemas.openxmlformats.org/officeDocument/2006/relationships/image" Target="../media/image7.jpeg"/><Relationship Id="rId9" Type="http://schemas.openxmlformats.org/officeDocument/2006/relationships/image" Target="../media/image12.jpg"/><Relationship Id="rId1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0"/>
            <a:ext cx="6172200" cy="6203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0857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762000"/>
            <a:ext cx="6934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4400" b="1" kern="0" dirty="0" err="1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Цы́кать</a:t>
            </a:r>
            <a:r>
              <a:rPr lang="ru-RU" altLang="ru-RU" sz="4400" b="1" kern="0" dirty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ru-RU" altLang="ru-RU" sz="4400" kern="0" dirty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(</a:t>
            </a:r>
            <a:r>
              <a:rPr lang="ru-RU" altLang="ru-RU" sz="4400" i="1" kern="0" dirty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 разг.)-</a:t>
            </a:r>
            <a:r>
              <a:rPr lang="ru-RU" altLang="ru-RU" sz="4400" kern="0" dirty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 </a:t>
            </a:r>
            <a:r>
              <a:rPr lang="ru-RU" altLang="ru-RU" sz="4000" kern="0" dirty="0">
                <a:solidFill>
                  <a:schemeClr val="accent6">
                    <a:lumMod val="50000"/>
                  </a:schemeClr>
                </a:solidFill>
              </a:rPr>
              <a:t>прикрикивать на кого-л., что-л. (обычно при приказании прекратить что-л. или при выражении какой-л. угрозы).</a:t>
            </a:r>
            <a:r>
              <a:rPr lang="ru-RU" altLang="ru-RU" sz="3200" kern="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660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533400"/>
            <a:ext cx="6781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ЦЫГАН НА ЦЫПОЧКАХ ЦЫПЛЕНКУ ЦЫКНУЛ: «ЦЫЦ!»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765" y="2362200"/>
            <a:ext cx="5322269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058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52400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Угадайте слово по картинке, запишите его в тетрадь.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50" y="1524000"/>
            <a:ext cx="2857500" cy="37909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50" y="1705114"/>
            <a:ext cx="3231163" cy="36098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571625"/>
            <a:ext cx="3810000" cy="3714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487" y="1600200"/>
            <a:ext cx="3629025" cy="3657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600200"/>
            <a:ext cx="3829049" cy="3657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487" y="1557337"/>
            <a:ext cx="3629025" cy="3743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8" y="1524001"/>
            <a:ext cx="6417488" cy="37909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8" y="1524000"/>
            <a:ext cx="6400802" cy="37766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8" y="1509711"/>
            <a:ext cx="6417488" cy="38052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8" y="1509710"/>
            <a:ext cx="6417488" cy="38052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8" y="1509709"/>
            <a:ext cx="6400802" cy="38195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9" y="1509708"/>
            <a:ext cx="6400802" cy="374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6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06680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С какими трудностями столкнулись?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0" y="375561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Какую тему мы сегодня изучили?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2057400"/>
            <a:ext cx="723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Что интересного вы для себя открыли?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0600" y="3048000"/>
            <a:ext cx="693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Удалось ли нам достичь поставленных целей?</a:t>
            </a:r>
          </a:p>
        </p:txBody>
      </p:sp>
    </p:spTree>
    <p:extLst>
      <p:ext uri="{BB962C8B-B14F-4D97-AF65-F5344CB8AC3E}">
        <p14:creationId xmlns:p14="http://schemas.microsoft.com/office/powerpoint/2010/main" val="41425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5826" y="457200"/>
            <a:ext cx="4713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Домашнее задание: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9200" y="1600200"/>
            <a:ext cx="6858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Учебник: § 44, теорию выучить, №361, письменно по заданию;</a:t>
            </a:r>
          </a:p>
          <a:p>
            <a:pPr marL="342900" indent="-342900">
              <a:buAutoNum type="arabicPeriod"/>
            </a:pP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Придумайте небольшой интересный рассказ, употребляя в нем как можно больше слов на правописание гласных И-Ы после Ц.</a:t>
            </a:r>
          </a:p>
        </p:txBody>
      </p:sp>
    </p:spTree>
    <p:extLst>
      <p:ext uri="{BB962C8B-B14F-4D97-AF65-F5344CB8AC3E}">
        <p14:creationId xmlns:p14="http://schemas.microsoft.com/office/powerpoint/2010/main" val="1449248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7772400" cy="1470025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4000" b="1" dirty="0">
                <a:solidFill>
                  <a:srgbClr val="F79646">
                    <a:lumMod val="50000"/>
                  </a:srgbClr>
                </a:solidFill>
                <a:ea typeface="+mn-ea"/>
                <a:cs typeface="+mn-cs"/>
              </a:rPr>
              <a:t>Семнадцатое января.</a:t>
            </a:r>
            <a:br>
              <a:rPr lang="ru-RU" sz="4000" b="1" dirty="0">
                <a:solidFill>
                  <a:srgbClr val="F79646">
                    <a:lumMod val="50000"/>
                  </a:srgbClr>
                </a:solidFill>
                <a:ea typeface="+mn-ea"/>
                <a:cs typeface="+mn-cs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7055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922"/>
            <a:ext cx="8229600" cy="868362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Орфографическая проверка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30406" y="2514600"/>
            <a:ext cx="6858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3200" b="1" dirty="0"/>
              <a:t>Изл…жение написано хорошо.</a:t>
            </a:r>
          </a:p>
          <a:p>
            <a:pPr marL="342900" indent="-342900" algn="just">
              <a:buAutoNum type="arabicPeriod"/>
            </a:pPr>
            <a:r>
              <a:rPr lang="ru-RU" sz="3200" b="1" dirty="0"/>
              <a:t>Пол…гаю, что он прав.</a:t>
            </a:r>
          </a:p>
          <a:p>
            <a:pPr marL="342900" indent="-342900" algn="just">
              <a:buAutoNum type="arabicPeriod"/>
            </a:pPr>
            <a:r>
              <a:rPr lang="ru-RU" sz="3200" b="1" dirty="0"/>
              <a:t>Зар…сли кустарника образовали непроходимую чащу.</a:t>
            </a:r>
          </a:p>
          <a:p>
            <a:pPr marL="342900" indent="-342900" algn="just">
              <a:buAutoNum type="arabicPeriod"/>
            </a:pPr>
            <a:r>
              <a:rPr lang="ru-RU" sz="3200" b="1" dirty="0"/>
              <a:t>Рис р…стёт на болотистых местах.</a:t>
            </a:r>
          </a:p>
          <a:p>
            <a:pPr marL="342900" indent="-342900" algn="just">
              <a:buAutoNum type="arabicPeriod"/>
            </a:pPr>
            <a:r>
              <a:rPr lang="ru-RU" sz="3200" b="1" dirty="0"/>
              <a:t>Парк распол…жился рядом с ц…рком.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0406" y="857412"/>
            <a:ext cx="78849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/>
              <a:t>Задание: прочитайте предложения, определите, на какое правило даны слова с пропущенными буквами. Запишите предложения, объясняя орфограммы. </a:t>
            </a:r>
          </a:p>
        </p:txBody>
      </p:sp>
    </p:spTree>
    <p:extLst>
      <p:ext uri="{BB962C8B-B14F-4D97-AF65-F5344CB8AC3E}">
        <p14:creationId xmlns:p14="http://schemas.microsoft.com/office/powerpoint/2010/main" val="727630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3987" y="1371599"/>
            <a:ext cx="508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812" y="1412377"/>
            <a:ext cx="7175614" cy="37981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8537" y="1787098"/>
            <a:ext cx="481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167" y="3224641"/>
            <a:ext cx="914400" cy="114844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95543" y="3774621"/>
            <a:ext cx="5100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29545" y="2298120"/>
            <a:ext cx="5100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800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90657" y="4288860"/>
            <a:ext cx="795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и/ы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19519" y="381000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/>
              <a:t>Проверим себя: </a:t>
            </a:r>
          </a:p>
        </p:txBody>
      </p:sp>
    </p:spTree>
    <p:extLst>
      <p:ext uri="{BB962C8B-B14F-4D97-AF65-F5344CB8AC3E}">
        <p14:creationId xmlns:p14="http://schemas.microsoft.com/office/powerpoint/2010/main" val="248358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219200"/>
            <a:ext cx="6248400" cy="2514600"/>
          </a:xfrm>
        </p:spPr>
        <p:txBody>
          <a:bodyPr>
            <a:normAutofit fontScale="25000" lnSpcReduction="20000"/>
          </a:bodyPr>
          <a:lstStyle/>
          <a:p>
            <a:pPr marL="342900" lvl="0" indent="-342900" algn="l" fontAlgn="base">
              <a:spcAft>
                <a:spcPct val="0"/>
              </a:spcAft>
              <a:buFontTx/>
              <a:buChar char="•"/>
            </a:pPr>
            <a:r>
              <a:rPr lang="ru-RU" altLang="ru-RU" sz="16000" b="1" i="1" kern="0" dirty="0">
                <a:solidFill>
                  <a:schemeClr val="accent6">
                    <a:lumMod val="50000"/>
                  </a:schemeClr>
                </a:solidFill>
              </a:rPr>
              <a:t>цИрк – цЫрк</a:t>
            </a:r>
          </a:p>
          <a:p>
            <a:pPr marL="342900" lvl="0" indent="-342900" algn="l" fontAlgn="base">
              <a:spcAft>
                <a:spcPct val="0"/>
              </a:spcAft>
              <a:buFontTx/>
              <a:buChar char="•"/>
            </a:pPr>
            <a:r>
              <a:rPr lang="ru-RU" altLang="ru-RU" sz="16000" b="1" i="1" kern="0" dirty="0">
                <a:solidFill>
                  <a:schemeClr val="accent6">
                    <a:lumMod val="50000"/>
                  </a:schemeClr>
                </a:solidFill>
              </a:rPr>
              <a:t>синицЫ – синицИ</a:t>
            </a:r>
          </a:p>
          <a:p>
            <a:pPr marL="342900" lvl="0" indent="-342900" algn="l" fontAlgn="base">
              <a:spcAft>
                <a:spcPct val="0"/>
              </a:spcAft>
              <a:buFontTx/>
              <a:buChar char="•"/>
            </a:pPr>
            <a:r>
              <a:rPr lang="ru-RU" altLang="ru-RU" sz="16000" b="1" i="1" kern="0" dirty="0">
                <a:solidFill>
                  <a:schemeClr val="accent6">
                    <a:lumMod val="50000"/>
                  </a:schemeClr>
                </a:solidFill>
              </a:rPr>
              <a:t>станцИя – станцЫя</a:t>
            </a:r>
          </a:p>
          <a:p>
            <a:pPr marL="342900" lvl="0" indent="-342900" algn="l" fontAlgn="base">
              <a:spcAft>
                <a:spcPct val="0"/>
              </a:spcAft>
              <a:buFontTx/>
              <a:buChar char="•"/>
            </a:pPr>
            <a:r>
              <a:rPr lang="ru-RU" altLang="ru-RU" sz="16000" b="1" i="1" kern="0" dirty="0">
                <a:solidFill>
                  <a:schemeClr val="accent6">
                    <a:lumMod val="50000"/>
                  </a:schemeClr>
                </a:solidFill>
              </a:rPr>
              <a:t>цЫган –цИган</a:t>
            </a:r>
          </a:p>
          <a:p>
            <a:pPr algn="l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2286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Как правильно?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04900" y="38100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Попробуйте сформулировать тему и цель урока</a:t>
            </a:r>
          </a:p>
        </p:txBody>
      </p:sp>
    </p:spTree>
    <p:extLst>
      <p:ext uri="{BB962C8B-B14F-4D97-AF65-F5344CB8AC3E}">
        <p14:creationId xmlns:p14="http://schemas.microsoft.com/office/powerpoint/2010/main" val="421751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57200"/>
            <a:ext cx="6705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</a:rPr>
              <a:t>Тема урока: </a:t>
            </a:r>
          </a:p>
          <a:p>
            <a:endParaRPr lang="ru-RU" sz="2800" b="1" u="sng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Правописание гласных Ы, И после Ц.</a:t>
            </a: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</a:rPr>
              <a:t>Цели урока: </a:t>
            </a:r>
          </a:p>
          <a:p>
            <a:endParaRPr lang="ru-RU" sz="2800" b="1" u="sng" dirty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Научиться находить в словах букву-орфограмму Ы, И после Ц 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Научиться писать слова с данной орфограммой и объяснять условия ее выбора.</a:t>
            </a:r>
          </a:p>
        </p:txBody>
      </p:sp>
    </p:spTree>
    <p:extLst>
      <p:ext uri="{BB962C8B-B14F-4D97-AF65-F5344CB8AC3E}">
        <p14:creationId xmlns:p14="http://schemas.microsoft.com/office/powerpoint/2010/main" val="361425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02176"/>
            <a:ext cx="708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Семнадцатое января.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Правописание гласных И, Ы после Ц.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54802"/>
              </p:ext>
            </p:extLst>
          </p:nvPr>
        </p:nvGraphicFramePr>
        <p:xfrm>
          <a:off x="990600" y="2286000"/>
          <a:ext cx="7278807" cy="31089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67839417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210712984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901855784"/>
                    </a:ext>
                  </a:extLst>
                </a:gridCol>
                <a:gridCol w="1716207">
                  <a:extLst>
                    <a:ext uri="{9D8B030D-6E8A-4147-A177-3AD203B41FA5}">
                      <a16:colId xmlns:a16="http://schemas.microsoft.com/office/drawing/2014/main" val="1712889859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49375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Цифра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Панцирь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Нарцисс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Сестрицын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Синицын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Царицын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Огурцы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Птицы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Дверцы</a:t>
                      </a:r>
                    </a:p>
                    <a:p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Акация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Лекция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Станция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02793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20103" y="1255643"/>
            <a:ext cx="6019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/>
              <a:t>Выявите закономерность. От чего зависит выбор букв И, Ы после Ц?</a:t>
            </a:r>
          </a:p>
        </p:txBody>
      </p:sp>
    </p:spTree>
    <p:extLst>
      <p:ext uri="{BB962C8B-B14F-4D97-AF65-F5344CB8AC3E}">
        <p14:creationId xmlns:p14="http://schemas.microsoft.com/office/powerpoint/2010/main" val="1208636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53958"/>
              </p:ext>
            </p:extLst>
          </p:nvPr>
        </p:nvGraphicFramePr>
        <p:xfrm>
          <a:off x="990600" y="1447800"/>
          <a:ext cx="7278807" cy="31089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707668">
                  <a:extLst>
                    <a:ext uri="{9D8B030D-6E8A-4147-A177-3AD203B41FA5}">
                      <a16:colId xmlns:a16="http://schemas.microsoft.com/office/drawing/2014/main" val="2678394172"/>
                    </a:ext>
                  </a:extLst>
                </a:gridCol>
                <a:gridCol w="2122985">
                  <a:extLst>
                    <a:ext uri="{9D8B030D-6E8A-4147-A177-3AD203B41FA5}">
                      <a16:colId xmlns:a16="http://schemas.microsoft.com/office/drawing/2014/main" val="2210712984"/>
                    </a:ext>
                  </a:extLst>
                </a:gridCol>
                <a:gridCol w="1619353">
                  <a:extLst>
                    <a:ext uri="{9D8B030D-6E8A-4147-A177-3AD203B41FA5}">
                      <a16:colId xmlns:a16="http://schemas.microsoft.com/office/drawing/2014/main" val="3901855784"/>
                    </a:ext>
                  </a:extLst>
                </a:gridCol>
                <a:gridCol w="1828801">
                  <a:extLst>
                    <a:ext uri="{9D8B030D-6E8A-4147-A177-3AD203B41FA5}">
                      <a16:colId xmlns:a16="http://schemas.microsoft.com/office/drawing/2014/main" val="1712889859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493757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Цифра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Панцирь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Нарцисс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Сестрицын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Синицын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Царицын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Огурцы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Птицы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Дверцы</a:t>
                      </a:r>
                    </a:p>
                    <a:p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Акация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Лекция</a:t>
                      </a:r>
                    </a:p>
                    <a:p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Станция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027936"/>
                  </a:ext>
                </a:extLst>
              </a:tr>
            </a:tbl>
          </a:graphicData>
        </a:graphic>
      </p:graphicFrame>
      <p:sp>
        <p:nvSpPr>
          <p:cNvPr id="5" name="Арка 4"/>
          <p:cNvSpPr/>
          <p:nvPr/>
        </p:nvSpPr>
        <p:spPr>
          <a:xfrm>
            <a:off x="1600200" y="1447800"/>
            <a:ext cx="457200" cy="381000"/>
          </a:xfrm>
          <a:prstGeom prst="blockArc">
            <a:avLst/>
          </a:pr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олилиния: фигура 9"/>
          <p:cNvSpPr/>
          <p:nvPr/>
        </p:nvSpPr>
        <p:spPr>
          <a:xfrm>
            <a:off x="3562066" y="1446646"/>
            <a:ext cx="436728" cy="232029"/>
          </a:xfrm>
          <a:custGeom>
            <a:avLst/>
            <a:gdLst>
              <a:gd name="connsiteX0" fmla="*/ 0 w 436728"/>
              <a:gd name="connsiteY0" fmla="*/ 232029 h 232029"/>
              <a:gd name="connsiteX1" fmla="*/ 218364 w 436728"/>
              <a:gd name="connsiteY1" fmla="*/ 17 h 232029"/>
              <a:gd name="connsiteX2" fmla="*/ 436728 w 436728"/>
              <a:gd name="connsiteY2" fmla="*/ 218381 h 232029"/>
              <a:gd name="connsiteX3" fmla="*/ 436728 w 436728"/>
              <a:gd name="connsiteY3" fmla="*/ 218381 h 23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728" h="232029">
                <a:moveTo>
                  <a:pt x="0" y="232029"/>
                </a:moveTo>
                <a:cubicBezTo>
                  <a:pt x="72788" y="117160"/>
                  <a:pt x="145576" y="2292"/>
                  <a:pt x="218364" y="17"/>
                </a:cubicBezTo>
                <a:cubicBezTo>
                  <a:pt x="291152" y="-2258"/>
                  <a:pt x="436728" y="218381"/>
                  <a:pt x="436728" y="218381"/>
                </a:cubicBezTo>
                <a:lnTo>
                  <a:pt x="436728" y="218381"/>
                </a:ln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10200" y="1562660"/>
            <a:ext cx="457200" cy="418540"/>
          </a:xfrm>
          <a:prstGeom prst="rect">
            <a:avLst/>
          </a:prstGeom>
          <a:solidFill>
            <a:schemeClr val="bg1">
              <a:alpha val="3000"/>
            </a:schemeClr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783506" y="1479542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-</a:t>
            </a:r>
            <a:r>
              <a:rPr lang="ru-RU" sz="3200" b="1" dirty="0" err="1">
                <a:solidFill>
                  <a:srgbClr val="FF0000"/>
                </a:solidFill>
              </a:rPr>
              <a:t>ция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02007" y="3048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Сформулируйте правило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7845" y="4761041"/>
            <a:ext cx="5850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 каких случаях после Ц пишется буква И?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 каких случаях после Ц пишется Ы?</a:t>
            </a:r>
          </a:p>
        </p:txBody>
      </p:sp>
    </p:spTree>
    <p:extLst>
      <p:ext uri="{BB962C8B-B14F-4D97-AF65-F5344CB8AC3E}">
        <p14:creationId xmlns:p14="http://schemas.microsoft.com/office/powerpoint/2010/main" val="319164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609600"/>
            <a:ext cx="861596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ИСКЛЮЧЕНИЯ:</a:t>
            </a:r>
          </a:p>
          <a:p>
            <a:endParaRPr lang="ru-RU" sz="2800" b="1" dirty="0">
              <a:solidFill>
                <a:srgbClr val="FF0000"/>
              </a:solidFill>
            </a:endParaRPr>
          </a:p>
          <a:p>
            <a:endParaRPr lang="ru-RU" sz="3600" b="1" dirty="0"/>
          </a:p>
          <a:p>
            <a:r>
              <a:rPr lang="ru-RU" sz="3600" b="1" dirty="0"/>
              <a:t>Ц</a:t>
            </a:r>
            <a:r>
              <a:rPr lang="ru-RU" sz="3600" b="1" dirty="0">
                <a:solidFill>
                  <a:srgbClr val="FF0000"/>
                </a:solidFill>
              </a:rPr>
              <a:t>Ы</a:t>
            </a:r>
            <a:r>
              <a:rPr lang="ru-RU" sz="3600" b="1" dirty="0"/>
              <a:t>ГАН</a:t>
            </a:r>
          </a:p>
          <a:p>
            <a:r>
              <a:rPr lang="ru-RU" sz="3600" b="1" dirty="0"/>
              <a:t>Ц</a:t>
            </a:r>
            <a:r>
              <a:rPr lang="ru-RU" sz="3600" b="1" dirty="0">
                <a:solidFill>
                  <a:srgbClr val="FF0000"/>
                </a:solidFill>
              </a:rPr>
              <a:t>Ы</a:t>
            </a:r>
            <a:r>
              <a:rPr lang="ru-RU" sz="3600" b="1" dirty="0"/>
              <a:t>ПЛЕНОК</a:t>
            </a:r>
          </a:p>
          <a:p>
            <a:r>
              <a:rPr lang="ru-RU" sz="3600" b="1" dirty="0"/>
              <a:t>НА Ц</a:t>
            </a:r>
            <a:r>
              <a:rPr lang="ru-RU" sz="3600" b="1" dirty="0">
                <a:solidFill>
                  <a:srgbClr val="FF0000"/>
                </a:solidFill>
              </a:rPr>
              <a:t>Ы</a:t>
            </a:r>
            <a:r>
              <a:rPr lang="ru-RU" sz="3600" b="1" dirty="0"/>
              <a:t>ПОЧКАХ</a:t>
            </a:r>
          </a:p>
          <a:p>
            <a:r>
              <a:rPr lang="ru-RU" sz="3600" b="1" dirty="0"/>
              <a:t>Ц</a:t>
            </a:r>
            <a:r>
              <a:rPr lang="ru-RU" sz="3600" b="1" dirty="0">
                <a:solidFill>
                  <a:srgbClr val="FF0000"/>
                </a:solidFill>
              </a:rPr>
              <a:t>Ы</a:t>
            </a:r>
            <a:r>
              <a:rPr lang="ru-RU" sz="3600" b="1" dirty="0"/>
              <a:t>КНУТЬ</a:t>
            </a:r>
          </a:p>
          <a:p>
            <a:r>
              <a:rPr lang="ru-RU" sz="3600" b="1" dirty="0"/>
              <a:t>Ц</a:t>
            </a:r>
            <a:r>
              <a:rPr lang="ru-RU" sz="3600" b="1" dirty="0">
                <a:solidFill>
                  <a:srgbClr val="FF0000"/>
                </a:solidFill>
              </a:rPr>
              <a:t>Ы</a:t>
            </a:r>
            <a:r>
              <a:rPr lang="ru-RU" sz="3600" b="1" dirty="0"/>
              <a:t>Ц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295399"/>
            <a:ext cx="4038600" cy="233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1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332</Words>
  <Application>Microsoft Office PowerPoint</Application>
  <PresentationFormat>Экран (4:3)</PresentationFormat>
  <Paragraphs>92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Презентация PowerPoint</vt:lpstr>
      <vt:lpstr>Семнадцатое января. </vt:lpstr>
      <vt:lpstr>Орфографическая проверка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Ayrat</cp:lastModifiedBy>
  <cp:revision>59</cp:revision>
  <dcterms:created xsi:type="dcterms:W3CDTF">2013-10-20T14:54:06Z</dcterms:created>
  <dcterms:modified xsi:type="dcterms:W3CDTF">2017-01-16T17:31:34Z</dcterms:modified>
</cp:coreProperties>
</file>