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144" y="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8A5FB87-7A96-4836-A239-0FABACF35B31}" type="datetimeFigureOut">
              <a:rPr lang="ru-RU" smtClean="0"/>
              <a:t>16.09.2023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7C8DC1-8CE9-4F47-A110-FCE332979110}" type="slidenum">
              <a:rPr lang="ru-RU" smtClean="0"/>
              <a:t>‹#›</a:t>
            </a:fld>
            <a:endParaRPr lang="ru-RU"/>
          </a:p>
        </p:txBody>
      </p:sp>
    </p:spTree>
    <p:extLst>
      <p:ext uri="{BB962C8B-B14F-4D97-AF65-F5344CB8AC3E}">
        <p14:creationId xmlns:p14="http://schemas.microsoft.com/office/powerpoint/2010/main" val="36699125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8A5FB87-7A96-4836-A239-0FABACF35B31}" type="datetimeFigureOut">
              <a:rPr lang="ru-RU" smtClean="0"/>
              <a:t>16.09.2023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7C8DC1-8CE9-4F47-A110-FCE332979110}" type="slidenum">
              <a:rPr lang="ru-RU" smtClean="0"/>
              <a:t>‹#›</a:t>
            </a:fld>
            <a:endParaRPr lang="ru-RU"/>
          </a:p>
        </p:txBody>
      </p:sp>
    </p:spTree>
    <p:extLst>
      <p:ext uri="{BB962C8B-B14F-4D97-AF65-F5344CB8AC3E}">
        <p14:creationId xmlns:p14="http://schemas.microsoft.com/office/powerpoint/2010/main" val="46911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8A5FB87-7A96-4836-A239-0FABACF35B31}" type="datetimeFigureOut">
              <a:rPr lang="ru-RU" smtClean="0"/>
              <a:t>16.09.2023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7C8DC1-8CE9-4F47-A110-FCE332979110}" type="slidenum">
              <a:rPr lang="ru-RU" smtClean="0"/>
              <a:t>‹#›</a:t>
            </a:fld>
            <a:endParaRPr lang="ru-RU"/>
          </a:p>
        </p:txBody>
      </p:sp>
    </p:spTree>
    <p:extLst>
      <p:ext uri="{BB962C8B-B14F-4D97-AF65-F5344CB8AC3E}">
        <p14:creationId xmlns:p14="http://schemas.microsoft.com/office/powerpoint/2010/main" val="59260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8A5FB87-7A96-4836-A239-0FABACF35B31}" type="datetimeFigureOut">
              <a:rPr lang="ru-RU" smtClean="0"/>
              <a:t>16.09.2023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7C8DC1-8CE9-4F47-A110-FCE332979110}" type="slidenum">
              <a:rPr lang="ru-RU" smtClean="0"/>
              <a:t>‹#›</a:t>
            </a:fld>
            <a:endParaRPr lang="ru-RU"/>
          </a:p>
        </p:txBody>
      </p:sp>
    </p:spTree>
    <p:extLst>
      <p:ext uri="{BB962C8B-B14F-4D97-AF65-F5344CB8AC3E}">
        <p14:creationId xmlns:p14="http://schemas.microsoft.com/office/powerpoint/2010/main" val="116979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8A5FB87-7A96-4836-A239-0FABACF35B31}" type="datetimeFigureOut">
              <a:rPr lang="ru-RU" smtClean="0"/>
              <a:t>16.09.2023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37C8DC1-8CE9-4F47-A110-FCE332979110}" type="slidenum">
              <a:rPr lang="ru-RU" smtClean="0"/>
              <a:t>‹#›</a:t>
            </a:fld>
            <a:endParaRPr lang="ru-RU"/>
          </a:p>
        </p:txBody>
      </p:sp>
    </p:spTree>
    <p:extLst>
      <p:ext uri="{BB962C8B-B14F-4D97-AF65-F5344CB8AC3E}">
        <p14:creationId xmlns:p14="http://schemas.microsoft.com/office/powerpoint/2010/main" val="1280805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8A5FB87-7A96-4836-A239-0FABACF35B31}" type="datetimeFigureOut">
              <a:rPr lang="ru-RU" smtClean="0"/>
              <a:t>16.09.2023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37C8DC1-8CE9-4F47-A110-FCE332979110}" type="slidenum">
              <a:rPr lang="ru-RU" smtClean="0"/>
              <a:t>‹#›</a:t>
            </a:fld>
            <a:endParaRPr lang="ru-RU"/>
          </a:p>
        </p:txBody>
      </p:sp>
    </p:spTree>
    <p:extLst>
      <p:ext uri="{BB962C8B-B14F-4D97-AF65-F5344CB8AC3E}">
        <p14:creationId xmlns:p14="http://schemas.microsoft.com/office/powerpoint/2010/main" val="15385164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8A5FB87-7A96-4836-A239-0FABACF35B31}" type="datetimeFigureOut">
              <a:rPr lang="ru-RU" smtClean="0"/>
              <a:t>16.09.2023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37C8DC1-8CE9-4F47-A110-FCE332979110}" type="slidenum">
              <a:rPr lang="ru-RU" smtClean="0"/>
              <a:t>‹#›</a:t>
            </a:fld>
            <a:endParaRPr lang="ru-RU"/>
          </a:p>
        </p:txBody>
      </p:sp>
    </p:spTree>
    <p:extLst>
      <p:ext uri="{BB962C8B-B14F-4D97-AF65-F5344CB8AC3E}">
        <p14:creationId xmlns:p14="http://schemas.microsoft.com/office/powerpoint/2010/main" val="2556771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8A5FB87-7A96-4836-A239-0FABACF35B31}" type="datetimeFigureOut">
              <a:rPr lang="ru-RU" smtClean="0"/>
              <a:t>16.09.2023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37C8DC1-8CE9-4F47-A110-FCE332979110}" type="slidenum">
              <a:rPr lang="ru-RU" smtClean="0"/>
              <a:t>‹#›</a:t>
            </a:fld>
            <a:endParaRPr lang="ru-RU"/>
          </a:p>
        </p:txBody>
      </p:sp>
    </p:spTree>
    <p:extLst>
      <p:ext uri="{BB962C8B-B14F-4D97-AF65-F5344CB8AC3E}">
        <p14:creationId xmlns:p14="http://schemas.microsoft.com/office/powerpoint/2010/main" val="1834883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8A5FB87-7A96-4836-A239-0FABACF35B31}" type="datetimeFigureOut">
              <a:rPr lang="ru-RU" smtClean="0"/>
              <a:t>16.09.2023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37C8DC1-8CE9-4F47-A110-FCE332979110}" type="slidenum">
              <a:rPr lang="ru-RU" smtClean="0"/>
              <a:t>‹#›</a:t>
            </a:fld>
            <a:endParaRPr lang="ru-RU"/>
          </a:p>
        </p:txBody>
      </p:sp>
    </p:spTree>
    <p:extLst>
      <p:ext uri="{BB962C8B-B14F-4D97-AF65-F5344CB8AC3E}">
        <p14:creationId xmlns:p14="http://schemas.microsoft.com/office/powerpoint/2010/main" val="789762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8A5FB87-7A96-4836-A239-0FABACF35B31}" type="datetimeFigureOut">
              <a:rPr lang="ru-RU" smtClean="0"/>
              <a:t>16.09.2023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37C8DC1-8CE9-4F47-A110-FCE332979110}" type="slidenum">
              <a:rPr lang="ru-RU" smtClean="0"/>
              <a:t>‹#›</a:t>
            </a:fld>
            <a:endParaRPr lang="ru-RU"/>
          </a:p>
        </p:txBody>
      </p:sp>
    </p:spTree>
    <p:extLst>
      <p:ext uri="{BB962C8B-B14F-4D97-AF65-F5344CB8AC3E}">
        <p14:creationId xmlns:p14="http://schemas.microsoft.com/office/powerpoint/2010/main" val="3069380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8A5FB87-7A96-4836-A239-0FABACF35B31}" type="datetimeFigureOut">
              <a:rPr lang="ru-RU" smtClean="0"/>
              <a:t>16.09.2023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37C8DC1-8CE9-4F47-A110-FCE332979110}" type="slidenum">
              <a:rPr lang="ru-RU" smtClean="0"/>
              <a:t>‹#›</a:t>
            </a:fld>
            <a:endParaRPr lang="ru-RU"/>
          </a:p>
        </p:txBody>
      </p:sp>
    </p:spTree>
    <p:extLst>
      <p:ext uri="{BB962C8B-B14F-4D97-AF65-F5344CB8AC3E}">
        <p14:creationId xmlns:p14="http://schemas.microsoft.com/office/powerpoint/2010/main" val="2082525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A5FB87-7A96-4836-A239-0FABACF35B31}" type="datetimeFigureOut">
              <a:rPr lang="ru-RU" smtClean="0"/>
              <a:t>16.09.2023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7C8DC1-8CE9-4F47-A110-FCE332979110}" type="slidenum">
              <a:rPr lang="ru-RU" smtClean="0"/>
              <a:t>‹#›</a:t>
            </a:fld>
            <a:endParaRPr lang="ru-RU"/>
          </a:p>
        </p:txBody>
      </p:sp>
    </p:spTree>
    <p:extLst>
      <p:ext uri="{BB962C8B-B14F-4D97-AF65-F5344CB8AC3E}">
        <p14:creationId xmlns:p14="http://schemas.microsoft.com/office/powerpoint/2010/main" val="27915823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0"/>
            <a:ext cx="12192000" cy="6858000"/>
          </a:xfrm>
          <a:prstGeom prst="rect">
            <a:avLst/>
          </a:prstGeom>
        </p:spPr>
      </p:pic>
      <p:sp>
        <p:nvSpPr>
          <p:cNvPr id="4" name="TextBox 3"/>
          <p:cNvSpPr txBox="1"/>
          <p:nvPr/>
        </p:nvSpPr>
        <p:spPr>
          <a:xfrm>
            <a:off x="8115300" y="615462"/>
            <a:ext cx="3226777" cy="2800767"/>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Александр Николаевич Островский</a:t>
            </a:r>
          </a:p>
          <a:p>
            <a:r>
              <a:rPr lang="ru-RU" sz="4400" b="1" i="1" dirty="0" smtClean="0">
                <a:solidFill>
                  <a:schemeClr val="tx1">
                    <a:lumMod val="95000"/>
                    <a:lumOff val="5000"/>
                  </a:schemeClr>
                </a:solidFill>
                <a:latin typeface="+mj-lt"/>
              </a:rPr>
              <a:t>«Гроза»</a:t>
            </a:r>
            <a:endParaRPr lang="ru-RU" sz="4400" b="1" i="1" dirty="0">
              <a:solidFill>
                <a:schemeClr val="tx1">
                  <a:lumMod val="95000"/>
                  <a:lumOff val="5000"/>
                </a:schemeClr>
              </a:solidFill>
              <a:latin typeface="+mj-lt"/>
            </a:endParaRPr>
          </a:p>
        </p:txBody>
      </p:sp>
    </p:spTree>
    <p:extLst>
      <p:ext uri="{BB962C8B-B14F-4D97-AF65-F5344CB8AC3E}">
        <p14:creationId xmlns:p14="http://schemas.microsoft.com/office/powerpoint/2010/main" val="6516145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t="-11000" b="-11000"/>
          </a:stretch>
        </a:blipFill>
        <a:effectLst/>
      </p:bgPr>
    </p:bg>
    <p:spTree>
      <p:nvGrpSpPr>
        <p:cNvPr id="1" name=""/>
        <p:cNvGrpSpPr/>
        <p:nvPr/>
      </p:nvGrpSpPr>
      <p:grpSpPr>
        <a:xfrm>
          <a:off x="0" y="0"/>
          <a:ext cx="0" cy="0"/>
          <a:chOff x="0" y="0"/>
          <a:chExt cx="0" cy="0"/>
        </a:xfrm>
      </p:grpSpPr>
      <p:sp>
        <p:nvSpPr>
          <p:cNvPr id="2" name="TextBox 1"/>
          <p:cNvSpPr txBox="1"/>
          <p:nvPr/>
        </p:nvSpPr>
        <p:spPr>
          <a:xfrm>
            <a:off x="404446" y="180674"/>
            <a:ext cx="9806354" cy="769441"/>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Сюжет и композиция драмы</a:t>
            </a:r>
            <a:endParaRPr lang="ru-RU" sz="4400" b="1" i="1" dirty="0">
              <a:solidFill>
                <a:schemeClr val="tx1">
                  <a:lumMod val="95000"/>
                  <a:lumOff val="5000"/>
                </a:schemeClr>
              </a:solidFill>
              <a:latin typeface="+mj-lt"/>
            </a:endParaRPr>
          </a:p>
        </p:txBody>
      </p:sp>
      <p:sp>
        <p:nvSpPr>
          <p:cNvPr id="3" name="TextBox 2"/>
          <p:cNvSpPr txBox="1"/>
          <p:nvPr/>
        </p:nvSpPr>
        <p:spPr>
          <a:xfrm>
            <a:off x="109170" y="886676"/>
            <a:ext cx="11339879" cy="584775"/>
          </a:xfrm>
          <a:prstGeom prst="rect">
            <a:avLst/>
          </a:prstGeom>
          <a:noFill/>
        </p:spPr>
        <p:txBody>
          <a:bodyPr wrap="square" rtlCol="0">
            <a:spAutoFit/>
          </a:bodyPr>
          <a:lstStyle/>
          <a:p>
            <a:pPr marL="571500" indent="-571500">
              <a:buFont typeface="Wingdings" panose="05000000000000000000" pitchFamily="2" charset="2"/>
              <a:buChar char="ü"/>
            </a:pPr>
            <a:r>
              <a:rPr lang="ru-RU" sz="3200" b="1" i="1" dirty="0" smtClean="0">
                <a:solidFill>
                  <a:schemeClr val="tx1">
                    <a:lumMod val="95000"/>
                    <a:lumOff val="5000"/>
                  </a:schemeClr>
                </a:solidFill>
                <a:latin typeface="+mj-lt"/>
              </a:rPr>
              <a:t>Действие второе.</a:t>
            </a:r>
            <a:endParaRPr lang="ru-RU" sz="3200" b="1" i="1" dirty="0">
              <a:solidFill>
                <a:schemeClr val="tx1">
                  <a:lumMod val="95000"/>
                  <a:lumOff val="5000"/>
                </a:schemeClr>
              </a:solidFill>
              <a:latin typeface="+mj-lt"/>
            </a:endParaRPr>
          </a:p>
        </p:txBody>
      </p:sp>
      <p:sp>
        <p:nvSpPr>
          <p:cNvPr id="7" name="TextBox 6"/>
          <p:cNvSpPr txBox="1"/>
          <p:nvPr/>
        </p:nvSpPr>
        <p:spPr>
          <a:xfrm>
            <a:off x="762000" y="1482667"/>
            <a:ext cx="9763126" cy="2554545"/>
          </a:xfrm>
          <a:prstGeom prst="rect">
            <a:avLst/>
          </a:prstGeom>
          <a:noFill/>
        </p:spPr>
        <p:txBody>
          <a:bodyPr wrap="square" rtlCol="0">
            <a:spAutoFit/>
          </a:bodyPr>
          <a:lstStyle/>
          <a:p>
            <a:pPr algn="just"/>
            <a:r>
              <a:rPr lang="ru-RU" sz="3200" b="1" i="1" dirty="0" smtClean="0">
                <a:solidFill>
                  <a:schemeClr val="tx1">
                    <a:lumMod val="95000"/>
                    <a:lumOff val="5000"/>
                  </a:schemeClr>
                </a:solidFill>
                <a:latin typeface="+mj-lt"/>
              </a:rPr>
              <a:t>Варвара признаётся, что знает о любви Катерины к Борису. Тихон уезжает, во время прощания Кабанова велит сыну дать приказания жене, как вести себя. варвара даёт Катерине ключ от калитки, чтобы девушка увиделась с Борисом.</a:t>
            </a:r>
            <a:endParaRPr lang="ru-RU" sz="3200" b="1" i="1" dirty="0">
              <a:solidFill>
                <a:schemeClr val="tx1">
                  <a:lumMod val="95000"/>
                  <a:lumOff val="5000"/>
                </a:schemeClr>
              </a:solidFill>
              <a:latin typeface="+mj-lt"/>
            </a:endParaRPr>
          </a:p>
        </p:txBody>
      </p:sp>
      <p:sp>
        <p:nvSpPr>
          <p:cNvPr id="5" name="TextBox 4"/>
          <p:cNvSpPr txBox="1"/>
          <p:nvPr/>
        </p:nvSpPr>
        <p:spPr>
          <a:xfrm>
            <a:off x="109169" y="4144025"/>
            <a:ext cx="11339879" cy="584775"/>
          </a:xfrm>
          <a:prstGeom prst="rect">
            <a:avLst/>
          </a:prstGeom>
          <a:noFill/>
        </p:spPr>
        <p:txBody>
          <a:bodyPr wrap="square" rtlCol="0">
            <a:spAutoFit/>
          </a:bodyPr>
          <a:lstStyle/>
          <a:p>
            <a:pPr marL="571500" indent="-571500">
              <a:buFont typeface="Wingdings" panose="05000000000000000000" pitchFamily="2" charset="2"/>
              <a:buChar char="ü"/>
            </a:pPr>
            <a:r>
              <a:rPr lang="ru-RU" sz="3200" b="1" i="1" dirty="0" smtClean="0">
                <a:solidFill>
                  <a:schemeClr val="tx1">
                    <a:lumMod val="95000"/>
                    <a:lumOff val="5000"/>
                  </a:schemeClr>
                </a:solidFill>
                <a:latin typeface="+mj-lt"/>
              </a:rPr>
              <a:t>Действие третье.</a:t>
            </a:r>
            <a:endParaRPr lang="ru-RU" sz="3200" b="1" i="1" dirty="0">
              <a:solidFill>
                <a:schemeClr val="tx1">
                  <a:lumMod val="95000"/>
                  <a:lumOff val="5000"/>
                </a:schemeClr>
              </a:solidFill>
              <a:latin typeface="+mj-lt"/>
            </a:endParaRPr>
          </a:p>
        </p:txBody>
      </p:sp>
      <p:sp>
        <p:nvSpPr>
          <p:cNvPr id="6" name="TextBox 5"/>
          <p:cNvSpPr txBox="1"/>
          <p:nvPr/>
        </p:nvSpPr>
        <p:spPr>
          <a:xfrm>
            <a:off x="762000" y="4740016"/>
            <a:ext cx="9763126" cy="1569660"/>
          </a:xfrm>
          <a:prstGeom prst="rect">
            <a:avLst/>
          </a:prstGeom>
          <a:noFill/>
        </p:spPr>
        <p:txBody>
          <a:bodyPr wrap="square" rtlCol="0">
            <a:spAutoFit/>
          </a:bodyPr>
          <a:lstStyle/>
          <a:p>
            <a:pPr algn="just"/>
            <a:r>
              <a:rPr lang="ru-RU" sz="3200" b="1" i="1" dirty="0" smtClean="0">
                <a:solidFill>
                  <a:schemeClr val="tx1">
                    <a:lumMod val="95000"/>
                    <a:lumOff val="5000"/>
                  </a:schemeClr>
                </a:solidFill>
                <a:latin typeface="+mj-lt"/>
              </a:rPr>
              <a:t>Кабанова общается с Диким. Ночью в саду Варвара встречается с Кудряшом, Катерина и Борис объясняются в любви.</a:t>
            </a:r>
            <a:endParaRPr lang="ru-RU" sz="3200" b="1" i="1" dirty="0">
              <a:solidFill>
                <a:schemeClr val="tx1">
                  <a:lumMod val="95000"/>
                  <a:lumOff val="5000"/>
                </a:schemeClr>
              </a:solidFill>
              <a:latin typeface="+mj-lt"/>
            </a:endParaRPr>
          </a:p>
        </p:txBody>
      </p:sp>
    </p:spTree>
    <p:extLst>
      <p:ext uri="{BB962C8B-B14F-4D97-AF65-F5344CB8AC3E}">
        <p14:creationId xmlns:p14="http://schemas.microsoft.com/office/powerpoint/2010/main" val="548030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t="-11000" b="-11000"/>
          </a:stretch>
        </a:blipFill>
        <a:effectLst/>
      </p:bgPr>
    </p:bg>
    <p:spTree>
      <p:nvGrpSpPr>
        <p:cNvPr id="1" name=""/>
        <p:cNvGrpSpPr/>
        <p:nvPr/>
      </p:nvGrpSpPr>
      <p:grpSpPr>
        <a:xfrm>
          <a:off x="0" y="0"/>
          <a:ext cx="0" cy="0"/>
          <a:chOff x="0" y="0"/>
          <a:chExt cx="0" cy="0"/>
        </a:xfrm>
      </p:grpSpPr>
      <p:sp>
        <p:nvSpPr>
          <p:cNvPr id="2" name="TextBox 1"/>
          <p:cNvSpPr txBox="1"/>
          <p:nvPr/>
        </p:nvSpPr>
        <p:spPr>
          <a:xfrm>
            <a:off x="404446" y="180674"/>
            <a:ext cx="9806354" cy="769441"/>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Сюжет и композиция драмы</a:t>
            </a:r>
            <a:endParaRPr lang="ru-RU" sz="4400" b="1" i="1" dirty="0">
              <a:solidFill>
                <a:schemeClr val="tx1">
                  <a:lumMod val="95000"/>
                  <a:lumOff val="5000"/>
                </a:schemeClr>
              </a:solidFill>
              <a:latin typeface="+mj-lt"/>
            </a:endParaRPr>
          </a:p>
        </p:txBody>
      </p:sp>
      <p:sp>
        <p:nvSpPr>
          <p:cNvPr id="3" name="TextBox 2"/>
          <p:cNvSpPr txBox="1"/>
          <p:nvPr/>
        </p:nvSpPr>
        <p:spPr>
          <a:xfrm>
            <a:off x="109170" y="886676"/>
            <a:ext cx="11339879" cy="584775"/>
          </a:xfrm>
          <a:prstGeom prst="rect">
            <a:avLst/>
          </a:prstGeom>
          <a:noFill/>
        </p:spPr>
        <p:txBody>
          <a:bodyPr wrap="square" rtlCol="0">
            <a:spAutoFit/>
          </a:bodyPr>
          <a:lstStyle/>
          <a:p>
            <a:pPr marL="571500" indent="-571500">
              <a:buFont typeface="Wingdings" panose="05000000000000000000" pitchFamily="2" charset="2"/>
              <a:buChar char="ü"/>
            </a:pPr>
            <a:r>
              <a:rPr lang="ru-RU" sz="3200" b="1" i="1" dirty="0" smtClean="0">
                <a:solidFill>
                  <a:schemeClr val="tx1">
                    <a:lumMod val="95000"/>
                    <a:lumOff val="5000"/>
                  </a:schemeClr>
                </a:solidFill>
                <a:latin typeface="+mj-lt"/>
              </a:rPr>
              <a:t>Действие четвёртое.</a:t>
            </a:r>
            <a:endParaRPr lang="ru-RU" sz="3200" b="1" i="1" dirty="0">
              <a:solidFill>
                <a:schemeClr val="tx1">
                  <a:lumMod val="95000"/>
                  <a:lumOff val="5000"/>
                </a:schemeClr>
              </a:solidFill>
              <a:latin typeface="+mj-lt"/>
            </a:endParaRPr>
          </a:p>
        </p:txBody>
      </p:sp>
      <p:sp>
        <p:nvSpPr>
          <p:cNvPr id="7" name="TextBox 6"/>
          <p:cNvSpPr txBox="1"/>
          <p:nvPr/>
        </p:nvSpPr>
        <p:spPr>
          <a:xfrm>
            <a:off x="762000" y="1482667"/>
            <a:ext cx="9763126" cy="1569660"/>
          </a:xfrm>
          <a:prstGeom prst="rect">
            <a:avLst/>
          </a:prstGeom>
          <a:noFill/>
        </p:spPr>
        <p:txBody>
          <a:bodyPr wrap="square" rtlCol="0">
            <a:spAutoFit/>
          </a:bodyPr>
          <a:lstStyle/>
          <a:p>
            <a:pPr algn="just"/>
            <a:r>
              <a:rPr lang="ru-RU" sz="3200" b="1" i="1" dirty="0" smtClean="0">
                <a:solidFill>
                  <a:schemeClr val="tx1">
                    <a:lumMod val="95000"/>
                    <a:lumOff val="5000"/>
                  </a:schemeClr>
                </a:solidFill>
                <a:latin typeface="+mj-lt"/>
              </a:rPr>
              <a:t>Тихон возвращается домой. Гремит гром, Катерина не может молчать о своём грехе, признаётся при всех, что она десять ночей встречалась с Борисом..</a:t>
            </a:r>
            <a:endParaRPr lang="ru-RU" sz="3200" b="1" i="1" dirty="0">
              <a:solidFill>
                <a:schemeClr val="tx1">
                  <a:lumMod val="95000"/>
                  <a:lumOff val="5000"/>
                </a:schemeClr>
              </a:solidFill>
              <a:latin typeface="+mj-lt"/>
            </a:endParaRPr>
          </a:p>
        </p:txBody>
      </p:sp>
      <p:sp>
        <p:nvSpPr>
          <p:cNvPr id="5" name="TextBox 4"/>
          <p:cNvSpPr txBox="1"/>
          <p:nvPr/>
        </p:nvSpPr>
        <p:spPr>
          <a:xfrm>
            <a:off x="109170" y="3181861"/>
            <a:ext cx="11339879" cy="584775"/>
          </a:xfrm>
          <a:prstGeom prst="rect">
            <a:avLst/>
          </a:prstGeom>
          <a:noFill/>
        </p:spPr>
        <p:txBody>
          <a:bodyPr wrap="square" rtlCol="0">
            <a:spAutoFit/>
          </a:bodyPr>
          <a:lstStyle/>
          <a:p>
            <a:pPr marL="571500" indent="-571500">
              <a:buFont typeface="Wingdings" panose="05000000000000000000" pitchFamily="2" charset="2"/>
              <a:buChar char="ü"/>
            </a:pPr>
            <a:r>
              <a:rPr lang="ru-RU" sz="3200" b="1" i="1" dirty="0" smtClean="0">
                <a:solidFill>
                  <a:schemeClr val="tx1">
                    <a:lumMod val="95000"/>
                    <a:lumOff val="5000"/>
                  </a:schemeClr>
                </a:solidFill>
                <a:latin typeface="+mj-lt"/>
              </a:rPr>
              <a:t>Действие пятое.</a:t>
            </a:r>
            <a:endParaRPr lang="ru-RU" sz="3200" b="1" i="1" dirty="0">
              <a:solidFill>
                <a:schemeClr val="tx1">
                  <a:lumMod val="95000"/>
                  <a:lumOff val="5000"/>
                </a:schemeClr>
              </a:solidFill>
              <a:latin typeface="+mj-lt"/>
            </a:endParaRPr>
          </a:p>
        </p:txBody>
      </p:sp>
      <p:sp>
        <p:nvSpPr>
          <p:cNvPr id="6" name="TextBox 5"/>
          <p:cNvSpPr txBox="1"/>
          <p:nvPr/>
        </p:nvSpPr>
        <p:spPr>
          <a:xfrm>
            <a:off x="762000" y="3766636"/>
            <a:ext cx="9763126" cy="3046988"/>
          </a:xfrm>
          <a:prstGeom prst="rect">
            <a:avLst/>
          </a:prstGeom>
          <a:noFill/>
        </p:spPr>
        <p:txBody>
          <a:bodyPr wrap="square" rtlCol="0">
            <a:spAutoFit/>
          </a:bodyPr>
          <a:lstStyle/>
          <a:p>
            <a:pPr algn="just"/>
            <a:r>
              <a:rPr lang="ru-RU" sz="3200" b="1" i="1" dirty="0" smtClean="0">
                <a:solidFill>
                  <a:schemeClr val="tx1">
                    <a:lumMod val="95000"/>
                    <a:lumOff val="5000"/>
                  </a:schemeClr>
                </a:solidFill>
                <a:latin typeface="+mj-lt"/>
              </a:rPr>
              <a:t>Тихон рассказывает </a:t>
            </a:r>
            <a:r>
              <a:rPr lang="ru-RU" sz="3200" b="1" i="1" dirty="0" err="1" smtClean="0">
                <a:solidFill>
                  <a:schemeClr val="tx1">
                    <a:lumMod val="95000"/>
                    <a:lumOff val="5000"/>
                  </a:schemeClr>
                </a:solidFill>
                <a:latin typeface="+mj-lt"/>
              </a:rPr>
              <a:t>Кулигину</a:t>
            </a:r>
            <a:r>
              <a:rPr lang="ru-RU" sz="3200" b="1" i="1" dirty="0" smtClean="0">
                <a:solidFill>
                  <a:schemeClr val="tx1">
                    <a:lumMod val="95000"/>
                    <a:lumOff val="5000"/>
                  </a:schemeClr>
                </a:solidFill>
                <a:latin typeface="+mj-lt"/>
              </a:rPr>
              <a:t>, как любит жену и страдает в одиночестве. варвара убегает из дома. Катерина прощается с уезжающим в Сибирь по воле Дикого Борисом и бросается в Волгу. Тихон обвиняет мать в смерти жены, жалеет, что он сам остался жив.</a:t>
            </a:r>
            <a:endParaRPr lang="ru-RU" sz="3200" b="1" i="1" dirty="0">
              <a:solidFill>
                <a:schemeClr val="tx1">
                  <a:lumMod val="95000"/>
                  <a:lumOff val="5000"/>
                </a:schemeClr>
              </a:solidFill>
              <a:latin typeface="+mj-lt"/>
            </a:endParaRPr>
          </a:p>
        </p:txBody>
      </p:sp>
    </p:spTree>
    <p:extLst>
      <p:ext uri="{BB962C8B-B14F-4D97-AF65-F5344CB8AC3E}">
        <p14:creationId xmlns:p14="http://schemas.microsoft.com/office/powerpoint/2010/main" val="1674456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4000"/>
            <a:lum/>
          </a:blip>
          <a:srcRect/>
          <a:stretch>
            <a:fillRect t="-15000" b="-15000"/>
          </a:stretch>
        </a:blipFill>
        <a:effectLst/>
      </p:bgPr>
    </p:bg>
    <p:spTree>
      <p:nvGrpSpPr>
        <p:cNvPr id="1" name=""/>
        <p:cNvGrpSpPr/>
        <p:nvPr/>
      </p:nvGrpSpPr>
      <p:grpSpPr>
        <a:xfrm>
          <a:off x="0" y="0"/>
          <a:ext cx="0" cy="0"/>
          <a:chOff x="0" y="0"/>
          <a:chExt cx="0" cy="0"/>
        </a:xfrm>
      </p:grpSpPr>
      <p:sp>
        <p:nvSpPr>
          <p:cNvPr id="2" name="TextBox 1"/>
          <p:cNvSpPr txBox="1"/>
          <p:nvPr/>
        </p:nvSpPr>
        <p:spPr>
          <a:xfrm>
            <a:off x="6743700" y="323850"/>
            <a:ext cx="4572000" cy="523220"/>
          </a:xfrm>
          <a:prstGeom prst="rect">
            <a:avLst/>
          </a:prstGeom>
          <a:noFill/>
        </p:spPr>
        <p:txBody>
          <a:bodyPr wrap="square" rtlCol="0">
            <a:spAutoFit/>
          </a:bodyPr>
          <a:lstStyle/>
          <a:p>
            <a:r>
              <a:rPr lang="ru-RU" sz="2800" b="1" i="1" dirty="0" smtClean="0">
                <a:latin typeface="+mj-lt"/>
              </a:rPr>
              <a:t>Действие первое</a:t>
            </a:r>
            <a:endParaRPr lang="ru-RU" sz="2800" b="1" i="1" dirty="0">
              <a:latin typeface="+mj-lt"/>
            </a:endParaRPr>
          </a:p>
        </p:txBody>
      </p:sp>
      <p:sp>
        <p:nvSpPr>
          <p:cNvPr id="3" name="TextBox 2"/>
          <p:cNvSpPr txBox="1"/>
          <p:nvPr/>
        </p:nvSpPr>
        <p:spPr>
          <a:xfrm>
            <a:off x="6743700" y="3409950"/>
            <a:ext cx="4572000" cy="523220"/>
          </a:xfrm>
          <a:prstGeom prst="rect">
            <a:avLst/>
          </a:prstGeom>
          <a:noFill/>
        </p:spPr>
        <p:txBody>
          <a:bodyPr wrap="square" rtlCol="0">
            <a:spAutoFit/>
          </a:bodyPr>
          <a:lstStyle/>
          <a:p>
            <a:r>
              <a:rPr lang="ru-RU" sz="2800" b="1" i="1" dirty="0" smtClean="0">
                <a:latin typeface="+mj-lt"/>
              </a:rPr>
              <a:t>Действие пятое</a:t>
            </a:r>
            <a:endParaRPr lang="ru-RU" sz="2800" b="1" i="1" dirty="0">
              <a:latin typeface="+mj-lt"/>
            </a:endParaRPr>
          </a:p>
        </p:txBody>
      </p:sp>
      <p:sp>
        <p:nvSpPr>
          <p:cNvPr id="4" name="TextBox 3"/>
          <p:cNvSpPr txBox="1"/>
          <p:nvPr/>
        </p:nvSpPr>
        <p:spPr>
          <a:xfrm>
            <a:off x="6743700" y="827322"/>
            <a:ext cx="4572000" cy="707886"/>
          </a:xfrm>
          <a:prstGeom prst="rect">
            <a:avLst/>
          </a:prstGeom>
          <a:noFill/>
        </p:spPr>
        <p:txBody>
          <a:bodyPr wrap="square" rtlCol="0">
            <a:spAutoFit/>
          </a:bodyPr>
          <a:lstStyle/>
          <a:p>
            <a:r>
              <a:rPr lang="ru-RU" sz="2000" b="1" i="1" dirty="0" err="1" smtClean="0">
                <a:latin typeface="+mj-lt"/>
              </a:rPr>
              <a:t>Кулигин</a:t>
            </a:r>
            <a:r>
              <a:rPr lang="ru-RU" sz="2000" b="1" i="1" dirty="0" smtClean="0">
                <a:latin typeface="+mj-lt"/>
              </a:rPr>
              <a:t> сидит на скамье и смотрит на Волгу</a:t>
            </a:r>
            <a:endParaRPr lang="ru-RU" sz="2000" b="1" i="1" dirty="0">
              <a:latin typeface="+mj-lt"/>
            </a:endParaRPr>
          </a:p>
        </p:txBody>
      </p:sp>
      <p:sp>
        <p:nvSpPr>
          <p:cNvPr id="5" name="TextBox 4"/>
          <p:cNvSpPr txBox="1"/>
          <p:nvPr/>
        </p:nvSpPr>
        <p:spPr>
          <a:xfrm>
            <a:off x="6743700" y="3857685"/>
            <a:ext cx="4572000" cy="707886"/>
          </a:xfrm>
          <a:prstGeom prst="rect">
            <a:avLst/>
          </a:prstGeom>
          <a:noFill/>
        </p:spPr>
        <p:txBody>
          <a:bodyPr wrap="square" rtlCol="0">
            <a:spAutoFit/>
          </a:bodyPr>
          <a:lstStyle/>
          <a:p>
            <a:r>
              <a:rPr lang="ru-RU" sz="2000" b="1" i="1" dirty="0" err="1" smtClean="0">
                <a:latin typeface="+mj-lt"/>
              </a:rPr>
              <a:t>Кулигин</a:t>
            </a:r>
            <a:r>
              <a:rPr lang="ru-RU" sz="2000" b="1" i="1" dirty="0" smtClean="0">
                <a:latin typeface="+mj-lt"/>
              </a:rPr>
              <a:t> появляется с трупом утопившейся в Волге Катерины</a:t>
            </a:r>
            <a:endParaRPr lang="ru-RU" sz="2000" b="1" i="1" dirty="0">
              <a:latin typeface="+mj-lt"/>
            </a:endParaRPr>
          </a:p>
        </p:txBody>
      </p:sp>
      <p:sp>
        <p:nvSpPr>
          <p:cNvPr id="6" name="TextBox 5"/>
          <p:cNvSpPr txBox="1"/>
          <p:nvPr/>
        </p:nvSpPr>
        <p:spPr>
          <a:xfrm>
            <a:off x="6743700" y="1982420"/>
            <a:ext cx="4572000" cy="707886"/>
          </a:xfrm>
          <a:prstGeom prst="rect">
            <a:avLst/>
          </a:prstGeom>
          <a:noFill/>
        </p:spPr>
        <p:txBody>
          <a:bodyPr wrap="square" rtlCol="0">
            <a:spAutoFit/>
          </a:bodyPr>
          <a:lstStyle/>
          <a:p>
            <a:r>
              <a:rPr lang="ru-RU" sz="2000" b="1" i="1" dirty="0" smtClean="0">
                <a:latin typeface="+mj-lt"/>
              </a:rPr>
              <a:t>«НЕЧТО» (ответная реплика Кудряша на восторги </a:t>
            </a:r>
            <a:r>
              <a:rPr lang="ru-RU" sz="2000" b="1" i="1" dirty="0" err="1" smtClean="0">
                <a:latin typeface="+mj-lt"/>
              </a:rPr>
              <a:t>Кулигина</a:t>
            </a:r>
            <a:r>
              <a:rPr lang="ru-RU" sz="2000" b="1" i="1" dirty="0" smtClean="0">
                <a:latin typeface="+mj-lt"/>
              </a:rPr>
              <a:t>)</a:t>
            </a:r>
            <a:endParaRPr lang="ru-RU" sz="2000" b="1" i="1" dirty="0">
              <a:latin typeface="+mj-lt"/>
            </a:endParaRPr>
          </a:p>
        </p:txBody>
      </p:sp>
      <p:sp>
        <p:nvSpPr>
          <p:cNvPr id="7" name="TextBox 6"/>
          <p:cNvSpPr txBox="1"/>
          <p:nvPr/>
        </p:nvSpPr>
        <p:spPr>
          <a:xfrm>
            <a:off x="6743700" y="2614821"/>
            <a:ext cx="4572000" cy="400110"/>
          </a:xfrm>
          <a:prstGeom prst="rect">
            <a:avLst/>
          </a:prstGeom>
          <a:noFill/>
        </p:spPr>
        <p:txBody>
          <a:bodyPr wrap="square" rtlCol="0">
            <a:spAutoFit/>
          </a:bodyPr>
          <a:lstStyle/>
          <a:p>
            <a:r>
              <a:rPr lang="ru-RU" sz="2000" b="1" i="1" dirty="0" smtClean="0">
                <a:latin typeface="+mj-lt"/>
              </a:rPr>
              <a:t>«ОМУТ» (пророчества барыни)</a:t>
            </a:r>
            <a:endParaRPr lang="ru-RU" sz="2000" b="1" i="1" dirty="0">
              <a:latin typeface="+mj-lt"/>
            </a:endParaRPr>
          </a:p>
        </p:txBody>
      </p:sp>
    </p:spTree>
    <p:extLst>
      <p:ext uri="{BB962C8B-B14F-4D97-AF65-F5344CB8AC3E}">
        <p14:creationId xmlns:p14="http://schemas.microsoft.com/office/powerpoint/2010/main" val="956533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3000"/>
            <a:lum/>
          </a:blip>
          <a:srcRect/>
          <a:stretch>
            <a:fillRect t="-15000" b="-15000"/>
          </a:stretch>
        </a:blipFill>
        <a:effectLst/>
      </p:bgPr>
    </p:bg>
    <p:spTree>
      <p:nvGrpSpPr>
        <p:cNvPr id="1" name=""/>
        <p:cNvGrpSpPr/>
        <p:nvPr/>
      </p:nvGrpSpPr>
      <p:grpSpPr>
        <a:xfrm>
          <a:off x="0" y="0"/>
          <a:ext cx="0" cy="0"/>
          <a:chOff x="0" y="0"/>
          <a:chExt cx="0" cy="0"/>
        </a:xfrm>
      </p:grpSpPr>
      <p:sp>
        <p:nvSpPr>
          <p:cNvPr id="2" name="TextBox 1"/>
          <p:cNvSpPr txBox="1"/>
          <p:nvPr/>
        </p:nvSpPr>
        <p:spPr>
          <a:xfrm>
            <a:off x="404446" y="180674"/>
            <a:ext cx="9806354" cy="1446550"/>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Метафорическая «роль» Волги в драме - определяющая, наравне с грозой.</a:t>
            </a:r>
            <a:endParaRPr lang="ru-RU" sz="4400" b="1" i="1" dirty="0">
              <a:solidFill>
                <a:schemeClr val="tx1">
                  <a:lumMod val="95000"/>
                  <a:lumOff val="5000"/>
                </a:schemeClr>
              </a:solidFill>
              <a:latin typeface="+mj-lt"/>
            </a:endParaRPr>
          </a:p>
        </p:txBody>
      </p:sp>
      <p:sp>
        <p:nvSpPr>
          <p:cNvPr id="3" name="TextBox 2"/>
          <p:cNvSpPr txBox="1"/>
          <p:nvPr/>
        </p:nvSpPr>
        <p:spPr>
          <a:xfrm>
            <a:off x="404446" y="1493040"/>
            <a:ext cx="11006504" cy="1077218"/>
          </a:xfrm>
          <a:prstGeom prst="rect">
            <a:avLst/>
          </a:prstGeom>
          <a:noFill/>
        </p:spPr>
        <p:txBody>
          <a:bodyPr wrap="square" rtlCol="0">
            <a:spAutoFit/>
          </a:bodyPr>
          <a:lstStyle/>
          <a:p>
            <a:pPr marL="571500" indent="-571500">
              <a:buFont typeface="Wingdings" panose="05000000000000000000" pitchFamily="2" charset="2"/>
              <a:buChar char="ü"/>
            </a:pPr>
            <a:r>
              <a:rPr lang="ru-RU" sz="3200" b="1" i="1" dirty="0" smtClean="0">
                <a:solidFill>
                  <a:schemeClr val="tx1">
                    <a:lumMod val="95000"/>
                    <a:lumOff val="5000"/>
                  </a:schemeClr>
                </a:solidFill>
                <a:latin typeface="+mj-lt"/>
              </a:rPr>
              <a:t>Волжский масштаб придаёт новому замыслу величие и размах, не знакомые прежним пьесам островского.</a:t>
            </a:r>
            <a:endParaRPr lang="ru-RU" sz="3200" b="1" i="1" dirty="0">
              <a:solidFill>
                <a:schemeClr val="tx1">
                  <a:lumMod val="95000"/>
                  <a:lumOff val="5000"/>
                </a:schemeClr>
              </a:solidFill>
              <a:latin typeface="+mj-lt"/>
            </a:endParaRPr>
          </a:p>
        </p:txBody>
      </p:sp>
      <p:sp>
        <p:nvSpPr>
          <p:cNvPr id="4" name="TextBox 3"/>
          <p:cNvSpPr txBox="1"/>
          <p:nvPr/>
        </p:nvSpPr>
        <p:spPr>
          <a:xfrm>
            <a:off x="404446" y="2570258"/>
            <a:ext cx="11006504" cy="2554545"/>
          </a:xfrm>
          <a:prstGeom prst="rect">
            <a:avLst/>
          </a:prstGeom>
          <a:noFill/>
        </p:spPr>
        <p:txBody>
          <a:bodyPr wrap="square" rtlCol="0">
            <a:spAutoFit/>
          </a:bodyPr>
          <a:lstStyle/>
          <a:p>
            <a:pPr marL="571500" indent="-571500">
              <a:buFont typeface="Wingdings" panose="05000000000000000000" pitchFamily="2" charset="2"/>
              <a:buChar char="ü"/>
            </a:pPr>
            <a:r>
              <a:rPr lang="ru-RU" sz="3200" b="1" i="1" dirty="0" smtClean="0">
                <a:solidFill>
                  <a:schemeClr val="tx1">
                    <a:lumMod val="95000"/>
                    <a:lumOff val="5000"/>
                  </a:schemeClr>
                </a:solidFill>
                <a:latin typeface="+mj-lt"/>
              </a:rPr>
              <a:t>Красота волжского пейзажа, на который вот уже пятьдесят лет не может наглядеться </a:t>
            </a:r>
            <a:r>
              <a:rPr lang="ru-RU" sz="3200" b="1" i="1" dirty="0" err="1" smtClean="0">
                <a:solidFill>
                  <a:schemeClr val="tx1">
                    <a:lumMod val="95000"/>
                    <a:lumOff val="5000"/>
                  </a:schemeClr>
                </a:solidFill>
                <a:latin typeface="+mj-lt"/>
              </a:rPr>
              <a:t>Кулигин</a:t>
            </a:r>
            <a:r>
              <a:rPr lang="ru-RU" sz="3200" b="1" i="1" dirty="0" smtClean="0">
                <a:solidFill>
                  <a:schemeClr val="tx1">
                    <a:lumMod val="95000"/>
                    <a:lumOff val="5000"/>
                  </a:schemeClr>
                </a:solidFill>
                <a:latin typeface="+mj-lt"/>
              </a:rPr>
              <a:t>, в широте, открытости вдаль, размашистости. Взгляд  с высокого речного берега вдаль для русской литературы есть способ предельного обобщения.</a:t>
            </a:r>
            <a:endParaRPr lang="ru-RU" sz="3200" b="1" i="1" dirty="0">
              <a:solidFill>
                <a:schemeClr val="tx1">
                  <a:lumMod val="95000"/>
                  <a:lumOff val="5000"/>
                </a:schemeClr>
              </a:solidFill>
              <a:latin typeface="+mj-lt"/>
            </a:endParaRPr>
          </a:p>
        </p:txBody>
      </p:sp>
      <p:sp>
        <p:nvSpPr>
          <p:cNvPr id="5" name="TextBox 4"/>
          <p:cNvSpPr txBox="1"/>
          <p:nvPr/>
        </p:nvSpPr>
        <p:spPr>
          <a:xfrm>
            <a:off x="404446" y="5124803"/>
            <a:ext cx="11006504" cy="1569660"/>
          </a:xfrm>
          <a:prstGeom prst="rect">
            <a:avLst/>
          </a:prstGeom>
          <a:noFill/>
        </p:spPr>
        <p:txBody>
          <a:bodyPr wrap="square" rtlCol="0">
            <a:spAutoFit/>
          </a:bodyPr>
          <a:lstStyle/>
          <a:p>
            <a:pPr marL="571500" indent="-571500">
              <a:buFont typeface="Wingdings" panose="05000000000000000000" pitchFamily="2" charset="2"/>
              <a:buChar char="ü"/>
            </a:pPr>
            <a:r>
              <a:rPr lang="ru-RU" sz="3200" b="1" i="1" dirty="0" smtClean="0">
                <a:solidFill>
                  <a:schemeClr val="tx1">
                    <a:lumMod val="95000"/>
                    <a:lumOff val="5000"/>
                  </a:schemeClr>
                </a:solidFill>
                <a:latin typeface="+mj-lt"/>
              </a:rPr>
              <a:t>Волга же, величайшая из русских рек, под стать беспредельности России, может быть увидена как метафора всей России.</a:t>
            </a:r>
            <a:endParaRPr lang="ru-RU" sz="3200" b="1" i="1" dirty="0">
              <a:solidFill>
                <a:schemeClr val="tx1">
                  <a:lumMod val="95000"/>
                  <a:lumOff val="5000"/>
                </a:schemeClr>
              </a:solidFill>
              <a:latin typeface="+mj-lt"/>
            </a:endParaRPr>
          </a:p>
        </p:txBody>
      </p:sp>
    </p:spTree>
    <p:extLst>
      <p:ext uri="{BB962C8B-B14F-4D97-AF65-F5344CB8AC3E}">
        <p14:creationId xmlns:p14="http://schemas.microsoft.com/office/powerpoint/2010/main" val="788266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t="-11000" b="-11000"/>
          </a:stretch>
        </a:blipFill>
        <a:effectLst/>
      </p:bgPr>
    </p:bg>
    <p:spTree>
      <p:nvGrpSpPr>
        <p:cNvPr id="1" name=""/>
        <p:cNvGrpSpPr/>
        <p:nvPr/>
      </p:nvGrpSpPr>
      <p:grpSpPr>
        <a:xfrm>
          <a:off x="0" y="0"/>
          <a:ext cx="0" cy="0"/>
          <a:chOff x="0" y="0"/>
          <a:chExt cx="0" cy="0"/>
        </a:xfrm>
      </p:grpSpPr>
      <p:sp>
        <p:nvSpPr>
          <p:cNvPr id="2" name="TextBox 1"/>
          <p:cNvSpPr txBox="1"/>
          <p:nvPr/>
        </p:nvSpPr>
        <p:spPr>
          <a:xfrm>
            <a:off x="404446" y="180674"/>
            <a:ext cx="9806354" cy="1446550"/>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Композиция пьесы А.Н. Островского «Гроза».</a:t>
            </a:r>
            <a:endParaRPr lang="ru-RU" sz="4400" b="1" i="1" dirty="0">
              <a:solidFill>
                <a:schemeClr val="tx1">
                  <a:lumMod val="95000"/>
                  <a:lumOff val="5000"/>
                </a:schemeClr>
              </a:solidFill>
              <a:latin typeface="+mj-lt"/>
            </a:endParaRPr>
          </a:p>
        </p:txBody>
      </p:sp>
      <p:sp>
        <p:nvSpPr>
          <p:cNvPr id="3" name="TextBox 2"/>
          <p:cNvSpPr txBox="1"/>
          <p:nvPr/>
        </p:nvSpPr>
        <p:spPr>
          <a:xfrm>
            <a:off x="109170" y="1745740"/>
            <a:ext cx="2774936" cy="523220"/>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Экспозиция</a:t>
            </a:r>
            <a:endParaRPr lang="ru-RU" sz="2800" b="1" i="1" dirty="0">
              <a:solidFill>
                <a:schemeClr val="tx1">
                  <a:lumMod val="95000"/>
                  <a:lumOff val="5000"/>
                </a:schemeClr>
              </a:solidFill>
              <a:latin typeface="+mj-lt"/>
            </a:endParaRPr>
          </a:p>
        </p:txBody>
      </p:sp>
      <p:sp>
        <p:nvSpPr>
          <p:cNvPr id="7" name="TextBox 6"/>
          <p:cNvSpPr txBox="1"/>
          <p:nvPr/>
        </p:nvSpPr>
        <p:spPr>
          <a:xfrm>
            <a:off x="190521" y="2556806"/>
            <a:ext cx="2072054" cy="523220"/>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Завязка</a:t>
            </a:r>
            <a:endParaRPr lang="ru-RU" sz="2800" b="1" i="1" dirty="0">
              <a:solidFill>
                <a:schemeClr val="tx1">
                  <a:lumMod val="95000"/>
                  <a:lumOff val="5000"/>
                </a:schemeClr>
              </a:solidFill>
              <a:latin typeface="+mj-lt"/>
            </a:endParaRPr>
          </a:p>
        </p:txBody>
      </p:sp>
      <p:sp>
        <p:nvSpPr>
          <p:cNvPr id="10" name="TextBox 9"/>
          <p:cNvSpPr txBox="1"/>
          <p:nvPr/>
        </p:nvSpPr>
        <p:spPr>
          <a:xfrm>
            <a:off x="109170" y="3420147"/>
            <a:ext cx="2774936" cy="954107"/>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Развитие действия</a:t>
            </a:r>
            <a:endParaRPr lang="ru-RU" sz="2800" b="1" i="1" dirty="0">
              <a:solidFill>
                <a:schemeClr val="tx1">
                  <a:lumMod val="95000"/>
                  <a:lumOff val="5000"/>
                </a:schemeClr>
              </a:solidFill>
              <a:latin typeface="+mj-lt"/>
            </a:endParaRPr>
          </a:p>
        </p:txBody>
      </p:sp>
      <p:sp>
        <p:nvSpPr>
          <p:cNvPr id="11" name="TextBox 10"/>
          <p:cNvSpPr txBox="1"/>
          <p:nvPr/>
        </p:nvSpPr>
        <p:spPr>
          <a:xfrm>
            <a:off x="109170" y="4612344"/>
            <a:ext cx="2767380" cy="523220"/>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Кульминация</a:t>
            </a:r>
            <a:endParaRPr lang="ru-RU" sz="2800" b="1" i="1" dirty="0">
              <a:solidFill>
                <a:schemeClr val="tx1">
                  <a:lumMod val="95000"/>
                  <a:lumOff val="5000"/>
                </a:schemeClr>
              </a:solidFill>
              <a:latin typeface="+mj-lt"/>
            </a:endParaRPr>
          </a:p>
        </p:txBody>
      </p:sp>
      <p:sp>
        <p:nvSpPr>
          <p:cNvPr id="14" name="TextBox 13"/>
          <p:cNvSpPr txBox="1"/>
          <p:nvPr/>
        </p:nvSpPr>
        <p:spPr>
          <a:xfrm>
            <a:off x="109170" y="5577716"/>
            <a:ext cx="2767380" cy="523220"/>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Развязка</a:t>
            </a:r>
            <a:endParaRPr lang="ru-RU" sz="2800" b="1" i="1" dirty="0">
              <a:solidFill>
                <a:schemeClr val="tx1">
                  <a:lumMod val="95000"/>
                  <a:lumOff val="5000"/>
                </a:schemeClr>
              </a:solidFill>
              <a:latin typeface="+mj-lt"/>
            </a:endParaRPr>
          </a:p>
        </p:txBody>
      </p:sp>
      <p:sp>
        <p:nvSpPr>
          <p:cNvPr id="15" name="TextBox 14"/>
          <p:cNvSpPr txBox="1"/>
          <p:nvPr/>
        </p:nvSpPr>
        <p:spPr>
          <a:xfrm>
            <a:off x="2876550" y="1745740"/>
            <a:ext cx="8791575" cy="523220"/>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Знакомство с городом Калиновым и его обитателями</a:t>
            </a:r>
            <a:endParaRPr lang="ru-RU" sz="2800" b="1" i="1" dirty="0">
              <a:solidFill>
                <a:schemeClr val="tx1">
                  <a:lumMod val="95000"/>
                  <a:lumOff val="5000"/>
                </a:schemeClr>
              </a:solidFill>
              <a:latin typeface="+mj-lt"/>
            </a:endParaRPr>
          </a:p>
        </p:txBody>
      </p:sp>
      <p:sp>
        <p:nvSpPr>
          <p:cNvPr id="16" name="TextBox 15"/>
          <p:cNvSpPr txBox="1"/>
          <p:nvPr/>
        </p:nvSpPr>
        <p:spPr>
          <a:xfrm>
            <a:off x="2884106" y="2582943"/>
            <a:ext cx="8791575" cy="523220"/>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Отъезд Тихона в Москву</a:t>
            </a:r>
            <a:endParaRPr lang="ru-RU" sz="2800" b="1" i="1" dirty="0">
              <a:solidFill>
                <a:schemeClr val="tx1">
                  <a:lumMod val="95000"/>
                  <a:lumOff val="5000"/>
                </a:schemeClr>
              </a:solidFill>
              <a:latin typeface="+mj-lt"/>
            </a:endParaRPr>
          </a:p>
        </p:txBody>
      </p:sp>
      <p:sp>
        <p:nvSpPr>
          <p:cNvPr id="17" name="TextBox 16"/>
          <p:cNvSpPr txBox="1"/>
          <p:nvPr/>
        </p:nvSpPr>
        <p:spPr>
          <a:xfrm>
            <a:off x="2876549" y="3420146"/>
            <a:ext cx="8791575" cy="523220"/>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Свидания Катерины и Бориса.</a:t>
            </a:r>
            <a:endParaRPr lang="ru-RU" sz="2800" b="1" i="1" dirty="0">
              <a:solidFill>
                <a:schemeClr val="tx1">
                  <a:lumMod val="95000"/>
                  <a:lumOff val="5000"/>
                </a:schemeClr>
              </a:solidFill>
              <a:latin typeface="+mj-lt"/>
            </a:endParaRPr>
          </a:p>
        </p:txBody>
      </p:sp>
      <p:sp>
        <p:nvSpPr>
          <p:cNvPr id="18" name="TextBox 17"/>
          <p:cNvSpPr txBox="1"/>
          <p:nvPr/>
        </p:nvSpPr>
        <p:spPr>
          <a:xfrm>
            <a:off x="2884106" y="4612344"/>
            <a:ext cx="8791575" cy="523220"/>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Признание Катерины.</a:t>
            </a:r>
            <a:endParaRPr lang="ru-RU" sz="2800" b="1" i="1" dirty="0">
              <a:solidFill>
                <a:schemeClr val="tx1">
                  <a:lumMod val="95000"/>
                  <a:lumOff val="5000"/>
                </a:schemeClr>
              </a:solidFill>
              <a:latin typeface="+mj-lt"/>
            </a:endParaRPr>
          </a:p>
        </p:txBody>
      </p:sp>
      <p:sp>
        <p:nvSpPr>
          <p:cNvPr id="19" name="TextBox 18"/>
          <p:cNvSpPr txBox="1"/>
          <p:nvPr/>
        </p:nvSpPr>
        <p:spPr>
          <a:xfrm>
            <a:off x="2884106" y="5577716"/>
            <a:ext cx="8791575" cy="523220"/>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Признания Тихона. Самоубийство Катерины.</a:t>
            </a:r>
            <a:endParaRPr lang="ru-RU" sz="2800" b="1" i="1" dirty="0">
              <a:solidFill>
                <a:schemeClr val="tx1">
                  <a:lumMod val="95000"/>
                  <a:lumOff val="5000"/>
                </a:schemeClr>
              </a:solidFill>
              <a:latin typeface="+mj-lt"/>
            </a:endParaRPr>
          </a:p>
        </p:txBody>
      </p:sp>
    </p:spTree>
    <p:extLst>
      <p:ext uri="{BB962C8B-B14F-4D97-AF65-F5344CB8AC3E}">
        <p14:creationId xmlns:p14="http://schemas.microsoft.com/office/powerpoint/2010/main" val="100868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1000"/>
                                        <p:tgtEl>
                                          <p:spTgt spid="19"/>
                                        </p:tgtEl>
                                      </p:cBhvr>
                                    </p:animEffect>
                                    <p:anim calcmode="lin" valueType="num">
                                      <p:cBhvr>
                                        <p:cTn id="71" dur="1000" fill="hold"/>
                                        <p:tgtEl>
                                          <p:spTgt spid="19"/>
                                        </p:tgtEl>
                                        <p:attrNameLst>
                                          <p:attrName>ppt_x</p:attrName>
                                        </p:attrNameLst>
                                      </p:cBhvr>
                                      <p:tavLst>
                                        <p:tav tm="0">
                                          <p:val>
                                            <p:strVal val="#ppt_x"/>
                                          </p:val>
                                        </p:tav>
                                        <p:tav tm="100000">
                                          <p:val>
                                            <p:strVal val="#ppt_x"/>
                                          </p:val>
                                        </p:tav>
                                      </p:tavLst>
                                    </p:anim>
                                    <p:anim calcmode="lin" valueType="num">
                                      <p:cBhvr>
                                        <p:cTn id="7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P spid="11" grpId="0"/>
      <p:bldP spid="14" grpId="0"/>
      <p:bldP spid="15" grpId="0"/>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8434025" y="95344"/>
            <a:ext cx="3691299" cy="20763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Рисунок 2"/>
          <p:cNvPicPr>
            <a:picLocks noChangeAspect="1"/>
          </p:cNvPicPr>
          <p:nvPr/>
        </p:nvPicPr>
        <p:blipFill>
          <a:blip r:embed="rId3"/>
          <a:stretch>
            <a:fillRect/>
          </a:stretch>
        </p:blipFill>
        <p:spPr>
          <a:xfrm>
            <a:off x="8434025" y="2171700"/>
            <a:ext cx="3691298" cy="2428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Рисунок 3"/>
          <p:cNvPicPr>
            <a:picLocks noChangeAspect="1"/>
          </p:cNvPicPr>
          <p:nvPr/>
        </p:nvPicPr>
        <p:blipFill>
          <a:blip r:embed="rId4"/>
          <a:stretch>
            <a:fillRect/>
          </a:stretch>
        </p:blipFill>
        <p:spPr>
          <a:xfrm>
            <a:off x="8434024" y="4453502"/>
            <a:ext cx="3691299" cy="23378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404446" y="180674"/>
            <a:ext cx="5615354" cy="769441"/>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Город Калинов</a:t>
            </a:r>
            <a:endParaRPr lang="ru-RU" sz="4400" b="1" i="1" dirty="0">
              <a:solidFill>
                <a:schemeClr val="tx1">
                  <a:lumMod val="95000"/>
                  <a:lumOff val="5000"/>
                </a:schemeClr>
              </a:solidFill>
              <a:latin typeface="+mj-lt"/>
            </a:endParaRPr>
          </a:p>
        </p:txBody>
      </p:sp>
      <p:sp>
        <p:nvSpPr>
          <p:cNvPr id="7" name="TextBox 6"/>
          <p:cNvSpPr txBox="1"/>
          <p:nvPr/>
        </p:nvSpPr>
        <p:spPr>
          <a:xfrm>
            <a:off x="404446" y="1133522"/>
            <a:ext cx="5615354" cy="954107"/>
          </a:xfrm>
          <a:prstGeom prst="rect">
            <a:avLst/>
          </a:prstGeom>
          <a:noFill/>
        </p:spPr>
        <p:txBody>
          <a:bodyPr wrap="square" rtlCol="0">
            <a:spAutoFit/>
          </a:bodyPr>
          <a:lstStyle/>
          <a:p>
            <a:r>
              <a:rPr lang="ru-RU" sz="2800" b="1" i="1" dirty="0" err="1" smtClean="0">
                <a:solidFill>
                  <a:schemeClr val="tx1">
                    <a:lumMod val="95000"/>
                    <a:lumOff val="5000"/>
                  </a:schemeClr>
                </a:solidFill>
                <a:latin typeface="+mj-lt"/>
              </a:rPr>
              <a:t>Кулигин</a:t>
            </a:r>
            <a:r>
              <a:rPr lang="ru-RU" sz="2800" b="1" i="1" dirty="0" smtClean="0">
                <a:solidFill>
                  <a:schemeClr val="tx1">
                    <a:lumMod val="95000"/>
                    <a:lumOff val="5000"/>
                  </a:schemeClr>
                </a:solidFill>
                <a:latin typeface="+mj-lt"/>
              </a:rPr>
              <a:t>: Жестокие нравы в нашем городе, сударь, жестокие.</a:t>
            </a:r>
            <a:endParaRPr lang="ru-RU" sz="2800" b="1" i="1" dirty="0">
              <a:solidFill>
                <a:schemeClr val="tx1">
                  <a:lumMod val="95000"/>
                  <a:lumOff val="5000"/>
                </a:schemeClr>
              </a:solidFill>
              <a:latin typeface="+mj-lt"/>
            </a:endParaRPr>
          </a:p>
        </p:txBody>
      </p:sp>
      <p:sp>
        <p:nvSpPr>
          <p:cNvPr id="8" name="TextBox 7"/>
          <p:cNvSpPr txBox="1"/>
          <p:nvPr/>
        </p:nvSpPr>
        <p:spPr>
          <a:xfrm>
            <a:off x="404446" y="2468343"/>
            <a:ext cx="7501304" cy="3970318"/>
          </a:xfrm>
          <a:prstGeom prst="rect">
            <a:avLst/>
          </a:prstGeom>
          <a:noFill/>
        </p:spPr>
        <p:txBody>
          <a:bodyPr wrap="square" rtlCol="0">
            <a:spAutoFit/>
          </a:bodyPr>
          <a:lstStyle/>
          <a:p>
            <a:r>
              <a:rPr lang="ru-RU" sz="2800" b="1" i="1" dirty="0" err="1" smtClean="0">
                <a:solidFill>
                  <a:schemeClr val="tx1">
                    <a:lumMod val="95000"/>
                    <a:lumOff val="5000"/>
                  </a:schemeClr>
                </a:solidFill>
                <a:latin typeface="+mj-lt"/>
              </a:rPr>
              <a:t>Феклуша</a:t>
            </a:r>
            <a:r>
              <a:rPr lang="ru-RU" sz="2800" b="1" i="1" dirty="0" smtClean="0">
                <a:solidFill>
                  <a:schemeClr val="tx1">
                    <a:lumMod val="95000"/>
                    <a:lumOff val="5000"/>
                  </a:schemeClr>
                </a:solidFill>
                <a:latin typeface="+mj-lt"/>
              </a:rPr>
              <a:t>: </a:t>
            </a:r>
            <a:r>
              <a:rPr lang="ru-RU" sz="2800" b="1" i="1" dirty="0" err="1" smtClean="0">
                <a:solidFill>
                  <a:schemeClr val="tx1">
                    <a:lumMod val="95000"/>
                    <a:lumOff val="5000"/>
                  </a:schemeClr>
                </a:solidFill>
                <a:latin typeface="+mj-lt"/>
              </a:rPr>
              <a:t>Бла-алепие</a:t>
            </a:r>
            <a:r>
              <a:rPr lang="ru-RU" sz="2800" b="1" i="1" dirty="0" smtClean="0">
                <a:solidFill>
                  <a:schemeClr val="tx1">
                    <a:lumMod val="95000"/>
                    <a:lumOff val="5000"/>
                  </a:schemeClr>
                </a:solidFill>
                <a:latin typeface="+mj-lt"/>
              </a:rPr>
              <a:t>, милая, </a:t>
            </a:r>
            <a:r>
              <a:rPr lang="ru-RU" sz="2800" b="1" i="1" dirty="0" err="1" smtClean="0">
                <a:solidFill>
                  <a:schemeClr val="tx1">
                    <a:lumMod val="95000"/>
                    <a:lumOff val="5000"/>
                  </a:schemeClr>
                </a:solidFill>
                <a:latin typeface="+mj-lt"/>
              </a:rPr>
              <a:t>бла-алепие</a:t>
            </a:r>
            <a:r>
              <a:rPr lang="ru-RU" sz="2800" b="1" i="1" dirty="0" smtClean="0">
                <a:solidFill>
                  <a:schemeClr val="tx1">
                    <a:lumMod val="95000"/>
                    <a:lumOff val="5000"/>
                  </a:schemeClr>
                </a:solidFill>
                <a:latin typeface="+mj-lt"/>
              </a:rPr>
              <a:t>! Красота дивная! Да что уж говорить! В обетованной земле живете! И купечество все народ благочестивый, добродетелями многими украшенный! Щедростью и подаяниями многими! Я так довольна, так, матушка, довольна, по </a:t>
            </a:r>
            <a:r>
              <a:rPr lang="ru-RU" sz="2800" b="1" i="1" dirty="0" err="1" smtClean="0">
                <a:solidFill>
                  <a:schemeClr val="tx1">
                    <a:lumMod val="95000"/>
                    <a:lumOff val="5000"/>
                  </a:schemeClr>
                </a:solidFill>
                <a:latin typeface="+mj-lt"/>
              </a:rPr>
              <a:t>горлушко</a:t>
            </a:r>
            <a:r>
              <a:rPr lang="ru-RU" sz="2800" b="1" i="1" dirty="0" smtClean="0">
                <a:solidFill>
                  <a:schemeClr val="tx1">
                    <a:lumMod val="95000"/>
                    <a:lumOff val="5000"/>
                  </a:schemeClr>
                </a:solidFill>
                <a:latin typeface="+mj-lt"/>
              </a:rPr>
              <a:t>! За наше </a:t>
            </a:r>
            <a:r>
              <a:rPr lang="ru-RU" sz="2800" b="1" i="1" dirty="0" err="1" smtClean="0">
                <a:solidFill>
                  <a:schemeClr val="tx1">
                    <a:lumMod val="95000"/>
                    <a:lumOff val="5000"/>
                  </a:schemeClr>
                </a:solidFill>
                <a:latin typeface="+mj-lt"/>
              </a:rPr>
              <a:t>неоставление</a:t>
            </a:r>
            <a:r>
              <a:rPr lang="ru-RU" sz="2800" b="1" i="1" dirty="0" smtClean="0">
                <a:solidFill>
                  <a:schemeClr val="tx1">
                    <a:lumMod val="95000"/>
                    <a:lumOff val="5000"/>
                  </a:schemeClr>
                </a:solidFill>
                <a:latin typeface="+mj-lt"/>
              </a:rPr>
              <a:t> им еще больше щедрот приумножится, а особенно дому Кабановых.</a:t>
            </a:r>
            <a:endParaRPr lang="ru-RU" sz="2800" b="1" i="1" dirty="0">
              <a:solidFill>
                <a:schemeClr val="tx1">
                  <a:lumMod val="95000"/>
                  <a:lumOff val="5000"/>
                </a:schemeClr>
              </a:solidFill>
              <a:latin typeface="+mj-lt"/>
            </a:endParaRPr>
          </a:p>
        </p:txBody>
      </p:sp>
    </p:spTree>
    <p:extLst>
      <p:ext uri="{BB962C8B-B14F-4D97-AF65-F5344CB8AC3E}">
        <p14:creationId xmlns:p14="http://schemas.microsoft.com/office/powerpoint/2010/main" val="21426365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8434025" y="95344"/>
            <a:ext cx="3691299" cy="20763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Рисунок 2"/>
          <p:cNvPicPr>
            <a:picLocks noChangeAspect="1"/>
          </p:cNvPicPr>
          <p:nvPr/>
        </p:nvPicPr>
        <p:blipFill>
          <a:blip r:embed="rId3"/>
          <a:stretch>
            <a:fillRect/>
          </a:stretch>
        </p:blipFill>
        <p:spPr>
          <a:xfrm>
            <a:off x="8434025" y="2171700"/>
            <a:ext cx="3691298" cy="2428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Рисунок 3"/>
          <p:cNvPicPr>
            <a:picLocks noChangeAspect="1"/>
          </p:cNvPicPr>
          <p:nvPr/>
        </p:nvPicPr>
        <p:blipFill>
          <a:blip r:embed="rId4"/>
          <a:stretch>
            <a:fillRect/>
          </a:stretch>
        </p:blipFill>
        <p:spPr>
          <a:xfrm>
            <a:off x="8434024" y="4453502"/>
            <a:ext cx="3691299" cy="23378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404446" y="180674"/>
            <a:ext cx="5615354" cy="769441"/>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Город Калинов</a:t>
            </a:r>
            <a:endParaRPr lang="ru-RU" sz="4400" b="1" i="1" dirty="0">
              <a:solidFill>
                <a:schemeClr val="tx1">
                  <a:lumMod val="95000"/>
                  <a:lumOff val="5000"/>
                </a:schemeClr>
              </a:solidFill>
              <a:latin typeface="+mj-lt"/>
            </a:endParaRPr>
          </a:p>
        </p:txBody>
      </p:sp>
      <p:sp>
        <p:nvSpPr>
          <p:cNvPr id="7" name="TextBox 6"/>
          <p:cNvSpPr txBox="1"/>
          <p:nvPr/>
        </p:nvSpPr>
        <p:spPr>
          <a:xfrm>
            <a:off x="404444" y="871698"/>
            <a:ext cx="6272579" cy="523220"/>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В пьесе многие герои токуют о воле:</a:t>
            </a:r>
            <a:endParaRPr lang="ru-RU" sz="2800" b="1" i="1" dirty="0">
              <a:solidFill>
                <a:schemeClr val="tx1">
                  <a:lumMod val="95000"/>
                  <a:lumOff val="5000"/>
                </a:schemeClr>
              </a:solidFill>
              <a:latin typeface="+mj-lt"/>
            </a:endParaRPr>
          </a:p>
        </p:txBody>
      </p:sp>
      <p:sp>
        <p:nvSpPr>
          <p:cNvPr id="8" name="TextBox 7"/>
          <p:cNvSpPr txBox="1"/>
          <p:nvPr/>
        </p:nvSpPr>
        <p:spPr>
          <a:xfrm>
            <a:off x="404444" y="1379105"/>
            <a:ext cx="7501304" cy="1815882"/>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Катерина: Нет у меня воли, кабы была у меня своя воля, не пошла бы я к тебе.</a:t>
            </a:r>
          </a:p>
          <a:p>
            <a:r>
              <a:rPr lang="ru-RU" sz="2800" b="1" i="1" dirty="0">
                <a:solidFill>
                  <a:schemeClr val="tx1">
                    <a:lumMod val="95000"/>
                    <a:lumOff val="5000"/>
                  </a:schemeClr>
                </a:solidFill>
                <a:latin typeface="+mj-lt"/>
              </a:rPr>
              <a:t> </a:t>
            </a:r>
            <a:r>
              <a:rPr lang="ru-RU" sz="2800" b="1" i="1" dirty="0" smtClean="0">
                <a:solidFill>
                  <a:schemeClr val="tx1">
                    <a:lumMod val="95000"/>
                    <a:lumOff val="5000"/>
                  </a:schemeClr>
                </a:solidFill>
                <a:latin typeface="+mj-lt"/>
              </a:rPr>
              <a:t>                 … Не хотела я тебе зла сделать, да в себе </a:t>
            </a:r>
            <a:r>
              <a:rPr lang="ru-RU" sz="2800" b="1" i="1" dirty="0" err="1" smtClean="0">
                <a:solidFill>
                  <a:schemeClr val="tx1">
                    <a:lumMod val="95000"/>
                    <a:lumOff val="5000"/>
                  </a:schemeClr>
                </a:solidFill>
                <a:latin typeface="+mj-lt"/>
              </a:rPr>
              <a:t>невольна</a:t>
            </a:r>
            <a:r>
              <a:rPr lang="ru-RU" sz="2800" b="1" i="1" dirty="0" smtClean="0">
                <a:solidFill>
                  <a:schemeClr val="tx1">
                    <a:lumMod val="95000"/>
                    <a:lumOff val="5000"/>
                  </a:schemeClr>
                </a:solidFill>
                <a:latin typeface="+mj-lt"/>
              </a:rPr>
              <a:t> была.</a:t>
            </a:r>
            <a:endParaRPr lang="ru-RU" sz="2800" b="1" i="1" dirty="0">
              <a:solidFill>
                <a:schemeClr val="tx1">
                  <a:lumMod val="95000"/>
                  <a:lumOff val="5000"/>
                </a:schemeClr>
              </a:solidFill>
              <a:latin typeface="+mj-lt"/>
            </a:endParaRPr>
          </a:p>
        </p:txBody>
      </p:sp>
      <p:sp>
        <p:nvSpPr>
          <p:cNvPr id="10" name="TextBox 9"/>
          <p:cNvSpPr txBox="1"/>
          <p:nvPr/>
        </p:nvSpPr>
        <p:spPr>
          <a:xfrm>
            <a:off x="404444" y="3109709"/>
            <a:ext cx="7501304" cy="1384995"/>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Борис: Уж какая охота… Неволя!</a:t>
            </a:r>
          </a:p>
          <a:p>
            <a:r>
              <a:rPr lang="ru-RU" sz="2800" b="1" i="1" dirty="0">
                <a:solidFill>
                  <a:schemeClr val="tx1">
                    <a:lumMod val="95000"/>
                    <a:lumOff val="5000"/>
                  </a:schemeClr>
                </a:solidFill>
                <a:latin typeface="+mj-lt"/>
              </a:rPr>
              <a:t> </a:t>
            </a:r>
            <a:r>
              <a:rPr lang="ru-RU" sz="2800" b="1" i="1" dirty="0" smtClean="0">
                <a:solidFill>
                  <a:schemeClr val="tx1">
                    <a:lumMod val="95000"/>
                    <a:lumOff val="5000"/>
                  </a:schemeClr>
                </a:solidFill>
                <a:latin typeface="+mj-lt"/>
              </a:rPr>
              <a:t>           …Нельзя мне… Не по своей я воле еду: дядя посылает.</a:t>
            </a:r>
            <a:endParaRPr lang="ru-RU" sz="2800" b="1" i="1" dirty="0">
              <a:solidFill>
                <a:schemeClr val="tx1">
                  <a:lumMod val="95000"/>
                  <a:lumOff val="5000"/>
                </a:schemeClr>
              </a:solidFill>
              <a:latin typeface="+mj-lt"/>
            </a:endParaRPr>
          </a:p>
        </p:txBody>
      </p:sp>
      <p:sp>
        <p:nvSpPr>
          <p:cNvPr id="11" name="TextBox 10"/>
          <p:cNvSpPr txBox="1"/>
          <p:nvPr/>
        </p:nvSpPr>
        <p:spPr>
          <a:xfrm>
            <a:off x="404444" y="4453502"/>
            <a:ext cx="7501304" cy="1384995"/>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Тихон: Я. кажется, маменька, из вашей воли ни на шаг… Да я, маменька, и не хочу своей волей жить. Где уж мне своей волей жить.</a:t>
            </a:r>
            <a:endParaRPr lang="ru-RU" sz="2800" b="1" i="1" dirty="0">
              <a:solidFill>
                <a:schemeClr val="tx1">
                  <a:lumMod val="95000"/>
                  <a:lumOff val="5000"/>
                </a:schemeClr>
              </a:solidFill>
              <a:latin typeface="+mj-lt"/>
            </a:endParaRPr>
          </a:p>
        </p:txBody>
      </p:sp>
      <p:sp>
        <p:nvSpPr>
          <p:cNvPr id="12" name="TextBox 11"/>
          <p:cNvSpPr txBox="1"/>
          <p:nvPr/>
        </p:nvSpPr>
        <p:spPr>
          <a:xfrm>
            <a:off x="404444" y="5838497"/>
            <a:ext cx="7501304" cy="523220"/>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Кабаниха: Вот куда воля-то ведёт!</a:t>
            </a:r>
            <a:endParaRPr lang="ru-RU" sz="2800" b="1" i="1" dirty="0">
              <a:solidFill>
                <a:schemeClr val="tx1">
                  <a:lumMod val="95000"/>
                  <a:lumOff val="5000"/>
                </a:schemeClr>
              </a:solidFill>
              <a:latin typeface="+mj-lt"/>
            </a:endParaRPr>
          </a:p>
        </p:txBody>
      </p:sp>
    </p:spTree>
    <p:extLst>
      <p:ext uri="{BB962C8B-B14F-4D97-AF65-F5344CB8AC3E}">
        <p14:creationId xmlns:p14="http://schemas.microsoft.com/office/powerpoint/2010/main" val="3916130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8434025" y="95344"/>
            <a:ext cx="3691299" cy="20763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Рисунок 2"/>
          <p:cNvPicPr>
            <a:picLocks noChangeAspect="1"/>
          </p:cNvPicPr>
          <p:nvPr/>
        </p:nvPicPr>
        <p:blipFill>
          <a:blip r:embed="rId3"/>
          <a:stretch>
            <a:fillRect/>
          </a:stretch>
        </p:blipFill>
        <p:spPr>
          <a:xfrm>
            <a:off x="8434025" y="2171700"/>
            <a:ext cx="3691298" cy="2428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Рисунок 3"/>
          <p:cNvPicPr>
            <a:picLocks noChangeAspect="1"/>
          </p:cNvPicPr>
          <p:nvPr/>
        </p:nvPicPr>
        <p:blipFill>
          <a:blip r:embed="rId4"/>
          <a:stretch>
            <a:fillRect/>
          </a:stretch>
        </p:blipFill>
        <p:spPr>
          <a:xfrm>
            <a:off x="8434024" y="4453502"/>
            <a:ext cx="3691299" cy="23378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404446" y="180674"/>
            <a:ext cx="5615354" cy="769441"/>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Город Калинов</a:t>
            </a:r>
            <a:endParaRPr lang="ru-RU" sz="4400" b="1" i="1" dirty="0">
              <a:solidFill>
                <a:schemeClr val="tx1">
                  <a:lumMod val="95000"/>
                  <a:lumOff val="5000"/>
                </a:schemeClr>
              </a:solidFill>
              <a:latin typeface="+mj-lt"/>
            </a:endParaRPr>
          </a:p>
        </p:txBody>
      </p:sp>
      <p:sp>
        <p:nvSpPr>
          <p:cNvPr id="7" name="TextBox 6"/>
          <p:cNvSpPr txBox="1"/>
          <p:nvPr/>
        </p:nvSpPr>
        <p:spPr>
          <a:xfrm>
            <a:off x="404444" y="871698"/>
            <a:ext cx="6272579" cy="954107"/>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Герои не слышат и не понимают друг друга.</a:t>
            </a:r>
            <a:endParaRPr lang="ru-RU" sz="2800" b="1" i="1" dirty="0">
              <a:solidFill>
                <a:schemeClr val="tx1">
                  <a:lumMod val="95000"/>
                  <a:lumOff val="5000"/>
                </a:schemeClr>
              </a:solidFill>
              <a:latin typeface="+mj-lt"/>
            </a:endParaRPr>
          </a:p>
        </p:txBody>
      </p:sp>
      <p:sp>
        <p:nvSpPr>
          <p:cNvPr id="8" name="TextBox 7"/>
          <p:cNvSpPr txBox="1"/>
          <p:nvPr/>
        </p:nvSpPr>
        <p:spPr>
          <a:xfrm>
            <a:off x="404444" y="1825805"/>
            <a:ext cx="7501304" cy="646331"/>
          </a:xfrm>
          <a:prstGeom prst="rect">
            <a:avLst/>
          </a:prstGeom>
          <a:noFill/>
        </p:spPr>
        <p:txBody>
          <a:bodyPr wrap="square" rtlCol="0">
            <a:spAutoFit/>
          </a:bodyPr>
          <a:lstStyle/>
          <a:p>
            <a:pPr marL="457200" indent="-457200">
              <a:buFont typeface="Wingdings" panose="05000000000000000000" pitchFamily="2" charset="2"/>
              <a:buChar char="ü"/>
            </a:pPr>
            <a:r>
              <a:rPr lang="ru-RU" sz="3600" b="1" i="1" dirty="0" smtClean="0">
                <a:solidFill>
                  <a:schemeClr val="tx1">
                    <a:lumMod val="95000"/>
                    <a:lumOff val="5000"/>
                  </a:schemeClr>
                </a:solidFill>
                <a:latin typeface="+mj-lt"/>
              </a:rPr>
              <a:t>Разговор </a:t>
            </a:r>
            <a:r>
              <a:rPr lang="ru-RU" sz="3600" b="1" i="1" dirty="0" err="1" smtClean="0">
                <a:solidFill>
                  <a:schemeClr val="tx1">
                    <a:lumMod val="95000"/>
                    <a:lumOff val="5000"/>
                  </a:schemeClr>
                </a:solidFill>
                <a:latin typeface="+mj-lt"/>
              </a:rPr>
              <a:t>Кулигина</a:t>
            </a:r>
            <a:r>
              <a:rPr lang="ru-RU" sz="3600" b="1" i="1" dirty="0" smtClean="0">
                <a:solidFill>
                  <a:schemeClr val="tx1">
                    <a:lumMod val="95000"/>
                    <a:lumOff val="5000"/>
                  </a:schemeClr>
                </a:solidFill>
                <a:latin typeface="+mj-lt"/>
              </a:rPr>
              <a:t> с Кудряшом.</a:t>
            </a:r>
            <a:endParaRPr lang="ru-RU" sz="3600" b="1" i="1" dirty="0">
              <a:solidFill>
                <a:schemeClr val="tx1">
                  <a:lumMod val="95000"/>
                  <a:lumOff val="5000"/>
                </a:schemeClr>
              </a:solidFill>
              <a:latin typeface="+mj-lt"/>
            </a:endParaRPr>
          </a:p>
        </p:txBody>
      </p:sp>
      <p:sp>
        <p:nvSpPr>
          <p:cNvPr id="10" name="TextBox 9"/>
          <p:cNvSpPr txBox="1"/>
          <p:nvPr/>
        </p:nvSpPr>
        <p:spPr>
          <a:xfrm>
            <a:off x="404444" y="2500369"/>
            <a:ext cx="7501304" cy="646331"/>
          </a:xfrm>
          <a:prstGeom prst="rect">
            <a:avLst/>
          </a:prstGeom>
          <a:noFill/>
        </p:spPr>
        <p:txBody>
          <a:bodyPr wrap="square" rtlCol="0">
            <a:spAutoFit/>
          </a:bodyPr>
          <a:lstStyle/>
          <a:p>
            <a:pPr marL="457200" indent="-457200">
              <a:buFont typeface="Wingdings" panose="05000000000000000000" pitchFamily="2" charset="2"/>
              <a:buChar char="ü"/>
            </a:pPr>
            <a:r>
              <a:rPr lang="ru-RU" sz="3600" b="1" i="1" dirty="0" smtClean="0">
                <a:solidFill>
                  <a:schemeClr val="tx1">
                    <a:lumMod val="95000"/>
                    <a:lumOff val="5000"/>
                  </a:schemeClr>
                </a:solidFill>
                <a:latin typeface="+mj-lt"/>
              </a:rPr>
              <a:t>Разговор Катерины с Варварой</a:t>
            </a:r>
            <a:r>
              <a:rPr lang="ru-RU" sz="2800" b="1" i="1" dirty="0" smtClean="0">
                <a:solidFill>
                  <a:schemeClr val="tx1">
                    <a:lumMod val="95000"/>
                    <a:lumOff val="5000"/>
                  </a:schemeClr>
                </a:solidFill>
                <a:latin typeface="+mj-lt"/>
              </a:rPr>
              <a:t>.</a:t>
            </a:r>
            <a:endParaRPr lang="ru-RU" sz="2800" b="1" i="1" dirty="0">
              <a:solidFill>
                <a:schemeClr val="tx1">
                  <a:lumMod val="95000"/>
                  <a:lumOff val="5000"/>
                </a:schemeClr>
              </a:solidFill>
              <a:latin typeface="+mj-lt"/>
            </a:endParaRPr>
          </a:p>
        </p:txBody>
      </p:sp>
      <p:sp>
        <p:nvSpPr>
          <p:cNvPr id="11" name="TextBox 10"/>
          <p:cNvSpPr txBox="1"/>
          <p:nvPr/>
        </p:nvSpPr>
        <p:spPr>
          <a:xfrm>
            <a:off x="404444" y="3124051"/>
            <a:ext cx="7501304" cy="646331"/>
          </a:xfrm>
          <a:prstGeom prst="rect">
            <a:avLst/>
          </a:prstGeom>
          <a:noFill/>
        </p:spPr>
        <p:txBody>
          <a:bodyPr wrap="square" rtlCol="0">
            <a:spAutoFit/>
          </a:bodyPr>
          <a:lstStyle/>
          <a:p>
            <a:pPr marL="457200" indent="-457200">
              <a:buFont typeface="Wingdings" panose="05000000000000000000" pitchFamily="2" charset="2"/>
              <a:buChar char="ü"/>
            </a:pPr>
            <a:r>
              <a:rPr lang="ru-RU" sz="3600" b="1" i="1" dirty="0" smtClean="0">
                <a:solidFill>
                  <a:schemeClr val="tx1">
                    <a:lumMod val="95000"/>
                    <a:lumOff val="5000"/>
                  </a:schemeClr>
                </a:solidFill>
                <a:latin typeface="+mj-lt"/>
              </a:rPr>
              <a:t>Разговор Катерины с Тихоном.</a:t>
            </a:r>
            <a:endParaRPr lang="ru-RU" sz="3600" b="1" i="1" dirty="0">
              <a:solidFill>
                <a:schemeClr val="tx1">
                  <a:lumMod val="95000"/>
                  <a:lumOff val="5000"/>
                </a:schemeClr>
              </a:solidFill>
              <a:latin typeface="+mj-lt"/>
            </a:endParaRPr>
          </a:p>
        </p:txBody>
      </p:sp>
      <p:sp>
        <p:nvSpPr>
          <p:cNvPr id="12" name="TextBox 11"/>
          <p:cNvSpPr txBox="1"/>
          <p:nvPr/>
        </p:nvSpPr>
        <p:spPr>
          <a:xfrm>
            <a:off x="404444" y="3930282"/>
            <a:ext cx="7501304" cy="646331"/>
          </a:xfrm>
          <a:prstGeom prst="rect">
            <a:avLst/>
          </a:prstGeom>
          <a:noFill/>
        </p:spPr>
        <p:txBody>
          <a:bodyPr wrap="square" rtlCol="0">
            <a:spAutoFit/>
          </a:bodyPr>
          <a:lstStyle/>
          <a:p>
            <a:pPr marL="457200" indent="-457200">
              <a:buFont typeface="Wingdings" panose="05000000000000000000" pitchFamily="2" charset="2"/>
              <a:buChar char="ü"/>
            </a:pPr>
            <a:r>
              <a:rPr lang="ru-RU" sz="3600" b="1" i="1" dirty="0" smtClean="0">
                <a:solidFill>
                  <a:schemeClr val="tx1">
                    <a:lumMod val="95000"/>
                    <a:lumOff val="5000"/>
                  </a:schemeClr>
                </a:solidFill>
                <a:latin typeface="+mj-lt"/>
              </a:rPr>
              <a:t>Разговор Катерины с Борисом</a:t>
            </a:r>
            <a:r>
              <a:rPr lang="ru-RU" sz="2800" b="1" i="1" dirty="0" smtClean="0">
                <a:solidFill>
                  <a:schemeClr val="tx1">
                    <a:lumMod val="95000"/>
                    <a:lumOff val="5000"/>
                  </a:schemeClr>
                </a:solidFill>
                <a:latin typeface="+mj-lt"/>
              </a:rPr>
              <a:t>.</a:t>
            </a:r>
            <a:endParaRPr lang="ru-RU" sz="2800" b="1" i="1" dirty="0">
              <a:solidFill>
                <a:schemeClr val="tx1">
                  <a:lumMod val="95000"/>
                  <a:lumOff val="5000"/>
                </a:schemeClr>
              </a:solidFill>
              <a:latin typeface="+mj-lt"/>
            </a:endParaRPr>
          </a:p>
        </p:txBody>
      </p:sp>
    </p:spTree>
    <p:extLst>
      <p:ext uri="{BB962C8B-B14F-4D97-AF65-F5344CB8AC3E}">
        <p14:creationId xmlns:p14="http://schemas.microsoft.com/office/powerpoint/2010/main" val="1369368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04446" y="180674"/>
            <a:ext cx="5615354" cy="769441"/>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Жанр «Грозы»</a:t>
            </a:r>
            <a:endParaRPr lang="ru-RU" sz="4400" b="1" i="1" dirty="0">
              <a:solidFill>
                <a:schemeClr val="tx1">
                  <a:lumMod val="95000"/>
                  <a:lumOff val="5000"/>
                </a:schemeClr>
              </a:solidFill>
              <a:latin typeface="+mj-lt"/>
            </a:endParaRPr>
          </a:p>
        </p:txBody>
      </p:sp>
      <p:sp>
        <p:nvSpPr>
          <p:cNvPr id="3" name="TextBox 2"/>
          <p:cNvSpPr txBox="1"/>
          <p:nvPr/>
        </p:nvSpPr>
        <p:spPr>
          <a:xfrm>
            <a:off x="404446" y="1028399"/>
            <a:ext cx="8282354" cy="2123658"/>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Вопрос о жанре становится ключом к вопросу - о СИЛЕ или СЛАБОСТИ Катерины.</a:t>
            </a:r>
            <a:endParaRPr lang="ru-RU" sz="4400" b="1" i="1" dirty="0">
              <a:solidFill>
                <a:schemeClr val="tx1">
                  <a:lumMod val="95000"/>
                  <a:lumOff val="5000"/>
                </a:schemeClr>
              </a:solidFill>
              <a:latin typeface="+mj-lt"/>
            </a:endParaRPr>
          </a:p>
        </p:txBody>
      </p:sp>
    </p:spTree>
    <p:extLst>
      <p:ext uri="{BB962C8B-B14F-4D97-AF65-F5344CB8AC3E}">
        <p14:creationId xmlns:p14="http://schemas.microsoft.com/office/powerpoint/2010/main" val="1220353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04445" y="180674"/>
            <a:ext cx="6444029" cy="769441"/>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Особенности трагедии</a:t>
            </a:r>
            <a:endParaRPr lang="ru-RU" sz="4400" b="1" i="1" dirty="0">
              <a:solidFill>
                <a:schemeClr val="tx1">
                  <a:lumMod val="95000"/>
                  <a:lumOff val="5000"/>
                </a:schemeClr>
              </a:solidFill>
              <a:latin typeface="+mj-lt"/>
            </a:endParaRPr>
          </a:p>
        </p:txBody>
      </p:sp>
      <p:sp>
        <p:nvSpPr>
          <p:cNvPr id="3" name="TextBox 2"/>
          <p:cNvSpPr txBox="1"/>
          <p:nvPr/>
        </p:nvSpPr>
        <p:spPr>
          <a:xfrm>
            <a:off x="404445" y="1028399"/>
            <a:ext cx="10368329" cy="1384995"/>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Действующие лица исключительны по положению или по характеру: цари, военачальники, древние мифологические герои…</a:t>
            </a:r>
            <a:endParaRPr lang="ru-RU" sz="2800" b="1" i="1" dirty="0">
              <a:solidFill>
                <a:schemeClr val="tx1">
                  <a:lumMod val="95000"/>
                  <a:lumOff val="5000"/>
                </a:schemeClr>
              </a:solidFill>
              <a:latin typeface="+mj-lt"/>
            </a:endParaRPr>
          </a:p>
        </p:txBody>
      </p:sp>
      <p:sp>
        <p:nvSpPr>
          <p:cNvPr id="4" name="TextBox 3"/>
          <p:cNvSpPr txBox="1"/>
          <p:nvPr/>
        </p:nvSpPr>
        <p:spPr>
          <a:xfrm>
            <a:off x="404444" y="2413394"/>
            <a:ext cx="10368329" cy="523220"/>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Возвышенный стиль</a:t>
            </a:r>
            <a:endParaRPr lang="ru-RU" sz="2800" b="1" i="1" dirty="0">
              <a:solidFill>
                <a:schemeClr val="tx1">
                  <a:lumMod val="95000"/>
                  <a:lumOff val="5000"/>
                </a:schemeClr>
              </a:solidFill>
              <a:latin typeface="+mj-lt"/>
            </a:endParaRPr>
          </a:p>
        </p:txBody>
      </p:sp>
      <p:sp>
        <p:nvSpPr>
          <p:cNvPr id="5" name="TextBox 4"/>
          <p:cNvSpPr txBox="1"/>
          <p:nvPr/>
        </p:nvSpPr>
        <p:spPr>
          <a:xfrm>
            <a:off x="404444" y="3014898"/>
            <a:ext cx="10368329" cy="954107"/>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Обострённая борьба, обыкновенно сопровождаемая внутренней психологической борьбой в душе главного героя.</a:t>
            </a:r>
          </a:p>
        </p:txBody>
      </p:sp>
      <p:sp>
        <p:nvSpPr>
          <p:cNvPr id="6" name="Прямоугольник 5"/>
          <p:cNvSpPr/>
          <p:nvPr/>
        </p:nvSpPr>
        <p:spPr>
          <a:xfrm>
            <a:off x="404444" y="4047289"/>
            <a:ext cx="10353675" cy="2246769"/>
          </a:xfrm>
          <a:prstGeom prst="rect">
            <a:avLst/>
          </a:prstGeom>
        </p:spPr>
        <p:txBody>
          <a:bodyPr wrap="square">
            <a:spAutoFit/>
          </a:bodyPr>
          <a:lstStyle/>
          <a:p>
            <a:pPr marL="571500" lvl="0" indent="-571500">
              <a:buFont typeface="Wingdings" panose="05000000000000000000" pitchFamily="2" charset="2"/>
              <a:buChar char="ü"/>
            </a:pPr>
            <a:r>
              <a:rPr lang="ru-RU" sz="2800" b="1" i="1" dirty="0">
                <a:solidFill>
                  <a:prstClr val="black">
                    <a:lumMod val="95000"/>
                    <a:lumOff val="5000"/>
                  </a:prstClr>
                </a:solidFill>
                <a:latin typeface="Calibri Light" panose="020F0302020204030204"/>
              </a:rPr>
              <a:t>Обыкновенный исход трагедии - гибель героя. Гибель трагического героя не есть его поражение, но напротив как бы привилегия: катастрофическая развязка следствие непреодолимого конфликта, непреодолимый конфликт - следствие сверхчеловеческих характера и страстей.</a:t>
            </a:r>
            <a:endParaRPr lang="ru-RU" sz="2800" b="1" i="1" dirty="0">
              <a:solidFill>
                <a:prstClr val="black">
                  <a:lumMod val="95000"/>
                  <a:lumOff val="5000"/>
                </a:prstClr>
              </a:solidFill>
              <a:latin typeface="Calibri Light" panose="020F0302020204030204"/>
            </a:endParaRPr>
          </a:p>
        </p:txBody>
      </p:sp>
    </p:spTree>
    <p:extLst>
      <p:ext uri="{BB962C8B-B14F-4D97-AF65-F5344CB8AC3E}">
        <p14:creationId xmlns:p14="http://schemas.microsoft.com/office/powerpoint/2010/main" val="601312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4445" y="386862"/>
            <a:ext cx="10946423" cy="769441"/>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Что происходило в России в конце 50-х гг.?</a:t>
            </a:r>
            <a:endParaRPr lang="ru-RU" sz="4400" b="1" i="1" dirty="0">
              <a:solidFill>
                <a:schemeClr val="tx1">
                  <a:lumMod val="95000"/>
                  <a:lumOff val="5000"/>
                </a:schemeClr>
              </a:solidFill>
              <a:latin typeface="+mj-lt"/>
            </a:endParaRPr>
          </a:p>
        </p:txBody>
      </p:sp>
      <p:sp>
        <p:nvSpPr>
          <p:cNvPr id="4" name="TextBox 3"/>
          <p:cNvSpPr txBox="1"/>
          <p:nvPr/>
        </p:nvSpPr>
        <p:spPr>
          <a:xfrm>
            <a:off x="404445" y="1156303"/>
            <a:ext cx="10946423" cy="1446550"/>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Крымская война, в результате которой потеряли Крым и черноморский флот.</a:t>
            </a:r>
            <a:endParaRPr lang="ru-RU" sz="4400" b="1" i="1" dirty="0">
              <a:solidFill>
                <a:schemeClr val="tx1">
                  <a:lumMod val="95000"/>
                  <a:lumOff val="5000"/>
                </a:schemeClr>
              </a:solidFill>
              <a:latin typeface="+mj-lt"/>
            </a:endParaRPr>
          </a:p>
        </p:txBody>
      </p:sp>
      <p:sp>
        <p:nvSpPr>
          <p:cNvPr id="6" name="TextBox 5"/>
          <p:cNvSpPr txBox="1"/>
          <p:nvPr/>
        </p:nvSpPr>
        <p:spPr>
          <a:xfrm>
            <a:off x="6950766" y="4488474"/>
            <a:ext cx="4962811" cy="2123658"/>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Я оставляю тебе Россию не в должном порядке…</a:t>
            </a:r>
            <a:endParaRPr lang="ru-RU" sz="4400" b="1" i="1" dirty="0">
              <a:solidFill>
                <a:schemeClr val="tx1">
                  <a:lumMod val="95000"/>
                  <a:lumOff val="5000"/>
                </a:schemeClr>
              </a:solidFill>
              <a:latin typeface="+mj-lt"/>
            </a:endParaRPr>
          </a:p>
        </p:txBody>
      </p:sp>
      <p:pic>
        <p:nvPicPr>
          <p:cNvPr id="3" name="Рисунок 2"/>
          <p:cNvPicPr>
            <a:picLocks noChangeAspect="1"/>
          </p:cNvPicPr>
          <p:nvPr/>
        </p:nvPicPr>
        <p:blipFill>
          <a:blip r:embed="rId2"/>
          <a:stretch>
            <a:fillRect/>
          </a:stretch>
        </p:blipFill>
        <p:spPr>
          <a:xfrm>
            <a:off x="404445" y="3068516"/>
            <a:ext cx="6031523" cy="30157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40429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04446" y="180674"/>
            <a:ext cx="5615354" cy="769441"/>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Жанр «Грозы»</a:t>
            </a:r>
            <a:endParaRPr lang="ru-RU" sz="4400" b="1" i="1" dirty="0">
              <a:solidFill>
                <a:schemeClr val="tx1">
                  <a:lumMod val="95000"/>
                  <a:lumOff val="5000"/>
                </a:schemeClr>
              </a:solidFill>
              <a:latin typeface="+mj-lt"/>
            </a:endParaRPr>
          </a:p>
        </p:txBody>
      </p:sp>
      <p:sp>
        <p:nvSpPr>
          <p:cNvPr id="3" name="TextBox 2"/>
          <p:cNvSpPr txBox="1"/>
          <p:nvPr/>
        </p:nvSpPr>
        <p:spPr>
          <a:xfrm>
            <a:off x="404446" y="1028399"/>
            <a:ext cx="8282354" cy="5632311"/>
          </a:xfrm>
          <a:prstGeom prst="rect">
            <a:avLst/>
          </a:prstGeom>
          <a:noFill/>
        </p:spPr>
        <p:txBody>
          <a:bodyPr wrap="square" rtlCol="0">
            <a:spAutoFit/>
          </a:bodyPr>
          <a:lstStyle/>
          <a:p>
            <a:r>
              <a:rPr lang="ru-RU" sz="4000" b="1" i="1" dirty="0" smtClean="0">
                <a:solidFill>
                  <a:schemeClr val="tx1">
                    <a:lumMod val="95000"/>
                    <a:lumOff val="5000"/>
                  </a:schemeClr>
                </a:solidFill>
                <a:latin typeface="+mj-lt"/>
              </a:rPr>
              <a:t>Островский соединил внешний и внутренний конфликты. Внешний конфликт - столкновение «тёмного царства» и сильной личности «лучом света». Внутренний конфликт - Катерина верующая, но она совершает грех, она жертва «внутренней грозы», «грозы совести» (М.И. Писарев).</a:t>
            </a:r>
            <a:endParaRPr lang="ru-RU" sz="4000" b="1" i="1" dirty="0">
              <a:solidFill>
                <a:schemeClr val="tx1">
                  <a:lumMod val="95000"/>
                  <a:lumOff val="5000"/>
                </a:schemeClr>
              </a:solidFill>
              <a:latin typeface="+mj-lt"/>
            </a:endParaRPr>
          </a:p>
        </p:txBody>
      </p:sp>
    </p:spTree>
    <p:extLst>
      <p:ext uri="{BB962C8B-B14F-4D97-AF65-F5344CB8AC3E}">
        <p14:creationId xmlns:p14="http://schemas.microsoft.com/office/powerpoint/2010/main" val="34310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4445" y="386862"/>
            <a:ext cx="8441999" cy="1754326"/>
          </a:xfrm>
          <a:prstGeom prst="rect">
            <a:avLst/>
          </a:prstGeom>
          <a:noFill/>
        </p:spPr>
        <p:txBody>
          <a:bodyPr wrap="square" rtlCol="0">
            <a:spAutoFit/>
          </a:bodyPr>
          <a:lstStyle/>
          <a:p>
            <a:r>
              <a:rPr lang="ru-RU" sz="3600" b="1" i="1" dirty="0" smtClean="0">
                <a:solidFill>
                  <a:schemeClr val="tx1">
                    <a:lumMod val="95000"/>
                    <a:lumOff val="5000"/>
                  </a:schemeClr>
                </a:solidFill>
                <a:latin typeface="+mj-lt"/>
              </a:rPr>
              <a:t>Были необходимы реформы, и правительство понимало их неизбежность. </a:t>
            </a:r>
            <a:endParaRPr lang="ru-RU" sz="3600" b="1" i="1" dirty="0">
              <a:solidFill>
                <a:schemeClr val="tx1">
                  <a:lumMod val="95000"/>
                  <a:lumOff val="5000"/>
                </a:schemeClr>
              </a:solidFill>
              <a:latin typeface="+mj-lt"/>
            </a:endParaRPr>
          </a:p>
        </p:txBody>
      </p:sp>
      <p:sp>
        <p:nvSpPr>
          <p:cNvPr id="3" name="TextBox 2"/>
          <p:cNvSpPr txBox="1"/>
          <p:nvPr/>
        </p:nvSpPr>
        <p:spPr>
          <a:xfrm>
            <a:off x="404445" y="2046770"/>
            <a:ext cx="8377522" cy="1200329"/>
          </a:xfrm>
          <a:prstGeom prst="rect">
            <a:avLst/>
          </a:prstGeom>
          <a:noFill/>
        </p:spPr>
        <p:txBody>
          <a:bodyPr wrap="square" rtlCol="0">
            <a:spAutoFit/>
          </a:bodyPr>
          <a:lstStyle/>
          <a:p>
            <a:r>
              <a:rPr lang="ru-RU" sz="3600" b="1" i="1" dirty="0" smtClean="0">
                <a:solidFill>
                  <a:schemeClr val="tx1">
                    <a:lumMod val="95000"/>
                    <a:lumOff val="5000"/>
                  </a:schemeClr>
                </a:solidFill>
                <a:latin typeface="+mj-lt"/>
              </a:rPr>
              <a:t>Крестьяне должны быть освобождены. Перед обществом встаёт вопрос: </a:t>
            </a:r>
            <a:endParaRPr lang="ru-RU" sz="3600" b="1" i="1" dirty="0">
              <a:solidFill>
                <a:schemeClr val="tx1">
                  <a:lumMod val="95000"/>
                  <a:lumOff val="5000"/>
                </a:schemeClr>
              </a:solidFill>
              <a:latin typeface="+mj-lt"/>
            </a:endParaRPr>
          </a:p>
        </p:txBody>
      </p:sp>
      <p:sp>
        <p:nvSpPr>
          <p:cNvPr id="4" name="TextBox 3"/>
          <p:cNvSpPr txBox="1"/>
          <p:nvPr/>
        </p:nvSpPr>
        <p:spPr>
          <a:xfrm>
            <a:off x="404445" y="3247099"/>
            <a:ext cx="6679225" cy="646331"/>
          </a:xfrm>
          <a:prstGeom prst="rect">
            <a:avLst/>
          </a:prstGeom>
          <a:noFill/>
        </p:spPr>
        <p:txBody>
          <a:bodyPr wrap="square" rtlCol="0">
            <a:spAutoFit/>
          </a:bodyPr>
          <a:lstStyle/>
          <a:p>
            <a:r>
              <a:rPr lang="ru-RU" sz="3600" b="1" i="1" dirty="0" smtClean="0">
                <a:solidFill>
                  <a:schemeClr val="tx1">
                    <a:lumMod val="95000"/>
                    <a:lumOff val="5000"/>
                  </a:schemeClr>
                </a:solidFill>
                <a:latin typeface="+mj-lt"/>
              </a:rPr>
              <a:t>а народ готов к переменам?</a:t>
            </a:r>
            <a:endParaRPr lang="ru-RU" sz="3600" b="1" i="1" dirty="0">
              <a:solidFill>
                <a:schemeClr val="tx1">
                  <a:lumMod val="95000"/>
                  <a:lumOff val="5000"/>
                </a:schemeClr>
              </a:solidFill>
              <a:latin typeface="+mj-lt"/>
            </a:endParaRPr>
          </a:p>
        </p:txBody>
      </p:sp>
      <p:sp>
        <p:nvSpPr>
          <p:cNvPr id="5" name="TextBox 4"/>
          <p:cNvSpPr txBox="1"/>
          <p:nvPr/>
        </p:nvSpPr>
        <p:spPr>
          <a:xfrm>
            <a:off x="404445" y="3893430"/>
            <a:ext cx="7980487" cy="2308324"/>
          </a:xfrm>
          <a:prstGeom prst="rect">
            <a:avLst/>
          </a:prstGeom>
          <a:noFill/>
        </p:spPr>
        <p:txBody>
          <a:bodyPr wrap="square" rtlCol="0">
            <a:spAutoFit/>
          </a:bodyPr>
          <a:lstStyle/>
          <a:p>
            <a:r>
              <a:rPr lang="ru-RU" sz="3600" b="1" i="1" dirty="0" smtClean="0">
                <a:solidFill>
                  <a:schemeClr val="tx1">
                    <a:lumMod val="95000"/>
                    <a:lumOff val="5000"/>
                  </a:schemeClr>
                </a:solidFill>
                <a:latin typeface="+mj-lt"/>
              </a:rPr>
              <a:t>Сможет ли народ после рабства проявить самостоятельность? Сможет ли народ сам решать свою судьбу?</a:t>
            </a:r>
            <a:endParaRPr lang="ru-RU" sz="3600" b="1" i="1" dirty="0">
              <a:solidFill>
                <a:schemeClr val="tx1">
                  <a:lumMod val="95000"/>
                  <a:lumOff val="5000"/>
                </a:schemeClr>
              </a:solidFill>
              <a:latin typeface="+mj-lt"/>
            </a:endParaRPr>
          </a:p>
        </p:txBody>
      </p:sp>
      <p:pic>
        <p:nvPicPr>
          <p:cNvPr id="6" name="Рисунок 5"/>
          <p:cNvPicPr>
            <a:picLocks noChangeAspect="1"/>
          </p:cNvPicPr>
          <p:nvPr/>
        </p:nvPicPr>
        <p:blipFill>
          <a:blip r:embed="rId2"/>
          <a:stretch>
            <a:fillRect/>
          </a:stretch>
        </p:blipFill>
        <p:spPr>
          <a:xfrm>
            <a:off x="8846444" y="1"/>
            <a:ext cx="3345556" cy="2322067"/>
          </a:xfrm>
          <a:prstGeom prst="rect">
            <a:avLst/>
          </a:prstGeom>
        </p:spPr>
      </p:pic>
      <p:pic>
        <p:nvPicPr>
          <p:cNvPr id="7" name="Рисунок 6"/>
          <p:cNvPicPr>
            <a:picLocks noChangeAspect="1"/>
          </p:cNvPicPr>
          <p:nvPr/>
        </p:nvPicPr>
        <p:blipFill>
          <a:blip r:embed="rId3"/>
          <a:stretch>
            <a:fillRect/>
          </a:stretch>
        </p:blipFill>
        <p:spPr>
          <a:xfrm>
            <a:off x="8846444" y="2224152"/>
            <a:ext cx="3345556" cy="2314010"/>
          </a:xfrm>
          <a:prstGeom prst="rect">
            <a:avLst/>
          </a:prstGeom>
        </p:spPr>
      </p:pic>
      <p:pic>
        <p:nvPicPr>
          <p:cNvPr id="8" name="Рисунок 7"/>
          <p:cNvPicPr>
            <a:picLocks noChangeAspect="1"/>
          </p:cNvPicPr>
          <p:nvPr/>
        </p:nvPicPr>
        <p:blipFill>
          <a:blip r:embed="rId4"/>
          <a:stretch>
            <a:fillRect/>
          </a:stretch>
        </p:blipFill>
        <p:spPr>
          <a:xfrm>
            <a:off x="8846444" y="4427244"/>
            <a:ext cx="3345556" cy="2430756"/>
          </a:xfrm>
          <a:prstGeom prst="rect">
            <a:avLst/>
          </a:prstGeom>
        </p:spPr>
      </p:pic>
    </p:spTree>
    <p:extLst>
      <p:ext uri="{BB962C8B-B14F-4D97-AF65-F5344CB8AC3E}">
        <p14:creationId xmlns:p14="http://schemas.microsoft.com/office/powerpoint/2010/main" val="193433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4446" y="180674"/>
            <a:ext cx="8441999" cy="1200329"/>
          </a:xfrm>
          <a:prstGeom prst="rect">
            <a:avLst/>
          </a:prstGeom>
          <a:noFill/>
        </p:spPr>
        <p:txBody>
          <a:bodyPr wrap="square" rtlCol="0">
            <a:spAutoFit/>
          </a:bodyPr>
          <a:lstStyle/>
          <a:p>
            <a:r>
              <a:rPr lang="ru-RU" sz="3600" b="1" i="1" dirty="0" smtClean="0">
                <a:solidFill>
                  <a:schemeClr val="tx1">
                    <a:lumMod val="95000"/>
                    <a:lumOff val="5000"/>
                  </a:schemeClr>
                </a:solidFill>
                <a:latin typeface="+mj-lt"/>
              </a:rPr>
              <a:t>Пьеса «Гроза» - попытка найти ответы на эти вопросы.</a:t>
            </a:r>
            <a:endParaRPr lang="ru-RU" sz="3600" b="1" i="1" dirty="0">
              <a:solidFill>
                <a:schemeClr val="tx1">
                  <a:lumMod val="95000"/>
                  <a:lumOff val="5000"/>
                </a:schemeClr>
              </a:solidFill>
              <a:latin typeface="+mj-lt"/>
            </a:endParaRPr>
          </a:p>
        </p:txBody>
      </p:sp>
      <p:sp>
        <p:nvSpPr>
          <p:cNvPr id="3" name="TextBox 2"/>
          <p:cNvSpPr txBox="1"/>
          <p:nvPr/>
        </p:nvSpPr>
        <p:spPr>
          <a:xfrm>
            <a:off x="404446" y="1355927"/>
            <a:ext cx="7941696" cy="5262979"/>
          </a:xfrm>
          <a:prstGeom prst="rect">
            <a:avLst/>
          </a:prstGeom>
          <a:noFill/>
        </p:spPr>
        <p:txBody>
          <a:bodyPr wrap="square" rtlCol="0">
            <a:spAutoFit/>
          </a:bodyPr>
          <a:lstStyle/>
          <a:p>
            <a:pPr algn="just"/>
            <a:r>
              <a:rPr lang="ru-RU" sz="2800" b="1" i="1" dirty="0" smtClean="0">
                <a:solidFill>
                  <a:schemeClr val="tx1">
                    <a:lumMod val="95000"/>
                    <a:lumOff val="5000"/>
                  </a:schemeClr>
                </a:solidFill>
                <a:latin typeface="+mj-lt"/>
              </a:rPr>
              <a:t>     В 1856 году Морское ведомство отправило несколько молодых талантливых писателей в разные края Российской империи для обследования знаменитых рек России, описания была и нравов проживающего в тех местностях населения. А.Н. Островский напросился на эту поездку сам. Ему было поручено обследовать верховья Волги. Островский добрался до самого истока Волги, до того места, где великая русская река берёт своё начало, выбиваясь из-под земли малозаметным ручьём. Впечатления от волжского путешествия легли в основу драмы «Гроза».</a:t>
            </a:r>
            <a:endParaRPr lang="ru-RU" sz="2800" b="1" i="1" dirty="0">
              <a:solidFill>
                <a:schemeClr val="tx1">
                  <a:lumMod val="95000"/>
                  <a:lumOff val="5000"/>
                </a:schemeClr>
              </a:solidFill>
              <a:latin typeface="+mj-lt"/>
            </a:endParaRPr>
          </a:p>
        </p:txBody>
      </p:sp>
      <p:pic>
        <p:nvPicPr>
          <p:cNvPr id="4" name="Рисунок 3"/>
          <p:cNvPicPr>
            <a:picLocks noChangeAspect="1"/>
          </p:cNvPicPr>
          <p:nvPr/>
        </p:nvPicPr>
        <p:blipFill>
          <a:blip r:embed="rId2"/>
          <a:stretch>
            <a:fillRect/>
          </a:stretch>
        </p:blipFill>
        <p:spPr>
          <a:xfrm>
            <a:off x="8700863" y="0"/>
            <a:ext cx="3491137" cy="2308105"/>
          </a:xfrm>
          <a:prstGeom prst="rect">
            <a:avLst/>
          </a:prstGeom>
        </p:spPr>
      </p:pic>
      <p:pic>
        <p:nvPicPr>
          <p:cNvPr id="5" name="Рисунок 4"/>
          <p:cNvPicPr>
            <a:picLocks noChangeAspect="1"/>
          </p:cNvPicPr>
          <p:nvPr/>
        </p:nvPicPr>
        <p:blipFill>
          <a:blip r:embed="rId3"/>
          <a:stretch>
            <a:fillRect/>
          </a:stretch>
        </p:blipFill>
        <p:spPr>
          <a:xfrm>
            <a:off x="8700863" y="2308105"/>
            <a:ext cx="3491137" cy="2209098"/>
          </a:xfrm>
          <a:prstGeom prst="rect">
            <a:avLst/>
          </a:prstGeom>
        </p:spPr>
      </p:pic>
      <p:pic>
        <p:nvPicPr>
          <p:cNvPr id="6" name="Рисунок 5"/>
          <p:cNvPicPr>
            <a:picLocks noChangeAspect="1"/>
          </p:cNvPicPr>
          <p:nvPr/>
        </p:nvPicPr>
        <p:blipFill>
          <a:blip r:embed="rId4"/>
          <a:stretch>
            <a:fillRect/>
          </a:stretch>
        </p:blipFill>
        <p:spPr>
          <a:xfrm>
            <a:off x="8700863" y="4414337"/>
            <a:ext cx="3496610" cy="2567192"/>
          </a:xfrm>
          <a:prstGeom prst="rect">
            <a:avLst/>
          </a:prstGeom>
        </p:spPr>
      </p:pic>
    </p:spTree>
    <p:extLst>
      <p:ext uri="{BB962C8B-B14F-4D97-AF65-F5344CB8AC3E}">
        <p14:creationId xmlns:p14="http://schemas.microsoft.com/office/powerpoint/2010/main" val="1664957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4445" y="370749"/>
            <a:ext cx="8441999" cy="646331"/>
          </a:xfrm>
          <a:prstGeom prst="rect">
            <a:avLst/>
          </a:prstGeom>
          <a:noFill/>
        </p:spPr>
        <p:txBody>
          <a:bodyPr wrap="square" rtlCol="0">
            <a:spAutoFit/>
          </a:bodyPr>
          <a:lstStyle/>
          <a:p>
            <a:r>
              <a:rPr lang="ru-RU" sz="3600" b="1" i="1" dirty="0" smtClean="0">
                <a:solidFill>
                  <a:schemeClr val="tx1">
                    <a:lumMod val="95000"/>
                    <a:lumOff val="5000"/>
                  </a:schemeClr>
                </a:solidFill>
                <a:latin typeface="+mj-lt"/>
              </a:rPr>
              <a:t>ГРОЗА</a:t>
            </a:r>
            <a:endParaRPr lang="ru-RU" sz="3600" b="1" i="1" dirty="0">
              <a:solidFill>
                <a:schemeClr val="tx1">
                  <a:lumMod val="95000"/>
                  <a:lumOff val="5000"/>
                </a:schemeClr>
              </a:solidFill>
              <a:latin typeface="+mj-lt"/>
            </a:endParaRPr>
          </a:p>
        </p:txBody>
      </p:sp>
      <p:sp>
        <p:nvSpPr>
          <p:cNvPr id="3" name="TextBox 2"/>
          <p:cNvSpPr txBox="1"/>
          <p:nvPr/>
        </p:nvSpPr>
        <p:spPr>
          <a:xfrm>
            <a:off x="1905173" y="370749"/>
            <a:ext cx="5440542" cy="1200329"/>
          </a:xfrm>
          <a:prstGeom prst="rect">
            <a:avLst/>
          </a:prstGeom>
          <a:noFill/>
        </p:spPr>
        <p:txBody>
          <a:bodyPr wrap="square" rtlCol="0">
            <a:spAutoFit/>
          </a:bodyPr>
          <a:lstStyle/>
          <a:p>
            <a:r>
              <a:rPr lang="ru-RU" sz="3600" b="1" i="1" dirty="0" smtClean="0">
                <a:solidFill>
                  <a:schemeClr val="tx1">
                    <a:lumMod val="95000"/>
                    <a:lumOff val="5000"/>
                  </a:schemeClr>
                </a:solidFill>
                <a:latin typeface="+mj-lt"/>
              </a:rPr>
              <a:t>угроза, грозить, грозный</a:t>
            </a:r>
          </a:p>
          <a:p>
            <a:endParaRPr lang="ru-RU" sz="3600" b="1" i="1" dirty="0">
              <a:solidFill>
                <a:schemeClr val="tx1">
                  <a:lumMod val="95000"/>
                  <a:lumOff val="5000"/>
                </a:schemeClr>
              </a:solidFill>
              <a:latin typeface="+mj-lt"/>
            </a:endParaRPr>
          </a:p>
        </p:txBody>
      </p:sp>
      <p:sp>
        <p:nvSpPr>
          <p:cNvPr id="4" name="TextBox 3"/>
          <p:cNvSpPr txBox="1"/>
          <p:nvPr/>
        </p:nvSpPr>
        <p:spPr>
          <a:xfrm>
            <a:off x="404445" y="1184721"/>
            <a:ext cx="8441999" cy="1754326"/>
          </a:xfrm>
          <a:prstGeom prst="rect">
            <a:avLst/>
          </a:prstGeom>
          <a:noFill/>
        </p:spPr>
        <p:txBody>
          <a:bodyPr wrap="square" rtlCol="0">
            <a:spAutoFit/>
          </a:bodyPr>
          <a:lstStyle/>
          <a:p>
            <a:r>
              <a:rPr lang="ru-RU" sz="3600" b="1" i="1" dirty="0" smtClean="0">
                <a:solidFill>
                  <a:schemeClr val="tx1">
                    <a:lumMod val="95000"/>
                    <a:lumOff val="5000"/>
                  </a:schemeClr>
                </a:solidFill>
                <a:latin typeface="+mj-lt"/>
              </a:rPr>
              <a:t>«Семейная картина» (1847)</a:t>
            </a:r>
          </a:p>
          <a:p>
            <a:r>
              <a:rPr lang="ru-RU" sz="3600" b="1" i="1" dirty="0" smtClean="0">
                <a:solidFill>
                  <a:schemeClr val="tx1">
                    <a:lumMod val="95000"/>
                    <a:lumOff val="5000"/>
                  </a:schemeClr>
                </a:solidFill>
                <a:latin typeface="+mj-lt"/>
              </a:rPr>
              <a:t>«Бедная невеста» (1852)</a:t>
            </a:r>
          </a:p>
          <a:p>
            <a:r>
              <a:rPr lang="ru-RU" sz="3600" b="1" i="1" dirty="0" smtClean="0">
                <a:solidFill>
                  <a:schemeClr val="tx1">
                    <a:lumMod val="95000"/>
                    <a:lumOff val="5000"/>
                  </a:schemeClr>
                </a:solidFill>
                <a:latin typeface="+mj-lt"/>
              </a:rPr>
              <a:t>«Доходное место» (1857)</a:t>
            </a:r>
            <a:endParaRPr lang="ru-RU" sz="3600" b="1" i="1" dirty="0">
              <a:solidFill>
                <a:schemeClr val="tx1">
                  <a:lumMod val="95000"/>
                  <a:lumOff val="5000"/>
                </a:schemeClr>
              </a:solidFill>
              <a:latin typeface="+mj-lt"/>
            </a:endParaRPr>
          </a:p>
        </p:txBody>
      </p:sp>
      <p:sp>
        <p:nvSpPr>
          <p:cNvPr id="5" name="TextBox 4"/>
          <p:cNvSpPr txBox="1"/>
          <p:nvPr/>
        </p:nvSpPr>
        <p:spPr>
          <a:xfrm>
            <a:off x="404445" y="3296763"/>
            <a:ext cx="8441999" cy="2308324"/>
          </a:xfrm>
          <a:prstGeom prst="rect">
            <a:avLst/>
          </a:prstGeom>
          <a:noFill/>
        </p:spPr>
        <p:txBody>
          <a:bodyPr wrap="square" rtlCol="0">
            <a:spAutoFit/>
          </a:bodyPr>
          <a:lstStyle/>
          <a:p>
            <a:r>
              <a:rPr lang="ru-RU" sz="3600" b="1" i="1" dirty="0" smtClean="0">
                <a:solidFill>
                  <a:schemeClr val="tx1">
                    <a:lumMod val="95000"/>
                    <a:lumOff val="5000"/>
                  </a:schemeClr>
                </a:solidFill>
                <a:latin typeface="+mj-lt"/>
              </a:rPr>
              <a:t>«Свои люди - сочтёмся» (1850)</a:t>
            </a:r>
          </a:p>
          <a:p>
            <a:r>
              <a:rPr lang="ru-RU" sz="3600" b="1" i="1" dirty="0" smtClean="0">
                <a:solidFill>
                  <a:schemeClr val="tx1">
                    <a:lumMod val="95000"/>
                    <a:lumOff val="5000"/>
                  </a:schemeClr>
                </a:solidFill>
                <a:latin typeface="+mj-lt"/>
              </a:rPr>
              <a:t>«Не в свои сани не садись» (1853)</a:t>
            </a:r>
          </a:p>
          <a:p>
            <a:r>
              <a:rPr lang="ru-RU" sz="3600" b="1" i="1" dirty="0" smtClean="0">
                <a:solidFill>
                  <a:schemeClr val="tx1">
                    <a:lumMod val="95000"/>
                    <a:lumOff val="5000"/>
                  </a:schemeClr>
                </a:solidFill>
                <a:latin typeface="+mj-lt"/>
              </a:rPr>
              <a:t>«Бедность не порок» (1854)</a:t>
            </a:r>
          </a:p>
          <a:p>
            <a:r>
              <a:rPr lang="ru-RU" sz="3600" b="1" i="1" dirty="0" smtClean="0">
                <a:solidFill>
                  <a:schemeClr val="tx1">
                    <a:lumMod val="95000"/>
                    <a:lumOff val="5000"/>
                  </a:schemeClr>
                </a:solidFill>
                <a:latin typeface="+mj-lt"/>
              </a:rPr>
              <a:t>«Не сошлись характерами» (1858)</a:t>
            </a:r>
            <a:endParaRPr lang="ru-RU" sz="3600" b="1" i="1" dirty="0">
              <a:solidFill>
                <a:schemeClr val="tx1">
                  <a:lumMod val="95000"/>
                  <a:lumOff val="5000"/>
                </a:schemeClr>
              </a:solidFill>
              <a:latin typeface="+mj-lt"/>
            </a:endParaRPr>
          </a:p>
        </p:txBody>
      </p:sp>
      <p:pic>
        <p:nvPicPr>
          <p:cNvPr id="12" name="Рисунок 11"/>
          <p:cNvPicPr>
            <a:picLocks noChangeAspect="1"/>
          </p:cNvPicPr>
          <p:nvPr/>
        </p:nvPicPr>
        <p:blipFill>
          <a:blip r:embed="rId2"/>
          <a:stretch>
            <a:fillRect/>
          </a:stretch>
        </p:blipFill>
        <p:spPr>
          <a:xfrm>
            <a:off x="8317850" y="1832956"/>
            <a:ext cx="3834716" cy="31884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Рисунок 15"/>
          <p:cNvPicPr>
            <a:picLocks noChangeAspect="1"/>
          </p:cNvPicPr>
          <p:nvPr/>
        </p:nvPicPr>
        <p:blipFill>
          <a:blip r:embed="rId3"/>
          <a:stretch>
            <a:fillRect/>
          </a:stretch>
        </p:blipFill>
        <p:spPr>
          <a:xfrm>
            <a:off x="8317850" y="55048"/>
            <a:ext cx="3834716" cy="20068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Рисунок 17"/>
          <p:cNvPicPr>
            <a:picLocks noChangeAspect="1"/>
          </p:cNvPicPr>
          <p:nvPr/>
        </p:nvPicPr>
        <p:blipFill>
          <a:blip r:embed="rId4"/>
          <a:stretch>
            <a:fillRect/>
          </a:stretch>
        </p:blipFill>
        <p:spPr>
          <a:xfrm>
            <a:off x="8203224" y="4688846"/>
            <a:ext cx="4059786" cy="2287033"/>
          </a:xfrm>
          <a:prstGeom prst="rect">
            <a:avLst/>
          </a:prstGeom>
        </p:spPr>
      </p:pic>
    </p:spTree>
    <p:extLst>
      <p:ext uri="{BB962C8B-B14F-4D97-AF65-F5344CB8AC3E}">
        <p14:creationId xmlns:p14="http://schemas.microsoft.com/office/powerpoint/2010/main" val="83317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3000"/>
            <a:lum/>
          </a:blip>
          <a:srcRect/>
          <a:stretch>
            <a:fillRect t="-11000" b="-11000"/>
          </a:stretch>
        </a:blipFill>
        <a:effectLst/>
      </p:bgPr>
    </p:bg>
    <p:spTree>
      <p:nvGrpSpPr>
        <p:cNvPr id="1" name=""/>
        <p:cNvGrpSpPr/>
        <p:nvPr/>
      </p:nvGrpSpPr>
      <p:grpSpPr>
        <a:xfrm>
          <a:off x="0" y="0"/>
          <a:ext cx="0" cy="0"/>
          <a:chOff x="0" y="0"/>
          <a:chExt cx="0" cy="0"/>
        </a:xfrm>
      </p:grpSpPr>
      <p:sp>
        <p:nvSpPr>
          <p:cNvPr id="2" name="TextBox 1"/>
          <p:cNvSpPr txBox="1"/>
          <p:nvPr/>
        </p:nvSpPr>
        <p:spPr>
          <a:xfrm>
            <a:off x="404446" y="180674"/>
            <a:ext cx="9806354" cy="769441"/>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Какова композиционная роль названия?</a:t>
            </a:r>
            <a:endParaRPr lang="ru-RU" sz="4400" b="1" i="1" dirty="0">
              <a:solidFill>
                <a:schemeClr val="tx1">
                  <a:lumMod val="95000"/>
                  <a:lumOff val="5000"/>
                </a:schemeClr>
              </a:solidFill>
              <a:latin typeface="+mj-lt"/>
            </a:endParaRPr>
          </a:p>
        </p:txBody>
      </p:sp>
      <p:sp>
        <p:nvSpPr>
          <p:cNvPr id="3" name="TextBox 2"/>
          <p:cNvSpPr txBox="1"/>
          <p:nvPr/>
        </p:nvSpPr>
        <p:spPr>
          <a:xfrm>
            <a:off x="404446" y="950115"/>
            <a:ext cx="11006504" cy="1200329"/>
          </a:xfrm>
          <a:prstGeom prst="rect">
            <a:avLst/>
          </a:prstGeom>
          <a:noFill/>
        </p:spPr>
        <p:txBody>
          <a:bodyPr wrap="square" rtlCol="0">
            <a:spAutoFit/>
          </a:bodyPr>
          <a:lstStyle/>
          <a:p>
            <a:pPr marL="571500" indent="-571500">
              <a:buFont typeface="Wingdings" panose="05000000000000000000" pitchFamily="2" charset="2"/>
              <a:buChar char="ü"/>
            </a:pPr>
            <a:r>
              <a:rPr lang="ru-RU" sz="3600" b="1" i="1" dirty="0" smtClean="0">
                <a:solidFill>
                  <a:schemeClr val="tx1">
                    <a:lumMod val="95000"/>
                    <a:lumOff val="5000"/>
                  </a:schemeClr>
                </a:solidFill>
                <a:latin typeface="+mj-lt"/>
              </a:rPr>
              <a:t>В первом действии начинает надвигаться гроза, когда Катерина упоминает о своей любви.</a:t>
            </a:r>
            <a:endParaRPr lang="ru-RU" sz="3600" b="1" i="1" dirty="0">
              <a:solidFill>
                <a:schemeClr val="tx1">
                  <a:lumMod val="95000"/>
                  <a:lumOff val="5000"/>
                </a:schemeClr>
              </a:solidFill>
              <a:latin typeface="+mj-lt"/>
            </a:endParaRPr>
          </a:p>
        </p:txBody>
      </p:sp>
      <p:sp>
        <p:nvSpPr>
          <p:cNvPr id="4" name="TextBox 3"/>
          <p:cNvSpPr txBox="1"/>
          <p:nvPr/>
        </p:nvSpPr>
        <p:spPr>
          <a:xfrm>
            <a:off x="404446" y="2150444"/>
            <a:ext cx="11006504" cy="2862322"/>
          </a:xfrm>
          <a:prstGeom prst="rect">
            <a:avLst/>
          </a:prstGeom>
          <a:noFill/>
        </p:spPr>
        <p:txBody>
          <a:bodyPr wrap="square" rtlCol="0">
            <a:spAutoFit/>
          </a:bodyPr>
          <a:lstStyle/>
          <a:p>
            <a:pPr marL="571500" indent="-571500">
              <a:buFont typeface="Wingdings" panose="05000000000000000000" pitchFamily="2" charset="2"/>
              <a:buChar char="ü"/>
            </a:pPr>
            <a:r>
              <a:rPr lang="ru-RU" sz="3600" b="1" i="1" dirty="0" smtClean="0">
                <a:solidFill>
                  <a:schemeClr val="tx1">
                    <a:lumMod val="95000"/>
                    <a:lumOff val="5000"/>
                  </a:schemeClr>
                </a:solidFill>
                <a:latin typeface="+mj-lt"/>
              </a:rPr>
              <a:t>В четвёртом гроза предвещает гибель: Уж ты помяни моё слово, что эта гроза даром не пройдёт! Верно тебе говорю; потому знаю. Либо уж убьёт кого-нибудь, либо дом сгорит, вот увидишь».</a:t>
            </a:r>
            <a:endParaRPr lang="ru-RU" sz="3600" b="1" i="1" dirty="0">
              <a:solidFill>
                <a:schemeClr val="tx1">
                  <a:lumMod val="95000"/>
                  <a:lumOff val="5000"/>
                </a:schemeClr>
              </a:solidFill>
              <a:latin typeface="+mj-lt"/>
            </a:endParaRPr>
          </a:p>
        </p:txBody>
      </p:sp>
      <p:sp>
        <p:nvSpPr>
          <p:cNvPr id="5" name="TextBox 4"/>
          <p:cNvSpPr txBox="1"/>
          <p:nvPr/>
        </p:nvSpPr>
        <p:spPr>
          <a:xfrm>
            <a:off x="404446" y="5012766"/>
            <a:ext cx="11006504" cy="1200329"/>
          </a:xfrm>
          <a:prstGeom prst="rect">
            <a:avLst/>
          </a:prstGeom>
          <a:noFill/>
        </p:spPr>
        <p:txBody>
          <a:bodyPr wrap="square" rtlCol="0">
            <a:spAutoFit/>
          </a:bodyPr>
          <a:lstStyle/>
          <a:p>
            <a:pPr marL="571500" indent="-571500">
              <a:buFont typeface="Wingdings" panose="05000000000000000000" pitchFamily="2" charset="2"/>
              <a:buChar char="ü"/>
            </a:pPr>
            <a:r>
              <a:rPr lang="ru-RU" sz="3600" b="1" i="1" dirty="0" smtClean="0">
                <a:solidFill>
                  <a:schemeClr val="tx1">
                    <a:lumMod val="95000"/>
                    <a:lumOff val="5000"/>
                  </a:schemeClr>
                </a:solidFill>
                <a:latin typeface="+mj-lt"/>
              </a:rPr>
              <a:t>Разражается гроза в кульминационной сцене признания Катерины.</a:t>
            </a:r>
            <a:endParaRPr lang="ru-RU" sz="3600" b="1" i="1" dirty="0">
              <a:solidFill>
                <a:schemeClr val="tx1">
                  <a:lumMod val="95000"/>
                  <a:lumOff val="5000"/>
                </a:schemeClr>
              </a:solidFill>
              <a:latin typeface="+mj-lt"/>
            </a:endParaRPr>
          </a:p>
        </p:txBody>
      </p:sp>
    </p:spTree>
    <p:extLst>
      <p:ext uri="{BB962C8B-B14F-4D97-AF65-F5344CB8AC3E}">
        <p14:creationId xmlns:p14="http://schemas.microsoft.com/office/powerpoint/2010/main" val="904183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t="-11000" b="-11000"/>
          </a:stretch>
        </a:blipFill>
        <a:effectLst/>
      </p:bgPr>
    </p:bg>
    <p:spTree>
      <p:nvGrpSpPr>
        <p:cNvPr id="1" name=""/>
        <p:cNvGrpSpPr/>
        <p:nvPr/>
      </p:nvGrpSpPr>
      <p:grpSpPr>
        <a:xfrm>
          <a:off x="0" y="0"/>
          <a:ext cx="0" cy="0"/>
          <a:chOff x="0" y="0"/>
          <a:chExt cx="0" cy="0"/>
        </a:xfrm>
      </p:grpSpPr>
      <p:sp>
        <p:nvSpPr>
          <p:cNvPr id="2" name="TextBox 1"/>
          <p:cNvSpPr txBox="1"/>
          <p:nvPr/>
        </p:nvSpPr>
        <p:spPr>
          <a:xfrm>
            <a:off x="404446" y="180674"/>
            <a:ext cx="9806354" cy="769441"/>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Что говорят о грозе персонажи пьесы?</a:t>
            </a:r>
            <a:endParaRPr lang="ru-RU" sz="4400" b="1" i="1" dirty="0">
              <a:solidFill>
                <a:schemeClr val="tx1">
                  <a:lumMod val="95000"/>
                  <a:lumOff val="5000"/>
                </a:schemeClr>
              </a:solidFill>
              <a:latin typeface="+mj-lt"/>
            </a:endParaRPr>
          </a:p>
        </p:txBody>
      </p:sp>
      <p:sp>
        <p:nvSpPr>
          <p:cNvPr id="3" name="TextBox 2"/>
          <p:cNvSpPr txBox="1"/>
          <p:nvPr/>
        </p:nvSpPr>
        <p:spPr>
          <a:xfrm>
            <a:off x="109171" y="886677"/>
            <a:ext cx="2072054" cy="523220"/>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Тихон</a:t>
            </a:r>
            <a:endParaRPr lang="ru-RU" sz="2800" b="1" i="1" dirty="0">
              <a:solidFill>
                <a:schemeClr val="tx1">
                  <a:lumMod val="95000"/>
                  <a:lumOff val="5000"/>
                </a:schemeClr>
              </a:solidFill>
              <a:latin typeface="+mj-lt"/>
            </a:endParaRPr>
          </a:p>
        </p:txBody>
      </p:sp>
      <p:sp>
        <p:nvSpPr>
          <p:cNvPr id="6" name="TextBox 5"/>
          <p:cNvSpPr txBox="1"/>
          <p:nvPr/>
        </p:nvSpPr>
        <p:spPr>
          <a:xfrm>
            <a:off x="2319338" y="897932"/>
            <a:ext cx="9377362" cy="1384995"/>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Называет грозой брань своей матери: «Да как знаю я </a:t>
            </a:r>
            <a:r>
              <a:rPr lang="ru-RU" sz="2800" b="1" i="1" dirty="0" err="1" smtClean="0">
                <a:solidFill>
                  <a:schemeClr val="tx1">
                    <a:lumMod val="95000"/>
                    <a:lumOff val="5000"/>
                  </a:schemeClr>
                </a:solidFill>
                <a:latin typeface="+mj-lt"/>
              </a:rPr>
              <a:t>теперича</a:t>
            </a:r>
            <a:r>
              <a:rPr lang="ru-RU" sz="2800" b="1" i="1" dirty="0" smtClean="0">
                <a:solidFill>
                  <a:schemeClr val="tx1">
                    <a:lumMod val="95000"/>
                    <a:lumOff val="5000"/>
                  </a:schemeClr>
                </a:solidFill>
                <a:latin typeface="+mj-lt"/>
              </a:rPr>
              <a:t>, что недели две никакой грозы надо мной не будет, кандалов этих на ногах нет, так до жены ли мне?»</a:t>
            </a:r>
            <a:endParaRPr lang="ru-RU" sz="2800" b="1" i="1" dirty="0">
              <a:solidFill>
                <a:schemeClr val="tx1">
                  <a:lumMod val="95000"/>
                  <a:lumOff val="5000"/>
                </a:schemeClr>
              </a:solidFill>
              <a:latin typeface="+mj-lt"/>
            </a:endParaRPr>
          </a:p>
        </p:txBody>
      </p:sp>
      <p:sp>
        <p:nvSpPr>
          <p:cNvPr id="7" name="TextBox 6"/>
          <p:cNvSpPr txBox="1"/>
          <p:nvPr/>
        </p:nvSpPr>
        <p:spPr>
          <a:xfrm>
            <a:off x="109171" y="2282927"/>
            <a:ext cx="2072054" cy="523220"/>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err="1" smtClean="0">
                <a:solidFill>
                  <a:schemeClr val="tx1">
                    <a:lumMod val="95000"/>
                    <a:lumOff val="5000"/>
                  </a:schemeClr>
                </a:solidFill>
                <a:latin typeface="+mj-lt"/>
              </a:rPr>
              <a:t>Кулигин</a:t>
            </a:r>
            <a:endParaRPr lang="ru-RU" sz="2800" b="1" i="1" dirty="0">
              <a:solidFill>
                <a:schemeClr val="tx1">
                  <a:lumMod val="95000"/>
                  <a:lumOff val="5000"/>
                </a:schemeClr>
              </a:solidFill>
              <a:latin typeface="+mj-lt"/>
            </a:endParaRPr>
          </a:p>
        </p:txBody>
      </p:sp>
      <p:sp>
        <p:nvSpPr>
          <p:cNvPr id="8" name="TextBox 7"/>
          <p:cNvSpPr txBox="1"/>
          <p:nvPr/>
        </p:nvSpPr>
        <p:spPr>
          <a:xfrm>
            <a:off x="2319338" y="2282927"/>
            <a:ext cx="9377362" cy="2246769"/>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«Ну, чего вы боитесь, скажите на милость! Каждая теперь травка, каждый цветок радуется, а мы прячемся, боимся, точно напасти какой! Гроза убьёт! Не гроза это, а благодать!» В грозе таятся созидательные и разрушительные силы.</a:t>
            </a:r>
            <a:endParaRPr lang="ru-RU" sz="2800" b="1" i="1" dirty="0">
              <a:solidFill>
                <a:schemeClr val="tx1">
                  <a:lumMod val="95000"/>
                  <a:lumOff val="5000"/>
                </a:schemeClr>
              </a:solidFill>
              <a:latin typeface="+mj-lt"/>
            </a:endParaRPr>
          </a:p>
        </p:txBody>
      </p:sp>
      <p:sp>
        <p:nvSpPr>
          <p:cNvPr id="10" name="TextBox 9"/>
          <p:cNvSpPr txBox="1"/>
          <p:nvPr/>
        </p:nvSpPr>
        <p:spPr>
          <a:xfrm>
            <a:off x="109171" y="4451891"/>
            <a:ext cx="2072054" cy="523220"/>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Дикой</a:t>
            </a:r>
            <a:endParaRPr lang="ru-RU" sz="2800" b="1" i="1" dirty="0">
              <a:solidFill>
                <a:schemeClr val="tx1">
                  <a:lumMod val="95000"/>
                  <a:lumOff val="5000"/>
                </a:schemeClr>
              </a:solidFill>
              <a:latin typeface="+mj-lt"/>
            </a:endParaRPr>
          </a:p>
        </p:txBody>
      </p:sp>
      <p:sp>
        <p:nvSpPr>
          <p:cNvPr id="11" name="TextBox 10"/>
          <p:cNvSpPr txBox="1"/>
          <p:nvPr/>
        </p:nvSpPr>
        <p:spPr>
          <a:xfrm>
            <a:off x="109171" y="4989478"/>
            <a:ext cx="2304591" cy="523220"/>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Катерина</a:t>
            </a:r>
            <a:endParaRPr lang="ru-RU" sz="2800" b="1" i="1" dirty="0">
              <a:solidFill>
                <a:schemeClr val="tx1">
                  <a:lumMod val="95000"/>
                  <a:lumOff val="5000"/>
                </a:schemeClr>
              </a:solidFill>
              <a:latin typeface="+mj-lt"/>
            </a:endParaRPr>
          </a:p>
        </p:txBody>
      </p:sp>
      <p:sp>
        <p:nvSpPr>
          <p:cNvPr id="12" name="TextBox 11"/>
          <p:cNvSpPr txBox="1"/>
          <p:nvPr/>
        </p:nvSpPr>
        <p:spPr>
          <a:xfrm>
            <a:off x="2319338" y="4451891"/>
            <a:ext cx="9377362" cy="523220"/>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«Гроза-то нам в наказание посылается…»</a:t>
            </a:r>
            <a:endParaRPr lang="ru-RU" sz="2800" b="1" i="1" dirty="0">
              <a:solidFill>
                <a:schemeClr val="tx1">
                  <a:lumMod val="95000"/>
                  <a:lumOff val="5000"/>
                </a:schemeClr>
              </a:solidFill>
              <a:latin typeface="+mj-lt"/>
            </a:endParaRPr>
          </a:p>
        </p:txBody>
      </p:sp>
      <p:sp>
        <p:nvSpPr>
          <p:cNvPr id="13" name="TextBox 12"/>
          <p:cNvSpPr txBox="1"/>
          <p:nvPr/>
        </p:nvSpPr>
        <p:spPr>
          <a:xfrm>
            <a:off x="2413762" y="4990941"/>
            <a:ext cx="9557329" cy="1815882"/>
          </a:xfrm>
          <a:prstGeom prst="rect">
            <a:avLst/>
          </a:prstGeom>
          <a:noFill/>
        </p:spPr>
        <p:txBody>
          <a:bodyPr wrap="square" rtlCol="0">
            <a:spAutoFit/>
          </a:bodyPr>
          <a:lstStyle/>
          <a:p>
            <a:r>
              <a:rPr lang="ru-RU" sz="2800" b="1" i="1" dirty="0" smtClean="0">
                <a:solidFill>
                  <a:schemeClr val="tx1">
                    <a:lumMod val="95000"/>
                    <a:lumOff val="5000"/>
                  </a:schemeClr>
                </a:solidFill>
                <a:latin typeface="+mj-lt"/>
              </a:rPr>
              <a:t>Боится грозы: «Всякий должен бояться. Не то страшно, что убьёт тебя, а то, что смерть вдруг застанет, как ты есть, со всеми твоими грехами, со всеми помыслами лукавыми». Гроза у героини ассоциируется с Божьей карой.</a:t>
            </a:r>
            <a:endParaRPr lang="ru-RU" sz="2800" b="1" i="1" dirty="0">
              <a:solidFill>
                <a:schemeClr val="tx1">
                  <a:lumMod val="95000"/>
                  <a:lumOff val="5000"/>
                </a:schemeClr>
              </a:solidFill>
              <a:latin typeface="+mj-lt"/>
            </a:endParaRPr>
          </a:p>
        </p:txBody>
      </p:sp>
    </p:spTree>
    <p:extLst>
      <p:ext uri="{BB962C8B-B14F-4D97-AF65-F5344CB8AC3E}">
        <p14:creationId xmlns:p14="http://schemas.microsoft.com/office/powerpoint/2010/main" val="3873333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t="-11000" b="-11000"/>
          </a:stretch>
        </a:blipFill>
        <a:effectLst/>
      </p:bgPr>
    </p:bg>
    <p:spTree>
      <p:nvGrpSpPr>
        <p:cNvPr id="1" name=""/>
        <p:cNvGrpSpPr/>
        <p:nvPr/>
      </p:nvGrpSpPr>
      <p:grpSpPr>
        <a:xfrm>
          <a:off x="0" y="0"/>
          <a:ext cx="0" cy="0"/>
          <a:chOff x="0" y="0"/>
          <a:chExt cx="0" cy="0"/>
        </a:xfrm>
      </p:grpSpPr>
      <p:sp>
        <p:nvSpPr>
          <p:cNvPr id="2" name="TextBox 1"/>
          <p:cNvSpPr txBox="1"/>
          <p:nvPr/>
        </p:nvSpPr>
        <p:spPr>
          <a:xfrm>
            <a:off x="404446" y="180674"/>
            <a:ext cx="9806354" cy="769441"/>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Сюжет и композиция драмы</a:t>
            </a:r>
            <a:endParaRPr lang="ru-RU" sz="4400" b="1" i="1" dirty="0">
              <a:solidFill>
                <a:schemeClr val="tx1">
                  <a:lumMod val="95000"/>
                  <a:lumOff val="5000"/>
                </a:schemeClr>
              </a:solidFill>
              <a:latin typeface="+mj-lt"/>
            </a:endParaRPr>
          </a:p>
        </p:txBody>
      </p:sp>
      <p:sp>
        <p:nvSpPr>
          <p:cNvPr id="3" name="TextBox 2"/>
          <p:cNvSpPr txBox="1"/>
          <p:nvPr/>
        </p:nvSpPr>
        <p:spPr>
          <a:xfrm>
            <a:off x="109170" y="886676"/>
            <a:ext cx="11339879" cy="2246769"/>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Сюжет для драмы взят автором из жизни. Не секрет, что многие волжские города оспаривали право на то, что действие пьесы происходило именно в их городе. Местные жители показывали гостям города беседку на берегу Волги, где Катерина признаётся в совершённом грехе.</a:t>
            </a:r>
            <a:endParaRPr lang="ru-RU" sz="2800" b="1" i="1" dirty="0">
              <a:solidFill>
                <a:schemeClr val="tx1">
                  <a:lumMod val="95000"/>
                  <a:lumOff val="5000"/>
                </a:schemeClr>
              </a:solidFill>
              <a:latin typeface="+mj-lt"/>
            </a:endParaRPr>
          </a:p>
        </p:txBody>
      </p:sp>
      <p:sp>
        <p:nvSpPr>
          <p:cNvPr id="7" name="TextBox 6"/>
          <p:cNvSpPr txBox="1"/>
          <p:nvPr/>
        </p:nvSpPr>
        <p:spPr>
          <a:xfrm>
            <a:off x="109171" y="3416589"/>
            <a:ext cx="11339878" cy="1384995"/>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Действия, описанные автором, могли произойти во многих городах России того времени. Во многих городах господствовали домострой и самодурство, унижение и грубость. </a:t>
            </a:r>
            <a:endParaRPr lang="ru-RU" sz="2800" b="1" i="1" dirty="0">
              <a:solidFill>
                <a:schemeClr val="tx1">
                  <a:lumMod val="95000"/>
                  <a:lumOff val="5000"/>
                </a:schemeClr>
              </a:solidFill>
              <a:latin typeface="+mj-lt"/>
            </a:endParaRPr>
          </a:p>
        </p:txBody>
      </p:sp>
      <p:sp>
        <p:nvSpPr>
          <p:cNvPr id="11" name="TextBox 10"/>
          <p:cNvSpPr txBox="1"/>
          <p:nvPr/>
        </p:nvSpPr>
        <p:spPr>
          <a:xfrm>
            <a:off x="109170" y="5084728"/>
            <a:ext cx="10892204" cy="954107"/>
          </a:xfrm>
          <a:prstGeom prst="rect">
            <a:avLst/>
          </a:prstGeom>
          <a:noFill/>
        </p:spPr>
        <p:txBody>
          <a:bodyPr wrap="square" rtlCol="0">
            <a:spAutoFit/>
          </a:bodyPr>
          <a:lstStyle/>
          <a:p>
            <a:pPr marL="571500" indent="-571500">
              <a:buFont typeface="Wingdings" panose="05000000000000000000" pitchFamily="2" charset="2"/>
              <a:buChar char="ü"/>
            </a:pPr>
            <a:r>
              <a:rPr lang="ru-RU" sz="2800" b="1" i="1" dirty="0" smtClean="0">
                <a:solidFill>
                  <a:schemeClr val="tx1">
                    <a:lumMod val="95000"/>
                    <a:lumOff val="5000"/>
                  </a:schemeClr>
                </a:solidFill>
                <a:latin typeface="+mj-lt"/>
              </a:rPr>
              <a:t>В основу сюжета Островский положил рассказ об истории одной семьи.</a:t>
            </a:r>
            <a:endParaRPr lang="ru-RU" sz="2800" b="1" i="1" dirty="0">
              <a:solidFill>
                <a:schemeClr val="tx1">
                  <a:lumMod val="95000"/>
                  <a:lumOff val="5000"/>
                </a:schemeClr>
              </a:solidFill>
              <a:latin typeface="+mj-lt"/>
            </a:endParaRPr>
          </a:p>
        </p:txBody>
      </p:sp>
    </p:spTree>
    <p:extLst>
      <p:ext uri="{BB962C8B-B14F-4D97-AF65-F5344CB8AC3E}">
        <p14:creationId xmlns:p14="http://schemas.microsoft.com/office/powerpoint/2010/main" val="418508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t="-11000" b="-11000"/>
          </a:stretch>
        </a:blipFill>
        <a:effectLst/>
      </p:bgPr>
    </p:bg>
    <p:spTree>
      <p:nvGrpSpPr>
        <p:cNvPr id="1" name=""/>
        <p:cNvGrpSpPr/>
        <p:nvPr/>
      </p:nvGrpSpPr>
      <p:grpSpPr>
        <a:xfrm>
          <a:off x="0" y="0"/>
          <a:ext cx="0" cy="0"/>
          <a:chOff x="0" y="0"/>
          <a:chExt cx="0" cy="0"/>
        </a:xfrm>
      </p:grpSpPr>
      <p:sp>
        <p:nvSpPr>
          <p:cNvPr id="2" name="TextBox 1"/>
          <p:cNvSpPr txBox="1"/>
          <p:nvPr/>
        </p:nvSpPr>
        <p:spPr>
          <a:xfrm>
            <a:off x="404446" y="180674"/>
            <a:ext cx="9806354" cy="769441"/>
          </a:xfrm>
          <a:prstGeom prst="rect">
            <a:avLst/>
          </a:prstGeom>
          <a:noFill/>
        </p:spPr>
        <p:txBody>
          <a:bodyPr wrap="square" rtlCol="0">
            <a:spAutoFit/>
          </a:bodyPr>
          <a:lstStyle/>
          <a:p>
            <a:r>
              <a:rPr lang="ru-RU" sz="4400" b="1" i="1" dirty="0" smtClean="0">
                <a:solidFill>
                  <a:schemeClr val="tx1">
                    <a:lumMod val="95000"/>
                    <a:lumOff val="5000"/>
                  </a:schemeClr>
                </a:solidFill>
                <a:latin typeface="+mj-lt"/>
              </a:rPr>
              <a:t>Сюжет и композиция драмы</a:t>
            </a:r>
            <a:endParaRPr lang="ru-RU" sz="4400" b="1" i="1" dirty="0">
              <a:solidFill>
                <a:schemeClr val="tx1">
                  <a:lumMod val="95000"/>
                  <a:lumOff val="5000"/>
                </a:schemeClr>
              </a:solidFill>
              <a:latin typeface="+mj-lt"/>
            </a:endParaRPr>
          </a:p>
        </p:txBody>
      </p:sp>
      <p:sp>
        <p:nvSpPr>
          <p:cNvPr id="3" name="TextBox 2"/>
          <p:cNvSpPr txBox="1"/>
          <p:nvPr/>
        </p:nvSpPr>
        <p:spPr>
          <a:xfrm>
            <a:off x="109170" y="886676"/>
            <a:ext cx="11339879" cy="584775"/>
          </a:xfrm>
          <a:prstGeom prst="rect">
            <a:avLst/>
          </a:prstGeom>
          <a:noFill/>
        </p:spPr>
        <p:txBody>
          <a:bodyPr wrap="square" rtlCol="0">
            <a:spAutoFit/>
          </a:bodyPr>
          <a:lstStyle/>
          <a:p>
            <a:pPr marL="571500" indent="-571500">
              <a:buFont typeface="Wingdings" panose="05000000000000000000" pitchFamily="2" charset="2"/>
              <a:buChar char="ü"/>
            </a:pPr>
            <a:r>
              <a:rPr lang="ru-RU" sz="3200" b="1" i="1" dirty="0" smtClean="0">
                <a:solidFill>
                  <a:schemeClr val="tx1">
                    <a:lumMod val="95000"/>
                    <a:lumOff val="5000"/>
                  </a:schemeClr>
                </a:solidFill>
                <a:latin typeface="+mj-lt"/>
              </a:rPr>
              <a:t>Действие первое.</a:t>
            </a:r>
            <a:endParaRPr lang="ru-RU" sz="3200" b="1" i="1" dirty="0">
              <a:solidFill>
                <a:schemeClr val="tx1">
                  <a:lumMod val="95000"/>
                  <a:lumOff val="5000"/>
                </a:schemeClr>
              </a:solidFill>
              <a:latin typeface="+mj-lt"/>
            </a:endParaRPr>
          </a:p>
        </p:txBody>
      </p:sp>
      <p:sp>
        <p:nvSpPr>
          <p:cNvPr id="7" name="TextBox 6"/>
          <p:cNvSpPr txBox="1"/>
          <p:nvPr/>
        </p:nvSpPr>
        <p:spPr>
          <a:xfrm>
            <a:off x="762000" y="1578264"/>
            <a:ext cx="9763126" cy="5016758"/>
          </a:xfrm>
          <a:prstGeom prst="rect">
            <a:avLst/>
          </a:prstGeom>
          <a:noFill/>
        </p:spPr>
        <p:txBody>
          <a:bodyPr wrap="square" rtlCol="0">
            <a:spAutoFit/>
          </a:bodyPr>
          <a:lstStyle/>
          <a:p>
            <a:pPr algn="just"/>
            <a:r>
              <a:rPr lang="ru-RU" sz="3200" b="1" i="1" dirty="0" smtClean="0">
                <a:solidFill>
                  <a:schemeClr val="tx1">
                    <a:lumMod val="95000"/>
                    <a:lumOff val="5000"/>
                  </a:schemeClr>
                </a:solidFill>
                <a:latin typeface="+mj-lt"/>
              </a:rPr>
              <a:t>Действие начинается в «общественном саду на высоком берегу Волги» в городе Калинове. Дикой распекает своего племянника Бориса, который зависит от него. Кабанова с сыном Тихоном, дочерью Варварой и невесткой Катериной гуляют в саду. Мать всё время упекает Тихона и Катерину в нелюбви к ней, хочет, чтобы сын был </a:t>
            </a:r>
            <a:r>
              <a:rPr lang="ru-RU" sz="3200" b="1" i="1" dirty="0" err="1" smtClean="0">
                <a:solidFill>
                  <a:schemeClr val="tx1">
                    <a:lumMod val="95000"/>
                    <a:lumOff val="5000"/>
                  </a:schemeClr>
                </a:solidFill>
                <a:latin typeface="+mj-lt"/>
              </a:rPr>
              <a:t>построже</a:t>
            </a:r>
            <a:r>
              <a:rPr lang="ru-RU" sz="3200" b="1" i="1" dirty="0" smtClean="0">
                <a:solidFill>
                  <a:schemeClr val="tx1">
                    <a:lumMod val="95000"/>
                    <a:lumOff val="5000"/>
                  </a:schemeClr>
                </a:solidFill>
                <a:latin typeface="+mj-lt"/>
              </a:rPr>
              <a:t> с женой. Катерина рассказывает Варваре о своём детстве, о прекрасной жизни с маменькой, о своём несчастливом положении после замужества.</a:t>
            </a:r>
            <a:endParaRPr lang="ru-RU" sz="3200" b="1" i="1" dirty="0">
              <a:solidFill>
                <a:schemeClr val="tx1">
                  <a:lumMod val="95000"/>
                  <a:lumOff val="5000"/>
                </a:schemeClr>
              </a:solidFill>
              <a:latin typeface="+mj-lt"/>
            </a:endParaRPr>
          </a:p>
        </p:txBody>
      </p:sp>
    </p:spTree>
    <p:extLst>
      <p:ext uri="{BB962C8B-B14F-4D97-AF65-F5344CB8AC3E}">
        <p14:creationId xmlns:p14="http://schemas.microsoft.com/office/powerpoint/2010/main" val="1836307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TotalTime>
  <Words>1300</Words>
  <Application>Microsoft Office PowerPoint</Application>
  <PresentationFormat>Широкоэкранный</PresentationFormat>
  <Paragraphs>97</Paragraphs>
  <Slides>20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20</vt:i4>
      </vt:variant>
    </vt:vector>
  </HeadingPairs>
  <TitlesOfParts>
    <vt:vector size="25" baseType="lpstr">
      <vt:lpstr>Arial</vt:lpstr>
      <vt:lpstr>Calibri</vt:lpstr>
      <vt:lpstr>Calibri Light</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22</cp:revision>
  <dcterms:created xsi:type="dcterms:W3CDTF">2023-09-16T18:07:31Z</dcterms:created>
  <dcterms:modified xsi:type="dcterms:W3CDTF">2023-09-16T21:14:07Z</dcterms:modified>
</cp:coreProperties>
</file>