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179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533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1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661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529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657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32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936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398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020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8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D9B2A-479F-445F-A734-35750543B543}" type="datetimeFigureOut">
              <a:rPr lang="ru-RU" smtClean="0"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124B4-D90D-4770-B37B-F9695DF94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25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1" y="2375571"/>
            <a:ext cx="7493976" cy="4215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41838" y="342900"/>
            <a:ext cx="8431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+mj-lt"/>
              </a:rPr>
              <a:t>Александр Николаевич Островский - основоположник русского национального театра.</a:t>
            </a:r>
            <a:endParaRPr lang="ru-RU" sz="40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8633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987" y="452804"/>
            <a:ext cx="5314167" cy="59655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5563" y="1117220"/>
            <a:ext cx="495499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+mj-lt"/>
              </a:rPr>
              <a:t>В 1856-1857 годах писатель привлечён к работе в «Морском сборнике», который издаётся по инициативе великого князя Константина Николаевича. </a:t>
            </a:r>
            <a:endParaRPr lang="ru-RU" sz="32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69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5224" y="284285"/>
            <a:ext cx="4541228" cy="60549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6433" y="2154712"/>
            <a:ext cx="52715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+mj-lt"/>
              </a:rPr>
              <a:t>Титульный лист журнала «Морской сборник» от 1852 года.</a:t>
            </a:r>
            <a:endParaRPr lang="ru-RU" sz="36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447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453" y="973748"/>
            <a:ext cx="6227885" cy="46709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6184" y="795724"/>
            <a:ext cx="48181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>
              <a:latin typeface="+mj-lt"/>
            </a:endParaRPr>
          </a:p>
          <a:p>
            <a:r>
              <a:rPr lang="ru-RU" sz="3600" b="1" i="1" dirty="0" smtClean="0">
                <a:latin typeface="+mj-lt"/>
              </a:rPr>
              <a:t>Улица в провинциальном городке. Эскиз к пьесе «Гроза».</a:t>
            </a:r>
            <a:endParaRPr lang="ru-RU" sz="3600" b="1" i="1" dirty="0" smtClean="0">
              <a:latin typeface="+mj-lt"/>
            </a:endParaRPr>
          </a:p>
          <a:p>
            <a:r>
              <a:rPr lang="ru-RU" sz="2400" b="1" i="1" dirty="0">
                <a:latin typeface="+mj-lt"/>
              </a:rPr>
              <a:t>Собранные материалы автор включает в содержание пьес: о жизни приволжских городков рассказывает в «Грозе». Она публикуется в 1859 году. </a:t>
            </a:r>
            <a:endParaRPr lang="ru-RU" sz="24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433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0493" y="572097"/>
            <a:ext cx="76053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+mj-lt"/>
              </a:rPr>
              <a:t>Творчество Островского в 1860-е гг.</a:t>
            </a:r>
            <a:endParaRPr lang="ru-RU" sz="3600" b="1" i="1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4899" y="1496760"/>
            <a:ext cx="868093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>
                <a:latin typeface="+mj-lt"/>
              </a:rPr>
              <a:t>«На бойком месте» (1865), </a:t>
            </a:r>
            <a:endParaRPr lang="ru-RU" sz="3200" b="1" i="1" dirty="0" smtClean="0"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 smtClean="0">
                <a:latin typeface="+mj-lt"/>
              </a:rPr>
              <a:t>«</a:t>
            </a:r>
            <a:r>
              <a:rPr lang="ru-RU" sz="3200" b="1" i="1" dirty="0">
                <a:latin typeface="+mj-lt"/>
              </a:rPr>
              <a:t>Женитьба </a:t>
            </a:r>
            <a:r>
              <a:rPr lang="ru-RU" sz="3200" b="1" i="1" dirty="0" err="1">
                <a:latin typeface="+mj-lt"/>
              </a:rPr>
              <a:t>Бальзаминова</a:t>
            </a:r>
            <a:r>
              <a:rPr lang="ru-RU" sz="3200" b="1" i="1" dirty="0">
                <a:latin typeface="+mj-lt"/>
              </a:rPr>
              <a:t>» (1861), </a:t>
            </a:r>
            <a:endParaRPr lang="ru-RU" sz="3200" b="1" i="1" dirty="0" smtClean="0"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 smtClean="0">
                <a:latin typeface="+mj-lt"/>
              </a:rPr>
              <a:t>«</a:t>
            </a:r>
            <a:r>
              <a:rPr lang="ru-RU" sz="3200" b="1" i="1" dirty="0">
                <a:latin typeface="+mj-lt"/>
              </a:rPr>
              <a:t>Свои собаки грызутся, чужая не приставай» (1861), «Тяжёлые дни» (1863), </a:t>
            </a:r>
            <a:endParaRPr lang="ru-RU" sz="3200" b="1" i="1" dirty="0" smtClean="0"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 smtClean="0">
                <a:latin typeface="+mj-lt"/>
              </a:rPr>
              <a:t>«</a:t>
            </a:r>
            <a:r>
              <a:rPr lang="ru-RU" sz="3200" b="1" i="1" dirty="0">
                <a:latin typeface="+mj-lt"/>
              </a:rPr>
              <a:t>Шутники» (1864).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 smtClean="0">
                <a:latin typeface="+mj-lt"/>
              </a:rPr>
              <a:t>«</a:t>
            </a:r>
            <a:r>
              <a:rPr lang="ru-RU" sz="3200" b="1" i="1" dirty="0">
                <a:latin typeface="+mj-lt"/>
              </a:rPr>
              <a:t>Воевода (Сон на Волге)» (1865</a:t>
            </a:r>
            <a:r>
              <a:rPr lang="ru-RU" sz="3200" b="1" i="1" dirty="0" smtClean="0">
                <a:latin typeface="+mj-lt"/>
              </a:rPr>
              <a:t>),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 smtClean="0">
                <a:latin typeface="+mj-lt"/>
              </a:rPr>
              <a:t>«</a:t>
            </a:r>
            <a:r>
              <a:rPr lang="ru-RU" sz="3200" b="1" i="1" dirty="0">
                <a:latin typeface="+mj-lt"/>
              </a:rPr>
              <a:t>Дмитрий Самозванец и Василий Шуйский» (1866), «Тушино» (1866).</a:t>
            </a:r>
          </a:p>
        </p:txBody>
      </p:sp>
    </p:spTree>
    <p:extLst>
      <p:ext uri="{BB962C8B-B14F-4D97-AF65-F5344CB8AC3E}">
        <p14:creationId xmlns:p14="http://schemas.microsoft.com/office/powerpoint/2010/main" val="416088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8510" y="1592005"/>
            <a:ext cx="5271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+mj-lt"/>
              </a:rPr>
              <a:t>Пьяный самодур</a:t>
            </a:r>
            <a:endParaRPr lang="ru-RU" sz="3600" b="1" i="1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8510" y="2506406"/>
            <a:ext cx="46912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+mj-lt"/>
              </a:rPr>
              <a:t>Так один из героев пьесы «Горячее сердце», богатый купец с говорящей фамилией Курослепов, - новый образ самодура, </a:t>
            </a:r>
            <a:r>
              <a:rPr lang="ru-RU" sz="2400" b="1" i="1" dirty="0" smtClean="0">
                <a:latin typeface="+mj-lt"/>
              </a:rPr>
              <a:t>потерявшего </a:t>
            </a:r>
            <a:r>
              <a:rPr lang="ru-RU" sz="2400" b="1" i="1" dirty="0">
                <a:latin typeface="+mj-lt"/>
              </a:rPr>
              <a:t>всякую связь с реальностью и утратившего человеческий облик.</a:t>
            </a:r>
            <a:endParaRPr lang="ru-RU" sz="2400" b="1" i="1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8861" y="881063"/>
            <a:ext cx="6916616" cy="504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3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538" y="120162"/>
            <a:ext cx="4128721" cy="64764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8407" y="1393601"/>
            <a:ext cx="48181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>
              <a:latin typeface="+mj-lt"/>
            </a:endParaRPr>
          </a:p>
          <a:p>
            <a:r>
              <a:rPr lang="ru-RU" sz="3600" b="1" i="1" dirty="0" smtClean="0">
                <a:latin typeface="+mj-lt"/>
              </a:rPr>
              <a:t>Журнал «Вестник Европы».</a:t>
            </a:r>
            <a:endParaRPr lang="ru-RU" sz="3600" b="1" i="1" dirty="0" smtClean="0">
              <a:latin typeface="+mj-lt"/>
            </a:endParaRPr>
          </a:p>
          <a:p>
            <a:endParaRPr lang="ru-RU" sz="2400" b="1" i="1" dirty="0" smtClean="0">
              <a:latin typeface="+mj-lt"/>
            </a:endParaRPr>
          </a:p>
          <a:p>
            <a:r>
              <a:rPr lang="ru-RU" sz="2400" b="1" i="1" dirty="0" smtClean="0">
                <a:latin typeface="+mj-lt"/>
              </a:rPr>
              <a:t>Пьеса «Снегурочка» была впервые напечатана в журнале «Вестник Европы» в 1873 году.</a:t>
            </a:r>
            <a:endParaRPr lang="ru-RU" sz="24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1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410" y="325682"/>
            <a:ext cx="4025621" cy="62597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8407" y="1393601"/>
            <a:ext cx="481818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>
              <a:latin typeface="+mj-lt"/>
            </a:endParaRPr>
          </a:p>
          <a:p>
            <a:r>
              <a:rPr lang="ru-RU" sz="3600" b="1" i="1" dirty="0" smtClean="0">
                <a:latin typeface="+mj-lt"/>
              </a:rPr>
              <a:t>Н.А. Римский-Корсаков</a:t>
            </a:r>
            <a:endParaRPr lang="ru-RU" sz="3600" b="1" i="1" dirty="0" smtClean="0">
              <a:latin typeface="+mj-lt"/>
            </a:endParaRPr>
          </a:p>
          <a:p>
            <a:endParaRPr lang="ru-RU" sz="2400" b="1" i="1" dirty="0" smtClean="0">
              <a:latin typeface="+mj-lt"/>
            </a:endParaRPr>
          </a:p>
          <a:p>
            <a:r>
              <a:rPr lang="ru-RU" sz="2400" b="1" i="1" dirty="0" smtClean="0">
                <a:latin typeface="+mj-lt"/>
              </a:rPr>
              <a:t>В 1881 </a:t>
            </a:r>
            <a:r>
              <a:rPr lang="ru-RU" sz="2400" b="1" i="1" dirty="0">
                <a:latin typeface="+mj-lt"/>
              </a:rPr>
              <a:t>году Римский-Корсаков сочиняет для неё великолепную музыку. </a:t>
            </a:r>
            <a:endParaRPr lang="ru-RU" sz="24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5303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999" y="438516"/>
            <a:ext cx="3912428" cy="57512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8407" y="1393601"/>
            <a:ext cx="4818185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>
              <a:latin typeface="+mj-lt"/>
            </a:endParaRPr>
          </a:p>
          <a:p>
            <a:r>
              <a:rPr lang="ru-RU" sz="3600" b="1" i="1" dirty="0" smtClean="0">
                <a:latin typeface="+mj-lt"/>
              </a:rPr>
              <a:t>А.Н. Островский и актёр И.Ф. Горбунов (слева)</a:t>
            </a:r>
            <a:endParaRPr lang="ru-RU" sz="3600" b="1" i="1" dirty="0" smtClean="0">
              <a:latin typeface="+mj-lt"/>
            </a:endParaRPr>
          </a:p>
          <a:p>
            <a:endParaRPr lang="ru-RU" sz="2400" b="1" i="1" dirty="0" smtClean="0">
              <a:latin typeface="+mj-lt"/>
            </a:endParaRPr>
          </a:p>
          <a:p>
            <a:r>
              <a:rPr lang="ru-RU" sz="2400" b="1" i="1" dirty="0">
                <a:latin typeface="+mj-lt"/>
              </a:rPr>
              <a:t>Драматург ведёт борьбу за создание реалистического театра нового типа. </a:t>
            </a:r>
            <a:endParaRPr lang="ru-RU" sz="24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0838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1952" y="2910801"/>
            <a:ext cx="6098931" cy="34306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2030" y="830893"/>
            <a:ext cx="48181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>
              <a:latin typeface="+mj-lt"/>
            </a:endParaRPr>
          </a:p>
          <a:p>
            <a:r>
              <a:rPr lang="ru-RU" sz="3600" b="1" i="1" dirty="0" smtClean="0">
                <a:latin typeface="+mj-lt"/>
              </a:rPr>
              <a:t>А.Н. Островский читает «Грозу» актёрам Малого театра.</a:t>
            </a:r>
            <a:endParaRPr lang="ru-RU" sz="24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5733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0493" y="572097"/>
            <a:ext cx="76053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+mj-lt"/>
              </a:rPr>
              <a:t>Творчество Островского в 1868 г.</a:t>
            </a:r>
            <a:endParaRPr lang="ru-RU" sz="3600" b="1" i="1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4899" y="1496760"/>
            <a:ext cx="86809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>
                <a:latin typeface="+mj-lt"/>
              </a:rPr>
              <a:t>«На всякого мудреца довольно простоты»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>
                <a:latin typeface="+mj-lt"/>
              </a:rPr>
              <a:t>«Горячее сердце»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>
                <a:latin typeface="+mj-lt"/>
              </a:rPr>
              <a:t>«Бешеные деньги»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>
                <a:latin typeface="+mj-lt"/>
              </a:rPr>
              <a:t>«Лес»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>
                <a:latin typeface="+mj-lt"/>
              </a:rPr>
              <a:t>«Не было гроша, да вдруг алтын</a:t>
            </a:r>
            <a:r>
              <a:rPr lang="ru-RU" sz="3200" b="1" i="1" dirty="0" smtClean="0">
                <a:latin typeface="+mj-lt"/>
              </a:rPr>
              <a:t>»</a:t>
            </a:r>
            <a:endParaRPr lang="ru-RU" sz="32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3438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739" y="1011115"/>
            <a:ext cx="6874820" cy="49412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6330" y="1011115"/>
            <a:ext cx="379827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+mj-lt"/>
              </a:rPr>
              <a:t>Открытие памятника</a:t>
            </a:r>
          </a:p>
          <a:p>
            <a:endParaRPr lang="ru-RU" sz="4000" b="1" i="1" dirty="0">
              <a:latin typeface="+mj-lt"/>
            </a:endParaRPr>
          </a:p>
          <a:p>
            <a:r>
              <a:rPr lang="ru-RU" sz="2800" b="1" i="1" dirty="0" smtClean="0">
                <a:latin typeface="+mj-lt"/>
              </a:rPr>
              <a:t>Открытие в 1929 году. Памятник у Малого театра в Москве. </a:t>
            </a:r>
            <a:endParaRPr lang="ru-RU" sz="28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144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3238" y="742971"/>
            <a:ext cx="481818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i="1" dirty="0" smtClean="0">
              <a:latin typeface="+mj-lt"/>
            </a:endParaRPr>
          </a:p>
          <a:p>
            <a:r>
              <a:rPr lang="ru-RU" sz="3200" b="1" i="1" dirty="0" smtClean="0">
                <a:latin typeface="+mj-lt"/>
              </a:rPr>
              <a:t>А.Н. </a:t>
            </a:r>
            <a:r>
              <a:rPr lang="ru-RU" sz="3200" b="1" i="1" dirty="0" smtClean="0">
                <a:latin typeface="+mj-lt"/>
              </a:rPr>
              <a:t>Островского приглашают </a:t>
            </a:r>
            <a:r>
              <a:rPr lang="ru-RU" sz="3200" b="1" i="1" dirty="0">
                <a:latin typeface="+mj-lt"/>
              </a:rPr>
              <a:t>работать в «Отечественные записки». Писатель сотрудничает с журналом «Современник», занимается исследованием истории русского театра.</a:t>
            </a:r>
            <a:endParaRPr lang="ru-RU" sz="3200" b="1" i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8074" y="830872"/>
            <a:ext cx="5086351" cy="508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7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362" y="609598"/>
            <a:ext cx="5521569" cy="55215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2030" y="830893"/>
            <a:ext cx="481818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 smtClean="0">
              <a:latin typeface="+mj-lt"/>
            </a:endParaRPr>
          </a:p>
          <a:p>
            <a:r>
              <a:rPr lang="ru-RU" sz="3600" b="1" i="1" dirty="0" smtClean="0">
                <a:latin typeface="+mj-lt"/>
              </a:rPr>
              <a:t>А.Н. Островский с сотрудниками журнала «Современник»</a:t>
            </a:r>
            <a:endParaRPr lang="ru-RU" sz="24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5832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6518" y="550769"/>
            <a:ext cx="7233805" cy="48213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2030" y="830893"/>
            <a:ext cx="37806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i="1" dirty="0" smtClean="0">
              <a:latin typeface="+mj-lt"/>
            </a:endParaRPr>
          </a:p>
          <a:p>
            <a:r>
              <a:rPr lang="ru-RU" sz="2800" b="1" i="1" dirty="0">
                <a:latin typeface="+mj-lt"/>
              </a:rPr>
              <a:t>С малым театром, который современники называют вторым Московским университетом, связана большая часть жизни Александра Николаевича. </a:t>
            </a:r>
            <a:endParaRPr lang="ru-RU" sz="28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964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63" y="450606"/>
            <a:ext cx="4027614" cy="50445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4625" y="303701"/>
            <a:ext cx="3871381" cy="53200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1030" y="126572"/>
            <a:ext cx="4023076" cy="5692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6286" y="5996354"/>
            <a:ext cx="11372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+mj-lt"/>
              </a:rPr>
              <a:t>Александр </a:t>
            </a:r>
            <a:r>
              <a:rPr lang="ru-RU" sz="2000" b="1" i="1" dirty="0" err="1" smtClean="0">
                <a:latin typeface="+mj-lt"/>
              </a:rPr>
              <a:t>Естафьевич</a:t>
            </a:r>
            <a:r>
              <a:rPr lang="ru-RU" sz="2000" b="1" i="1" dirty="0" smtClean="0">
                <a:latin typeface="+mj-lt"/>
              </a:rPr>
              <a:t> Мартынов, Ольга Осиповна Садовская, Любовь Павловна </a:t>
            </a:r>
            <a:r>
              <a:rPr lang="ru-RU" sz="2000" b="1" i="1" dirty="0" err="1" smtClean="0">
                <a:latin typeface="+mj-lt"/>
              </a:rPr>
              <a:t>Косицкая</a:t>
            </a:r>
            <a:r>
              <a:rPr lang="ru-RU" sz="2000" b="1" i="1" dirty="0" smtClean="0">
                <a:latin typeface="+mj-lt"/>
              </a:rPr>
              <a:t>.</a:t>
            </a:r>
            <a:endParaRPr lang="ru-RU" sz="20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445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069" y="294563"/>
            <a:ext cx="481818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i="1" dirty="0" smtClean="0">
              <a:latin typeface="+mj-lt"/>
            </a:endParaRPr>
          </a:p>
          <a:p>
            <a:r>
              <a:rPr lang="ru-RU" sz="3200" b="1" i="1" dirty="0">
                <a:latin typeface="+mj-lt"/>
              </a:rPr>
              <a:t>Только те произведения, - говорит драматург, - пережили века, которые были истинно народными у себя дома; такие произведения делают </a:t>
            </a:r>
            <a:r>
              <a:rPr lang="ru-RU" sz="3200" b="1" i="1" dirty="0" err="1">
                <a:latin typeface="+mj-lt"/>
              </a:rPr>
              <a:t>сос</a:t>
            </a:r>
            <a:r>
              <a:rPr lang="ru-RU" sz="3200" b="1" i="1" dirty="0">
                <a:latin typeface="+mj-lt"/>
              </a:rPr>
              <a:t> временем делаются понятными и ценными и для других народов, а, наконец, и для всего света.</a:t>
            </a:r>
            <a:endParaRPr lang="ru-RU" sz="3200" b="1" i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8074" y="830872"/>
            <a:ext cx="5086351" cy="508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8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0493" y="572097"/>
            <a:ext cx="76053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+mj-lt"/>
              </a:rPr>
              <a:t>Заслуги А.Н. Островского</a:t>
            </a:r>
            <a:endParaRPr lang="ru-RU" sz="3600" b="1" i="1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4899" y="1496760"/>
            <a:ext cx="86809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>
                <a:latin typeface="+mj-lt"/>
              </a:rPr>
              <a:t>назначен заведующим репертуарной частью московских театров и руководителем театрального </a:t>
            </a:r>
            <a:endParaRPr lang="ru-RU" sz="3200" b="1" i="1" dirty="0" smtClean="0"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i="1" dirty="0" smtClean="0">
                <a:latin typeface="+mj-lt"/>
              </a:rPr>
              <a:t>создание </a:t>
            </a:r>
            <a:r>
              <a:rPr lang="ru-RU" sz="3200" b="1" i="1" dirty="0">
                <a:latin typeface="+mj-lt"/>
              </a:rPr>
              <a:t>русского национального театра, школы актёрского </a:t>
            </a:r>
            <a:r>
              <a:rPr lang="ru-RU" sz="3200" b="1" i="1" dirty="0" smtClean="0">
                <a:latin typeface="+mj-lt"/>
              </a:rPr>
              <a:t>мастерства</a:t>
            </a:r>
            <a:endParaRPr lang="ru-RU" sz="32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060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014" y="703384"/>
            <a:ext cx="7754816" cy="51698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737" y="213945"/>
            <a:ext cx="379827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i="1" dirty="0">
              <a:latin typeface="+mj-lt"/>
            </a:endParaRPr>
          </a:p>
          <a:p>
            <a:r>
              <a:rPr lang="ru-RU" sz="2800" b="1" i="1" dirty="0" smtClean="0">
                <a:latin typeface="+mj-lt"/>
              </a:rPr>
              <a:t>Памятник </a:t>
            </a:r>
          </a:p>
          <a:p>
            <a:r>
              <a:rPr lang="ru-RU" sz="2800" b="1" i="1" dirty="0" smtClean="0">
                <a:latin typeface="+mj-lt"/>
              </a:rPr>
              <a:t>А.Н. Островскому </a:t>
            </a:r>
          </a:p>
          <a:p>
            <a:r>
              <a:rPr lang="ru-RU" sz="2800" b="1" i="1" dirty="0" smtClean="0">
                <a:latin typeface="+mj-lt"/>
              </a:rPr>
              <a:t>у </a:t>
            </a:r>
            <a:r>
              <a:rPr lang="ru-RU" sz="2800" b="1" i="1" dirty="0" smtClean="0">
                <a:latin typeface="+mj-lt"/>
              </a:rPr>
              <a:t>Малого театра в Москве. </a:t>
            </a:r>
            <a:endParaRPr lang="ru-RU" sz="28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3872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330" y="1011115"/>
            <a:ext cx="379827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+mj-lt"/>
              </a:rPr>
              <a:t>Великий русский драматург родился 12 апреля 1823 года в Москве в семье судейского чиновника.</a:t>
            </a:r>
            <a:endParaRPr lang="ru-RU" sz="2400" b="1" i="1" dirty="0">
              <a:latin typeface="+mj-lt"/>
            </a:endParaRPr>
          </a:p>
          <a:p>
            <a:r>
              <a:rPr lang="ru-RU" sz="3600" b="1" i="1" dirty="0" smtClean="0">
                <a:latin typeface="+mj-lt"/>
              </a:rPr>
              <a:t>Дом в Голиках, где родился А.Н. Островский.</a:t>
            </a:r>
          </a:p>
          <a:p>
            <a:r>
              <a:rPr lang="ru-RU" sz="2800" b="1" i="1" dirty="0" smtClean="0">
                <a:latin typeface="+mj-lt"/>
              </a:rPr>
              <a:t>Церковь Покрова Богородицы, где мальчика крестили</a:t>
            </a:r>
            <a:endParaRPr lang="ru-RU" sz="2800" b="1" i="1" dirty="0"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609" y="899928"/>
            <a:ext cx="7379303" cy="474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503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561" y="1165001"/>
            <a:ext cx="379827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+mj-lt"/>
              </a:rPr>
              <a:t>Получив хорошее домашнее образование, он в 1835 году начинает в Московской губернской Гимназии.</a:t>
            </a:r>
          </a:p>
          <a:p>
            <a:r>
              <a:rPr lang="ru-RU" sz="3600" b="1" i="1" dirty="0" smtClean="0">
                <a:latin typeface="+mj-lt"/>
              </a:rPr>
              <a:t>Московская губернская Гимназия на Волхонке.</a:t>
            </a:r>
          </a:p>
          <a:p>
            <a:r>
              <a:rPr lang="ru-RU" sz="2800" b="1" i="1" dirty="0" smtClean="0">
                <a:latin typeface="+mj-lt"/>
              </a:rPr>
              <a:t>1840 гг.</a:t>
            </a:r>
            <a:endParaRPr lang="ru-RU" sz="2800" b="1" i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991" y="901232"/>
            <a:ext cx="7595845" cy="448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17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8969" y="541255"/>
            <a:ext cx="4136292" cy="59562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969" y="2151782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i="1" dirty="0" smtClean="0">
                <a:latin typeface="+mj-lt"/>
              </a:rPr>
              <a:t>Островский - гимназист.</a:t>
            </a:r>
            <a:endParaRPr lang="ru-RU" sz="40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1427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6" y="1239714"/>
            <a:ext cx="6475167" cy="44401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2561" y="1165001"/>
            <a:ext cx="4651131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+mj-lt"/>
              </a:rPr>
              <a:t>По окончании Московской Гимназии в 1840 году он поступает на юридический факультет Московского университета. Однако оставляет занятия, так как решает всерьёз посвятить себя </a:t>
            </a:r>
            <a:r>
              <a:rPr lang="ru-RU" sz="2400" b="1" i="1" dirty="0" smtClean="0">
                <a:latin typeface="+mj-lt"/>
              </a:rPr>
              <a:t>литературе.</a:t>
            </a:r>
            <a:endParaRPr lang="ru-RU" sz="2400" b="1" i="1" dirty="0" smtClean="0">
              <a:latin typeface="+mj-lt"/>
            </a:endParaRPr>
          </a:p>
          <a:p>
            <a:r>
              <a:rPr lang="ru-RU" sz="3600" b="1" i="1" dirty="0" smtClean="0">
                <a:latin typeface="+mj-lt"/>
              </a:rPr>
              <a:t>Главный корпус Московского университета.</a:t>
            </a:r>
            <a:endParaRPr lang="ru-RU" sz="3600" b="1" i="1" dirty="0" smtClean="0">
              <a:latin typeface="+mj-lt"/>
            </a:endParaRPr>
          </a:p>
          <a:p>
            <a:r>
              <a:rPr lang="ru-RU" sz="2800" b="1" i="1" dirty="0" smtClean="0">
                <a:latin typeface="+mj-lt"/>
              </a:rPr>
              <a:t>1840 гг.</a:t>
            </a:r>
            <a:endParaRPr lang="ru-RU" sz="28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1044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69" y="820481"/>
            <a:ext cx="5255054" cy="39361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3301" y="820481"/>
            <a:ext cx="5427692" cy="38482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7640" y="4950666"/>
            <a:ext cx="5271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+mj-lt"/>
              </a:rPr>
              <a:t>Рукопись Островского.</a:t>
            </a:r>
            <a:endParaRPr lang="ru-RU" sz="3600" b="1" i="1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93301" y="4950666"/>
            <a:ext cx="52715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+mj-lt"/>
              </a:rPr>
              <a:t>«Свои люди - сочтёмся». Журнал «Москвитянин».</a:t>
            </a:r>
            <a:endParaRPr lang="ru-RU" sz="3600" b="1" i="1" dirty="0"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2294" y="1804710"/>
            <a:ext cx="2882205" cy="21382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5779" y="1803102"/>
            <a:ext cx="2883658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3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6045" y="316523"/>
            <a:ext cx="4989195" cy="61722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640" y="4950666"/>
            <a:ext cx="52715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+mj-lt"/>
              </a:rPr>
              <a:t>Николай Александрович Добролюбов.</a:t>
            </a:r>
            <a:endParaRPr lang="ru-RU" sz="3600" b="1" i="1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5563" y="1117220"/>
            <a:ext cx="52715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+mj-lt"/>
              </a:rPr>
              <a:t>Островский обладает высоким пониманием русской жизни. Пьесы Островского – это нечто новое, чему дали бы название «пьес жизни</a:t>
            </a:r>
            <a:r>
              <a:rPr lang="ru-RU" sz="3200" b="1" i="1" dirty="0" smtClean="0">
                <a:latin typeface="+mj-lt"/>
              </a:rPr>
              <a:t>».</a:t>
            </a:r>
            <a:endParaRPr lang="ru-RU" sz="32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059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7640" y="4950666"/>
            <a:ext cx="52715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+mj-lt"/>
              </a:rPr>
              <a:t>Виссарион Григорьевич Белинский.</a:t>
            </a:r>
            <a:endParaRPr lang="ru-RU" sz="3600" b="1" i="1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6771" y="554513"/>
            <a:ext cx="52715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+mj-lt"/>
              </a:rPr>
              <a:t>Драматическая русская литература представляла собой  странное зрелище. У нас есть комедии Фонвизина, «Горе от ума» Грибоедова, «Ревизор» и «Женитьба» Гоголя – и, кроме них, нет ничего хоть сколько-нибудь замечательного. Островский пытается найти в русской жизни что-то яркое, активное, живое. И он обращается к Российской </a:t>
            </a:r>
            <a:r>
              <a:rPr lang="ru-RU" sz="2400" b="1" i="1" dirty="0" smtClean="0">
                <a:latin typeface="+mj-lt"/>
              </a:rPr>
              <a:t>истории.</a:t>
            </a:r>
            <a:endParaRPr lang="ru-RU" sz="2400" b="1" i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26014" y="266700"/>
            <a:ext cx="5785339" cy="641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4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629</Words>
  <Application>Microsoft Office PowerPoint</Application>
  <PresentationFormat>Широкоэкранный</PresentationFormat>
  <Paragraphs>70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12</cp:revision>
  <dcterms:created xsi:type="dcterms:W3CDTF">2023-09-11T20:41:32Z</dcterms:created>
  <dcterms:modified xsi:type="dcterms:W3CDTF">2023-09-13T18:53:22Z</dcterms:modified>
</cp:coreProperties>
</file>