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355" r:id="rId3"/>
    <p:sldId id="337" r:id="rId4"/>
    <p:sldId id="359" r:id="rId5"/>
    <p:sldId id="338" r:id="rId6"/>
    <p:sldId id="339" r:id="rId7"/>
    <p:sldId id="340" r:id="rId8"/>
    <p:sldId id="324" r:id="rId9"/>
    <p:sldId id="325" r:id="rId10"/>
    <p:sldId id="329" r:id="rId11"/>
    <p:sldId id="358" r:id="rId12"/>
    <p:sldId id="347" r:id="rId13"/>
    <p:sldId id="348" r:id="rId14"/>
    <p:sldId id="350" r:id="rId15"/>
    <p:sldId id="349" r:id="rId16"/>
    <p:sldId id="351" r:id="rId17"/>
    <p:sldId id="304" r:id="rId18"/>
    <p:sldId id="360" r:id="rId19"/>
    <p:sldId id="275" r:id="rId20"/>
    <p:sldId id="305" r:id="rId21"/>
    <p:sldId id="353" r:id="rId22"/>
    <p:sldId id="302" r:id="rId23"/>
    <p:sldId id="354" r:id="rId24"/>
    <p:sldId id="273" r:id="rId25"/>
    <p:sldId id="277" r:id="rId26"/>
    <p:sldId id="278" r:id="rId27"/>
    <p:sldId id="346" r:id="rId28"/>
    <p:sldId id="343" r:id="rId29"/>
    <p:sldId id="344" r:id="rId30"/>
    <p:sldId id="345" r:id="rId31"/>
    <p:sldId id="352" r:id="rId32"/>
    <p:sldId id="279" r:id="rId33"/>
    <p:sldId id="284" r:id="rId34"/>
    <p:sldId id="341" r:id="rId35"/>
    <p:sldId id="262" r:id="rId36"/>
    <p:sldId id="263" r:id="rId37"/>
    <p:sldId id="261" r:id="rId38"/>
    <p:sldId id="293" r:id="rId39"/>
    <p:sldId id="260" r:id="rId40"/>
    <p:sldId id="312" r:id="rId41"/>
    <p:sldId id="357" r:id="rId42"/>
    <p:sldId id="299" r:id="rId43"/>
    <p:sldId id="264" r:id="rId44"/>
    <p:sldId id="270" r:id="rId45"/>
    <p:sldId id="271" r:id="rId46"/>
    <p:sldId id="272" r:id="rId47"/>
    <p:sldId id="268" r:id="rId48"/>
    <p:sldId id="266" r:id="rId49"/>
    <p:sldId id="267" r:id="rId50"/>
    <p:sldId id="286" r:id="rId51"/>
    <p:sldId id="257" r:id="rId52"/>
    <p:sldId id="288" r:id="rId53"/>
    <p:sldId id="258" r:id="rId54"/>
    <p:sldId id="321" r:id="rId55"/>
    <p:sldId id="32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222D6-E760-49D6-8B2E-B744725D069F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E4A2C-3348-4810-91E5-AC0C1076B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3B8B5-8A00-463D-9456-C6DB611F2CE1}" type="slidenum">
              <a:rPr lang="ru-RU" smtClean="0"/>
              <a:pPr/>
              <a:t>52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75009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6"/>
            <a:ext cx="7772400" cy="252890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Активизация познавательной деятельности на уроках математики в рамках ФГОС ООО.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57694"/>
            <a:ext cx="6400800" cy="1281106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0070C0"/>
                </a:solidFill>
              </a:rPr>
              <a:t>Копецкая М.Г.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Picture 5" descr="F:\ПРИКОЛЬНЫЕ РИСУНКИ\[001652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357562"/>
            <a:ext cx="2857520" cy="28575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57166"/>
            <a:ext cx="8229600" cy="105888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Таинственные конусы в египетской пустыне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3317" name="Содержимое 4" descr="Конусы в египетской пустыне"/>
          <p:cNvPicPr>
            <a:picLocks noGrp="1"/>
          </p:cNvPicPr>
          <p:nvPr>
            <p:ph sz="quarter" idx="4294967295"/>
          </p:nvPr>
        </p:nvPicPr>
        <p:blipFill>
          <a:blip r:embed="rId3">
            <a:lum bright="10000"/>
          </a:blip>
          <a:srcRect/>
          <a:stretch>
            <a:fillRect/>
          </a:stretch>
        </p:blipFill>
        <p:spPr>
          <a:xfrm>
            <a:off x="214282" y="1928802"/>
            <a:ext cx="4143404" cy="3243273"/>
          </a:xfrm>
        </p:spPr>
      </p:pic>
      <p:sp>
        <p:nvSpPr>
          <p:cNvPr id="13318" name="Содержимое 9"/>
          <p:cNvSpPr>
            <a:spLocks noGrp="1"/>
          </p:cNvSpPr>
          <p:nvPr>
            <p:ph sz="quarter" idx="4294967295"/>
          </p:nvPr>
        </p:nvSpPr>
        <p:spPr>
          <a:xfrm>
            <a:off x="4429125" y="1643050"/>
            <a:ext cx="4357717" cy="4214843"/>
          </a:xfrm>
        </p:spPr>
        <p:txBody>
          <a:bodyPr>
            <a:normAutofit fontScale="92500" lnSpcReduction="10000"/>
          </a:bodyPr>
          <a:lstStyle/>
          <a:p>
            <a:pPr marL="269875" indent="-269875">
              <a:buFont typeface="Wingdings 2" pitchFamily="18" charset="2"/>
              <a:buNone/>
            </a:pPr>
            <a:r>
              <a:rPr lang="ru-RU" b="1" dirty="0" smtClean="0"/>
              <a:t>     </a:t>
            </a:r>
            <a:r>
              <a:rPr lang="ru-RU" sz="2800" b="1" dirty="0" smtClean="0"/>
              <a:t>На первый взгляд эти странные конусы и воронки из египетской пустыни кажутся всего лишь необычными ветровыми образованиями, но стоит подняться на высоту птичьего полета, и вы увидите узор, который они формируют. </a:t>
            </a:r>
            <a:endParaRPr lang="ru-RU" sz="2800" dirty="0" smtClean="0"/>
          </a:p>
          <a:p>
            <a:endParaRPr lang="ru-RU" dirty="0" smtClean="0"/>
          </a:p>
        </p:txBody>
      </p:sp>
      <p:sp>
        <p:nvSpPr>
          <p:cNvPr id="31751" name="Прямоугольник 5"/>
          <p:cNvSpPr>
            <a:spLocks noChangeArrowheads="1"/>
          </p:cNvSpPr>
          <p:nvPr/>
        </p:nvSpPr>
        <p:spPr bwMode="auto">
          <a:xfrm>
            <a:off x="-571500" y="2643188"/>
            <a:ext cx="45720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>
              <a:ea typeface="Times New Roman" pitchFamily="18" charset="0"/>
              <a:cs typeface="Tahoma" pitchFamily="34" charset="0"/>
            </a:endParaRPr>
          </a:p>
          <a:p>
            <a:endParaRPr lang="ru-RU"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13320" name="Прямоугольник 10"/>
          <p:cNvSpPr>
            <a:spLocks noChangeArrowheads="1"/>
          </p:cNvSpPr>
          <p:nvPr/>
        </p:nvSpPr>
        <p:spPr bwMode="auto">
          <a:xfrm>
            <a:off x="571500" y="5643563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постройки инопланетян</a:t>
            </a:r>
            <a:r>
              <a:rPr lang="ru-RU" sz="2400" dirty="0"/>
              <a:t>, или </a:t>
            </a:r>
            <a:r>
              <a:rPr lang="ru-RU" sz="2400" b="1" dirty="0"/>
              <a:t>утерянной цивилизации?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CBT\Desktop\LbzCwbDdc3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</p:spPr>
      </p:pic>
      <p:pic>
        <p:nvPicPr>
          <p:cNvPr id="2" name="Рисунок 1" descr="В-какое-время-лучше-ехать-в-Египе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57166"/>
            <a:ext cx="8072494" cy="6000792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1857364"/>
            <a:ext cx="6929486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Пропорции пирамиды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2" name="Рисунок 1" descr="Pyramids-of-Giza-Egypt-Histor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57166"/>
            <a:ext cx="8286808" cy="60722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571480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периметр основания пирамиды Хеопса, деленный на удвоенную высоту, дает 3,14 — число пи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7999"/>
          </a:xfrm>
          <a:prstGeom prst="rect">
            <a:avLst/>
          </a:prstGeom>
          <a:noFill/>
        </p:spPr>
      </p:pic>
      <p:pic>
        <p:nvPicPr>
          <p:cNvPr id="4" name="Рисунок 3" descr="1d31966a75bdd9c8e2f61fb23b2992810610-Great-Pyramids-of-Giza-picspaper-com-1600x9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85728"/>
            <a:ext cx="8143932" cy="614366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214290"/>
            <a:ext cx="8929718" cy="5911873"/>
          </a:xfrm>
        </p:spPr>
        <p:txBody>
          <a:bodyPr>
            <a:normAutofit/>
          </a:bodyPr>
          <a:lstStyle/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Длина стороны основания, выраженная не в </a:t>
            </a:r>
            <a:r>
              <a:rPr lang="ru-RU" sz="2800" b="1" dirty="0" err="1" smtClean="0"/>
              <a:t>метрах,а</a:t>
            </a:r>
            <a:r>
              <a:rPr lang="ru-RU" sz="2800" b="1" dirty="0" smtClean="0"/>
              <a:t> в египетских локтях, точно соответствует продолжительности земного года — 365 дней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2" name="Рисунок 1" descr="dd7954d94d900cabb247f014837cd874_1359029662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57166"/>
            <a:ext cx="8215370" cy="60007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928670"/>
            <a:ext cx="77867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Специалисты считают:</a:t>
            </a: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в числах пирамиды зашифрована вся история человечества — как минувшая, так и будущая, </a:t>
            </a: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пирамида содержит в себе огромное количество информации о строении Вселенной, Солнечной системы и человека, закодированной в ее геометрической форме, а точнее, в форме октаэдра.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1285860"/>
            <a:ext cx="78581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Arial" pitchFamily="34" charset="0"/>
              </a:rPr>
              <a:t>Предмет математики столь серьезен, что не следует упускать ни одной возможности сделать его более занимательным».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/>
              <a:t>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Блез Паскаль </a:t>
            </a:r>
            <a:endParaRPr kumimoji="0" lang="ru-RU" sz="32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20969" y="3244334"/>
            <a:ext cx="502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а</a:t>
            </a:r>
            <a:r>
              <a:rPr lang="ru-RU" b="1" baseline="30000" dirty="0" smtClean="0"/>
              <a:t>-10</a:t>
            </a:r>
            <a:endParaRPr lang="ru-RU" b="1" baseline="30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21431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Игра «Кодирование ответов»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Уроки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темам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«Решение иррациональных уравнений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»,логарифмических, показательных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Урок посвящен Дню влюбленных. Преподаватель сообщает: « Один из великих математиков так сказал о любви: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«Любить - это находить в счастье другого собственное счастье».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Соотнесите уравнения и правила с ответами к ним, и вы узнаете фамилию этого ученого.  В результате выполнения задания, получается ответ – Лейбниц.</a:t>
            </a:r>
          </a:p>
          <a:p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357686" y="3286124"/>
            <a:ext cx="428628" cy="2143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285750"/>
            <a:ext cx="8286808" cy="584041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Вычислите значения выражения и узнайте какие минеральные вещества и микроэлементы нужны нашему организму для полноценного развития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Решите уравнение и узнаете какие продукты богаты минеральными веществами.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Вычислите и узнайте сколько приемов пищи должно быть.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Упростите выражение и найдите его значение при данном значении переменного.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Вы узнаете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 сколько часов до сна необходимо в последний раз принимать пищу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6" name="Рисунок 5" descr="473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8056" y="2304143"/>
            <a:ext cx="4005944" cy="4553857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Математическая игра «Ход конем»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игры: отработка вычислительных навыков и тождественных преобразований</a:t>
            </a:r>
            <a:endParaRPr lang="ru-RU" sz="28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b="1" dirty="0" smtClean="0"/>
              <a:t> 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Играющему нужно провести «коня» от линии старта к линии финиша. Ход можно начинать с любого места на старте. Конь двигается так, как на шахматной доске. Условие: число, записанное в клетке старта или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там , где стоит «конь», сложенное с числом из клетки, где  конь делает поворот должно дать число, которое записано в клетке, куда прыгает «конь».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[001636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2214554"/>
            <a:ext cx="5715000" cy="392909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15304" cy="17145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соответствии с новыми стандартами, перед нами ставиться задача - усилить мотивацию студента к познанию окружающего мира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1" y="1500173"/>
          <a:ext cx="8157005" cy="4695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753"/>
                <a:gridCol w="748347"/>
                <a:gridCol w="901325"/>
                <a:gridCol w="612773"/>
                <a:gridCol w="662235"/>
                <a:gridCol w="653769"/>
                <a:gridCol w="717891"/>
                <a:gridCol w="701940"/>
                <a:gridCol w="717892"/>
                <a:gridCol w="701938"/>
                <a:gridCol w="973142"/>
              </a:tblGrid>
              <a:tr h="58025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baseline="30000" dirty="0" smtClean="0"/>
                        <a:t>-4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10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финиш</a:t>
                      </a:r>
                      <a:endParaRPr lang="ru-RU" b="1" dirty="0"/>
                    </a:p>
                  </a:txBody>
                  <a:tcPr/>
                </a:tc>
              </a:tr>
              <a:tr h="46490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29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-1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/>
                </a:tc>
              </a:tr>
              <a:tr h="46490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-30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а-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-22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0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46490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а-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-10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-1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46490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-27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46490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10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5394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11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а-</a:t>
                      </a:r>
                      <a:r>
                        <a:rPr lang="ru-RU" b="1" baseline="30000" dirty="0" smtClean="0"/>
                        <a:t>1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46490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0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10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/>
                </a:tc>
              </a:tr>
              <a:tr h="7867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-5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8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baseline="30000" dirty="0" smtClean="0"/>
                    </a:p>
                    <a:p>
                      <a:pPr algn="ctr"/>
                      <a:r>
                        <a:rPr lang="ru-RU" sz="2800" b="1" baseline="30000" dirty="0" smtClean="0"/>
                        <a:t>а</a:t>
                      </a:r>
                      <a:r>
                        <a:rPr lang="ru-RU" sz="2800" b="1" baseline="66000" dirty="0" smtClean="0"/>
                        <a:t> -10</a:t>
                      </a:r>
                      <a:endParaRPr lang="ru-RU" sz="2800" b="1" baseline="6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3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-4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-2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7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r>
                        <a:rPr lang="ru-RU" b="1" baseline="30000" dirty="0" smtClean="0"/>
                        <a:t>6</a:t>
                      </a:r>
                      <a:endParaRPr lang="ru-RU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старт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7" y="571480"/>
            <a:ext cx="8715404" cy="42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r>
              <a:rPr lang="ru-RU" sz="4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Тема:  Степень с целым показателем</a:t>
            </a:r>
            <a:endParaRPr lang="ru-RU" sz="49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357166"/>
            <a:ext cx="7643866" cy="44319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  <a:cs typeface="Arial" pitchFamily="34" charset="0"/>
              </a:rPr>
              <a:t>Менее известно</a:t>
            </a:r>
            <a:r>
              <a:rPr kumimoji="0" lang="ru-RU" sz="2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Helvetica Neue"/>
                <a:cs typeface="Arial" pitchFamily="34" charset="0"/>
              </a:rPr>
              <a:t> правило «зонтика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 Neue"/>
                <a:cs typeface="Arial" pitchFamily="34" charset="0"/>
              </a:rPr>
              <a:t>»,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  <a:cs typeface="Arial" pitchFamily="34" charset="0"/>
              </a:rPr>
              <a:t> по которому с помощью второй производной определяется выпуклость и вогнутость функции. Если вторая производная меньше 0, имеет знак «–», то в «зонтике», который схематично изображает график функции, 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 Neue"/>
                <a:cs typeface="Arial" pitchFamily="34" charset="0"/>
              </a:rPr>
              <a:t>нет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  <a:cs typeface="Arial" pitchFamily="34" charset="0"/>
              </a:rPr>
              <a:t> воды, т.е. функция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 Neue"/>
                <a:cs typeface="Arial" pitchFamily="34" charset="0"/>
              </a:rPr>
              <a:t> выпуклая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  <a:cs typeface="Arial" pitchFamily="34" charset="0"/>
              </a:rPr>
              <a:t>. Если вторая производная больше 0, имеет знак 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Helvetica Neue"/>
                <a:cs typeface="Arial" pitchFamily="34" charset="0"/>
              </a:rPr>
              <a:t>+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  <a:cs typeface="Arial" pitchFamily="34" charset="0"/>
              </a:rPr>
              <a:t>», то в «зонтике»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Helvetica Neue"/>
                <a:cs typeface="Arial" pitchFamily="34" charset="0"/>
              </a:rPr>
              <a:t> 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 Neue"/>
                <a:cs typeface="Arial" pitchFamily="34" charset="0"/>
              </a:rPr>
              <a:t>есть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  <a:cs typeface="Arial" pitchFamily="34" charset="0"/>
              </a:rPr>
              <a:t> вода, т.е. функция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Helvetica Neue"/>
                <a:cs typeface="Arial" pitchFamily="34" charset="0"/>
              </a:rPr>
              <a:t>вогнутая.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  <a:cs typeface="Arial" pitchFamily="34" charset="0"/>
              </a:rPr>
              <a:t>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  <a:cs typeface="Arial" pitchFamily="34" charset="0"/>
              </a:rPr>
              <a:t>Рис. 1</a:t>
            </a:r>
          </a:p>
        </p:txBody>
      </p:sp>
      <p:pic>
        <p:nvPicPr>
          <p:cNvPr id="36866" name="Picture 2" descr="http://xn--i1abbnckbmcl9fb.xn--p1ai/%D1%81%D1%82%D0%B0%D1%82%D1%8C%D0%B8/664334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643314"/>
            <a:ext cx="6429420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«методические уловки», мнемонические правила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857364"/>
            <a:ext cx="7972452" cy="4268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Функции дифференцируя,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Получше мы их узнаем.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Особые точки и линии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алгоритмам найдем.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 нулю приравняй производную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 знаки все верно расставь.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Где «плюс», там, конечно, положено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Функции той возрастать.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97d2860871f3d35e35f6eb0477d3015a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1857364"/>
            <a:ext cx="3143272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мнемонические правила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 теперь несколько слов о производных. Многие знают правило «капусты» для вычисления производной сложной функции, т.е. сначала берется производная внешней функции («верхний лист капусты»), все остальное переписывается без изменения, затем умножается на производную следующей функции и т.д., пока не доберемся до последней, внутренней функции.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351127" y="218363"/>
            <a:ext cx="7410735" cy="5794826"/>
          </a:xfrm>
        </p:spPr>
        <p:txBody>
          <a:bodyPr>
            <a:normAutofit/>
          </a:bodyPr>
          <a:lstStyle/>
          <a:p>
            <a:r>
              <a:rPr lang="ru-RU" dirty="0" smtClean="0"/>
              <a:t>Мною разработаны :</a:t>
            </a:r>
          </a:p>
          <a:p>
            <a:r>
              <a:rPr lang="ru-RU" dirty="0" smtClean="0"/>
              <a:t> </a:t>
            </a:r>
            <a:r>
              <a:rPr lang="ru-RU" sz="2400" b="1" dirty="0" smtClean="0"/>
              <a:t>урок по теме «Первообразная функции» в виде игры «Крестики –нолики»; </a:t>
            </a:r>
          </a:p>
          <a:p>
            <a:r>
              <a:rPr lang="ru-RU" sz="2400" b="1" dirty="0" smtClean="0"/>
              <a:t>урок по теме «Решение логарифмических уравнений и неравенств» в виде игры «Лабиринт»;</a:t>
            </a:r>
          </a:p>
          <a:p>
            <a:r>
              <a:rPr lang="ru-RU" sz="2400" b="1" dirty="0" smtClean="0"/>
              <a:t> урок по теме «Перпендикулярность прямых»  в виде игры «Лабиринт»;</a:t>
            </a:r>
          </a:p>
          <a:p>
            <a:r>
              <a:rPr lang="ru-RU" sz="2400" b="1" dirty="0" smtClean="0"/>
              <a:t>урок по теме «Логарифмическая функция» в виде игры «Звездный час»;</a:t>
            </a:r>
          </a:p>
          <a:p>
            <a:r>
              <a:rPr lang="ru-RU" sz="2400" b="1" dirty="0" smtClean="0"/>
              <a:t>урок –путешествие по теме «Решение простейших тригонометрических уравнений»;</a:t>
            </a:r>
          </a:p>
          <a:p>
            <a:r>
              <a:rPr lang="ru-RU" sz="2400" b="1" dirty="0" smtClean="0"/>
              <a:t>урок спектакль «Сечение круглых тел» (суд над кривыми).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E:\Documents and Settings\Marina\Мои документы\аттестация\скриншоты\логарифмические неравенства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</p:spPr>
      </p:pic>
      <p:pic>
        <p:nvPicPr>
          <p:cNvPr id="46082" name="Picture 2" descr="E:\Documents and Settings\Marina\Мои документы\аттестация\скриншоты\Безымянныпазл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4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1857388"/>
          </a:xfrm>
        </p:spPr>
        <p:txBody>
          <a:bodyPr>
            <a:noAutofit/>
          </a:bodyPr>
          <a:lstStyle/>
          <a:p>
            <a:pPr lvl="0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математические фокусы, задачи занимательного характера;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6866" name="Picture 2" descr="C:\Users\SCBT\Downloads\165470400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571876"/>
            <a:ext cx="4572032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CBT\Downloads\img2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1026" name="Picture 2" descr="C:\Users\SCBT\Desktop\EHNR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8501122" cy="528641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cs typeface="Arial" pitchFamily="34" charset="0"/>
              </a:rPr>
              <a:t>Формула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cs typeface="Arial" pitchFamily="34" charset="0"/>
              </a:rPr>
              <a:t>Бэтмана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cs typeface="Arial" pitchFamily="34" charset="0"/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Основные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мотивы, побуждающие  учиться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714620"/>
            <a:ext cx="7829576" cy="3411543"/>
          </a:xfrm>
        </p:spPr>
        <p:txBody>
          <a:bodyPr/>
          <a:lstStyle/>
          <a:p>
            <a:r>
              <a:rPr lang="ru-RU" b="1" dirty="0" smtClean="0"/>
              <a:t>интерес к предмету</a:t>
            </a:r>
          </a:p>
          <a:p>
            <a:r>
              <a:rPr lang="ru-RU" b="1" dirty="0" smtClean="0"/>
              <a:t>сознательность</a:t>
            </a:r>
          </a:p>
          <a:p>
            <a:r>
              <a:rPr lang="ru-RU" b="1" dirty="0" smtClean="0"/>
              <a:t>принуждение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F:\ПРИКОЛЬНЫЕ РИСУНКИ\[001665]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285860"/>
            <a:ext cx="4572000" cy="5286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2050" name="Picture 2" descr="C:\Users\SCBT\Downloads\u_6c7026fe5c8f0069461f266183101a17_800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00108"/>
            <a:ext cx="7858180" cy="52863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86380" y="1500174"/>
            <a:ext cx="2928958" cy="7858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857224" y="1714488"/>
            <a:ext cx="764386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Практическая значимость содержания знаний</a:t>
            </a:r>
            <a:endParaRPr kumimoji="0" lang="ru-RU" sz="44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специальность «строительство и эксплуатация зданий и сооружений»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600200"/>
            <a:ext cx="4357718" cy="504351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indent="15875">
              <a:buNone/>
            </a:pPr>
            <a:r>
              <a:rPr lang="ru-RU" sz="2400" b="1" dirty="0" smtClean="0"/>
              <a:t>Основные виды прикладных задач по математике:</a:t>
            </a:r>
          </a:p>
          <a:p>
            <a:pPr>
              <a:buNone/>
            </a:pPr>
            <a:r>
              <a:rPr lang="ru-RU" sz="2400" b="1" dirty="0" smtClean="0"/>
              <a:t> а) определение площади нестандартной формы;</a:t>
            </a:r>
          </a:p>
          <a:p>
            <a:pPr>
              <a:buNone/>
            </a:pPr>
            <a:r>
              <a:rPr lang="ru-RU" sz="2400" b="1" dirty="0" smtClean="0"/>
              <a:t> б) определение количества и стоимости расходного материала;</a:t>
            </a:r>
          </a:p>
          <a:p>
            <a:pPr>
              <a:buNone/>
            </a:pPr>
            <a:r>
              <a:rPr lang="ru-RU" sz="2400" b="1" dirty="0" smtClean="0"/>
              <a:t> в) задачи на оптимизацию расходов в строительном деле.</a:t>
            </a:r>
          </a:p>
          <a:p>
            <a:endParaRPr lang="ru-RU" dirty="0"/>
          </a:p>
        </p:txBody>
      </p:sp>
      <p:sp>
        <p:nvSpPr>
          <p:cNvPr id="188418" name="AutoShape 2" descr="Картинки по запросу строительство и сооружение зда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8420" name="AutoShape 4" descr="Картинки по запросу строительство и сооружение здан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img_0866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571612"/>
            <a:ext cx="4071966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14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4067206" cy="6072230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sz="half" idx="4294967295"/>
          </p:nvPr>
        </p:nvSpPr>
        <p:spPr>
          <a:xfrm>
            <a:off x="4500562" y="357166"/>
            <a:ext cx="4357718" cy="614366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r>
              <a:rPr lang="ru-RU" sz="4400" b="1" dirty="0" smtClean="0">
                <a:solidFill>
                  <a:srgbClr val="000099"/>
                </a:solidFill>
              </a:rPr>
              <a:t> Общий алгоритм решения задач по оптимизации расхода материала в строительном деле:</a:t>
            </a:r>
          </a:p>
          <a:p>
            <a:pPr>
              <a:buNone/>
            </a:pPr>
            <a:endParaRPr lang="ru-RU" sz="3800" b="1" dirty="0" smtClean="0"/>
          </a:p>
          <a:p>
            <a:r>
              <a:rPr lang="ru-RU" sz="3800" b="1" dirty="0" smtClean="0"/>
              <a:t> 1. Выявить все подходящие типы расходного материала (</a:t>
            </a:r>
            <a:r>
              <a:rPr lang="ru-RU" sz="3800" b="1" dirty="0" err="1" smtClean="0"/>
              <a:t>n</a:t>
            </a:r>
            <a:r>
              <a:rPr lang="ru-RU" sz="3800" b="1" dirty="0" smtClean="0"/>
              <a:t> вариантов);</a:t>
            </a:r>
          </a:p>
          <a:p>
            <a:r>
              <a:rPr lang="ru-RU" sz="3800" b="1" dirty="0" smtClean="0"/>
              <a:t> 2. Рассчитать количество расходного материала каждого из вариантов (K1, K2, …</a:t>
            </a:r>
            <a:r>
              <a:rPr lang="ru-RU" sz="3800" b="1" dirty="0" err="1" smtClean="0"/>
              <a:t>Kn</a:t>
            </a:r>
            <a:r>
              <a:rPr lang="ru-RU" sz="3800" b="1" dirty="0" smtClean="0"/>
              <a:t>). </a:t>
            </a:r>
          </a:p>
          <a:p>
            <a:r>
              <a:rPr lang="ru-RU" sz="3800" b="1" dirty="0" smtClean="0"/>
              <a:t>3. Определить стоимость расходного материала каждого из вариантов (С1, С2, …</a:t>
            </a:r>
            <a:r>
              <a:rPr lang="ru-RU" sz="3800" b="1" dirty="0" err="1" smtClean="0"/>
              <a:t>Сn</a:t>
            </a:r>
            <a:r>
              <a:rPr lang="ru-RU" sz="3800" b="1" dirty="0" smtClean="0"/>
              <a:t>).</a:t>
            </a:r>
          </a:p>
          <a:p>
            <a:r>
              <a:rPr lang="ru-RU" sz="3800" b="1" dirty="0" smtClean="0"/>
              <a:t> 4. Найти наименьшее значение </a:t>
            </a:r>
            <a:r>
              <a:rPr lang="ru-RU" sz="3800" b="1" dirty="0" err="1" smtClean="0"/>
              <a:t>Сn</a:t>
            </a:r>
            <a:r>
              <a:rPr lang="ru-RU" sz="3800" b="1" dirty="0" smtClean="0"/>
              <a:t>. Значение </a:t>
            </a:r>
            <a:r>
              <a:rPr lang="ru-RU" sz="3800" b="1" dirty="0" err="1" smtClean="0"/>
              <a:t>n</a:t>
            </a:r>
            <a:r>
              <a:rPr lang="ru-RU" sz="3800" b="1" dirty="0" smtClean="0"/>
              <a:t> будет соответствовать номеру наиболее оптимального варианта.</a:t>
            </a:r>
          </a:p>
          <a:p>
            <a:endParaRPr lang="ru-RU" sz="3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57224" y="642918"/>
            <a:ext cx="7500990" cy="5483245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 2 курсе решаем практические задачи на выполнение земляных работ и строительных конструкций при решении которых требуется  умение вычислять объём котлована, объём обратной засыпки котлована, если внутри котлована установлен фундамент.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SCBT\Downloads\742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357563"/>
            <a:ext cx="607219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Тригонометрия в архитектуре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7" name="Picture 1" descr="C:\Users\SCBT\Downloads\modern-famous-modern-architecture-buildings-with-cool-famous-modern-architecture-buildings-hd-wallpaper-pictures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70C0"/>
          </a:solidFill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Логарифмы в архитектуре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28673" name="Picture 1" descr="C:\Users\SCBT\Downloads\Helix-Bridge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Users\SCBT\Downloads\dd91b0b0031b72fe_7846-w800-h540-b0-p0-contemporary-exterio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285852" y="0"/>
            <a:ext cx="6429420" cy="857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Цилиндры в архитектуре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лув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8458200" cy="17859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Пирамиды в архитектуре</a:t>
            </a:r>
            <a:endParaRPr lang="ru-RU" sz="5400" b="1" dirty="0">
              <a:ln w="1143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57760"/>
            <a:ext cx="6400800" cy="171451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Презентацию подготовили: 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Студенты  группы СЗ-11 ГПОУ «СЦБТ»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5" name="Picture 1" descr="C:\Users\SCBT\Downloads\img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SCBT\Downloads\00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3" y="428604"/>
            <a:ext cx="8001056" cy="5697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285750"/>
            <a:ext cx="8286808" cy="58404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Жюль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 Анри Пуанкаре </a:t>
            </a:r>
            <a:r>
              <a:rPr lang="ru-RU" b="1" dirty="0" smtClean="0"/>
              <a:t>отмечал, что</a:t>
            </a:r>
            <a:r>
              <a:rPr lang="ru-RU" dirty="0" smtClean="0"/>
              <a:t> </a:t>
            </a:r>
            <a:r>
              <a:rPr lang="ru-RU" b="1" dirty="0" smtClean="0">
                <a:solidFill>
                  <a:srgbClr val="002060"/>
                </a:solidFill>
              </a:rPr>
              <a:t>всякое обучение становится ярче, богаче от каждого соприкосновения с историей изучаемого предмета.</a:t>
            </a:r>
            <a:endParaRPr lang="ru-RU" dirty="0" smtClean="0">
              <a:solidFill>
                <a:srgbClr val="002060"/>
              </a:solidFill>
            </a:endParaRPr>
          </a:p>
          <a:p>
            <a:pPr indent="17463">
              <a:buNone/>
            </a:pPr>
            <a:r>
              <a:rPr lang="ru-RU" b="1" dirty="0" smtClean="0"/>
              <a:t>Г. Лейбниц</a:t>
            </a:r>
            <a:r>
              <a:rPr lang="ru-RU" dirty="0" smtClean="0"/>
              <a:t> сказал: </a:t>
            </a:r>
          </a:p>
          <a:p>
            <a:pPr indent="17463">
              <a:buNone/>
            </a:pPr>
            <a:r>
              <a:rPr lang="ru-RU" b="1" dirty="0" smtClean="0"/>
              <a:t>«</a:t>
            </a:r>
            <a:r>
              <a:rPr lang="ru-RU" b="1" dirty="0" smtClean="0">
                <a:solidFill>
                  <a:srgbClr val="002060"/>
                </a:solidFill>
              </a:rPr>
              <a:t>Кто хочет изучить </a:t>
            </a:r>
          </a:p>
          <a:p>
            <a:pPr indent="17463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настоящее, не зная </a:t>
            </a:r>
          </a:p>
          <a:p>
            <a:pPr indent="17463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прошлого, тот никогда его </a:t>
            </a:r>
          </a:p>
          <a:p>
            <a:pPr indent="17463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не поймёт».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SCBT\Desktop\9433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071678"/>
            <a:ext cx="3071834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4098" name="Picture 2" descr="C:\Users\SCBT\Documents\06.10.2017\P1070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8143932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500042"/>
            <a:ext cx="4543454" cy="6357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Подготовка сообщений, исторических справок на тему:</a:t>
            </a:r>
          </a:p>
          <a:p>
            <a:pPr>
              <a:buNone/>
            </a:pPr>
            <a:r>
              <a:rPr lang="ru-RU" sz="2400" b="1" dirty="0" smtClean="0"/>
              <a:t>   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«Старые и современные обозначения и символы в геометрии».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«История открытия комплексных чисел»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«Из истории развития комбинаторики»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«Из истории развития тригонометрии».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«История появления термина производная».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 descr="C:\Users\SCBT\Desktop\278e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928670"/>
            <a:ext cx="314327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Творческие работы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Составление математических задач.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Решение задач по рисункам, подготовленным студентами.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Составление математических кроссвордов,  ребусов.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Составление интерактивных заданий 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Математические доклады и рефераты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Подготовка презентаций.</a:t>
            </a:r>
          </a:p>
          <a:p>
            <a:pPr lvl="0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Выполнение проектов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214282" y="357166"/>
            <a:ext cx="4281518" cy="6000791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самом тихом районе Строитель за неделю совершается 7 ограблений. Найти вероятность того, чтобы хотя бы один день в неделю полиция будет отдыхать?(Примечание: все возможные распределения числа ограблений по дням недели равномерны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074" name="Picture 2" descr="C:\Users\SCBT\Downloads\5526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433638"/>
            <a:ext cx="4038600" cy="2860675"/>
          </a:xfrm>
          <a:prstGeom prst="rect">
            <a:avLst/>
          </a:prstGeom>
          <a:noFill/>
        </p:spPr>
      </p:pic>
      <p:pic>
        <p:nvPicPr>
          <p:cNvPr id="3075" name="Picture 3" descr="C:\Users\SCBT\Downloads\9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14290"/>
            <a:ext cx="4786314" cy="6267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1026" name="Picture 2" descr="C:\Users\SCBT\Downloads\1341857207_poster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28604"/>
            <a:ext cx="3643338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714356"/>
            <a:ext cx="8215370" cy="6143644"/>
          </a:xfrm>
        </p:spPr>
        <p:txBody>
          <a:bodyPr>
            <a:normAutofit fontScale="92500" lnSpcReduction="10000"/>
          </a:bodyPr>
          <a:lstStyle/>
          <a:p>
            <a:pPr algn="just"/>
            <a:endParaRPr lang="ru-RU" b="1" dirty="0" smtClean="0"/>
          </a:p>
          <a:p>
            <a:pPr indent="-73025" algn="just">
              <a:buNone/>
            </a:pP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Студент нашего техникума Вася поздно вечером возвращается домой. У него в руках связка из 5 ключей. Причем только 1 подходит к дверям квартиры. По причинам по которым можно только догадываться, Вася пробует ключи наугад так, что при каждой попытке, любой ключ, включая нужный, выбирается с одинаковой вероятностью. За этим захватывающим зрелищем через замочную скважину дверей соседней квартиры внимательно следят Иван Кузьмич и </a:t>
            </a:r>
            <a:r>
              <a:rPr lang="ru-RU" sz="2600" b="1" dirty="0" err="1" smtClean="0">
                <a:latin typeface="Arial" pitchFamily="34" charset="0"/>
                <a:cs typeface="Arial" pitchFamily="34" charset="0"/>
              </a:rPr>
              <a:t>Авдотья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Митрофановна. Иван Кузьмич готов биться об заклад, что Васька и с 3 попытки в дом не попадет. Сердобольная же </a:t>
            </a:r>
            <a:r>
              <a:rPr lang="ru-RU" sz="2600" b="1" dirty="0" err="1" smtClean="0">
                <a:latin typeface="Arial" pitchFamily="34" charset="0"/>
                <a:cs typeface="Arial" pitchFamily="34" charset="0"/>
              </a:rPr>
              <a:t>Авдотья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Митрофановна утверждает, что, по крайней мере, на 3 раз дверь поддастся. У кого больше шансов победить в споре?  </a:t>
            </a:r>
            <a:endParaRPr lang="ru-RU" sz="2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357158" y="285728"/>
            <a:ext cx="3857652" cy="6215106"/>
          </a:xfrm>
        </p:spPr>
        <p:txBody>
          <a:bodyPr>
            <a:normAutofit lnSpcReduction="10000"/>
          </a:bodyPr>
          <a:lstStyle/>
          <a:p>
            <a:pPr marL="904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Студент СЦБТ Васечкин ставит 3 ящика пива (безалкогольного) против 2, утверждая, что выучив 12 билетов из 30, сдаст зачет по крайней мере со второго раза. Стоит ли его приятелю заключать пари? (Указание: найти отношение вероятностей благоприятного и неблагоприятного для Васечкина событий)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SCBT\Downloads\roma910_original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85728"/>
            <a:ext cx="4714908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SCBT\Desktop\02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642918"/>
            <a:ext cx="7858180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CBT\Desktop\02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744972"/>
            <a:ext cx="7786742" cy="5612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SCBT\Desktop\022 (1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7" y="500042"/>
            <a:ext cx="7786743" cy="57864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642918"/>
            <a:ext cx="8286808" cy="5483245"/>
          </a:xfrm>
        </p:spPr>
        <p:txBody>
          <a:bodyPr/>
          <a:lstStyle/>
          <a:p>
            <a:pPr indent="17463" algn="ctr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Источники формирования познавательных интересов на уроках математики</a:t>
            </a:r>
          </a:p>
          <a:p>
            <a:pPr lvl="0" indent="17463">
              <a:buFont typeface="Wingdings" pitchFamily="2" charset="2"/>
              <a:buChar char="v"/>
            </a:pPr>
            <a:r>
              <a:rPr lang="ru-RU" sz="2800" b="1" dirty="0" smtClean="0"/>
              <a:t> содержание учебного материала;</a:t>
            </a:r>
          </a:p>
          <a:p>
            <a:pPr lvl="0" indent="17463">
              <a:buFont typeface="Wingdings" pitchFamily="2" charset="2"/>
              <a:buChar char="v"/>
              <a:tabLst>
                <a:tab pos="539750" algn="l"/>
              </a:tabLst>
            </a:pPr>
            <a:r>
              <a:rPr lang="ru-RU" sz="2800" b="1" dirty="0" smtClean="0"/>
              <a:t> организация познавательной деятельности студентов, то есть методы и приемы, используемые преподавателем в обучении.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7101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Сфера – верх совершенства архитектуры</a:t>
            </a:r>
            <a:endParaRPr lang="ru-RU" dirty="0"/>
          </a:p>
        </p:txBody>
      </p:sp>
      <p:pic>
        <p:nvPicPr>
          <p:cNvPr id="5" name="Рисунок 4" descr="247507_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214290"/>
            <a:ext cx="95012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Сфера – верх совершенства архитектуры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15008" y="5500703"/>
            <a:ext cx="3428992" cy="132343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Выполнил: студент  </a:t>
            </a:r>
            <a:r>
              <a:rPr lang="ru-RU" sz="2000" b="1" dirty="0" err="1" smtClean="0">
                <a:solidFill>
                  <a:schemeClr val="bg1"/>
                </a:solidFill>
              </a:rPr>
              <a:t>гр.СЗ</a:t>
            </a:r>
            <a:r>
              <a:rPr lang="ru-RU" sz="2000" b="1" dirty="0" smtClean="0">
                <a:solidFill>
                  <a:schemeClr val="bg1"/>
                </a:solidFill>
              </a:rPr>
              <a:t>- 11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Жданов Дмитрий                              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Руководитель: </a:t>
            </a:r>
            <a:r>
              <a:rPr lang="ru-RU" sz="2000" b="1" dirty="0" err="1" smtClean="0">
                <a:solidFill>
                  <a:schemeClr val="bg1"/>
                </a:solidFill>
              </a:rPr>
              <a:t>КопецкаяМ.Г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r"/>
            <a:r>
              <a:rPr lang="ru-RU" sz="2000" b="1" dirty="0" smtClean="0">
                <a:solidFill>
                  <a:schemeClr val="bg1"/>
                </a:solidFill>
              </a:rPr>
              <a:t> преподаватель математики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CBT\Downloads\elitefon.ru-54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9144000" cy="464344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7999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5500" dirty="0" smtClean="0"/>
          </a:p>
          <a:p>
            <a:pPr algn="ctr">
              <a:buNone/>
            </a:pPr>
            <a:r>
              <a:rPr lang="ru-RU" sz="6400" b="1" dirty="0" smtClean="0"/>
              <a:t>Коми </a:t>
            </a:r>
            <a:r>
              <a:rPr lang="ru-RU" sz="6400" b="1" dirty="0" err="1" smtClean="0"/>
              <a:t>Республикаса</a:t>
            </a:r>
            <a:r>
              <a:rPr lang="ru-RU" sz="6400" b="1" dirty="0" smtClean="0"/>
              <a:t> </a:t>
            </a:r>
            <a:r>
              <a:rPr lang="ru-RU" sz="6400" b="1" dirty="0" err="1" smtClean="0"/>
              <a:t>велöдан,наука</a:t>
            </a:r>
            <a:r>
              <a:rPr lang="ru-RU" sz="6400" b="1" dirty="0" smtClean="0"/>
              <a:t> да том </a:t>
            </a:r>
            <a:r>
              <a:rPr lang="ru-RU" sz="6400" b="1" dirty="0" err="1" smtClean="0"/>
              <a:t>йöз</a:t>
            </a:r>
            <a:r>
              <a:rPr lang="ru-RU" sz="6400" b="1" dirty="0" smtClean="0"/>
              <a:t> политика министерство</a:t>
            </a:r>
          </a:p>
          <a:p>
            <a:pPr algn="ctr">
              <a:buNone/>
            </a:pPr>
            <a:r>
              <a:rPr lang="ru-RU" sz="6400" b="1" dirty="0" smtClean="0"/>
              <a:t>Министерство образования, науки и молодежной политики Республики Коми</a:t>
            </a:r>
          </a:p>
          <a:p>
            <a:pPr algn="ctr">
              <a:buNone/>
            </a:pPr>
            <a:r>
              <a:rPr lang="ru-RU" sz="6400" b="1" dirty="0" smtClean="0"/>
              <a:t>Государственное профессиональное образовательное учреждение</a:t>
            </a:r>
          </a:p>
          <a:p>
            <a:pPr algn="ctr">
              <a:buNone/>
            </a:pPr>
            <a:r>
              <a:rPr lang="ru-RU" sz="6400" b="1" dirty="0" smtClean="0"/>
              <a:t>«Сыктывкарский </a:t>
            </a:r>
            <a:r>
              <a:rPr lang="ru-RU" sz="6400" b="1" dirty="0" err="1" smtClean="0"/>
              <a:t>целлюлозно</a:t>
            </a:r>
            <a:r>
              <a:rPr lang="ru-RU" sz="6400" b="1" dirty="0" smtClean="0"/>
              <a:t> – бумажный техникум»</a:t>
            </a:r>
          </a:p>
          <a:p>
            <a:pPr>
              <a:buNone/>
            </a:pPr>
            <a:r>
              <a:rPr lang="ru-RU" sz="6400" b="1" dirty="0" smtClean="0"/>
              <a:t> 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9600" b="1" dirty="0" smtClean="0"/>
              <a:t>Проект по математике</a:t>
            </a:r>
          </a:p>
          <a:p>
            <a:pPr algn="ctr">
              <a:buNone/>
            </a:pPr>
            <a:r>
              <a:rPr lang="ru-RU" sz="14400" b="1" dirty="0" smtClean="0">
                <a:solidFill>
                  <a:schemeClr val="accent3">
                    <a:lumMod val="75000"/>
                  </a:schemeClr>
                </a:solidFill>
              </a:rPr>
              <a:t>Вклад советских математиков, физиков и механиков в Победу над Германией в Великой Отечественной войне</a:t>
            </a:r>
            <a:endParaRPr lang="ru-RU" sz="14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14400" dirty="0" smtClean="0"/>
              <a:t> </a:t>
            </a:r>
          </a:p>
          <a:p>
            <a:pPr algn="ctr"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endParaRPr lang="ru-RU" sz="8000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dirty="0" smtClean="0"/>
              <a:t>Сыктывкар 2017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5572140"/>
            <a:ext cx="4714876" cy="127159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Выполнил студент группы МЦ-11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 Верещагин Владислав Александрович</a:t>
            </a:r>
            <a:endParaRPr lang="ru-RU" sz="1600" b="1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проекта Копецкая М.Г</a:t>
            </a:r>
            <a:endParaRPr lang="ru-RU" b="1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909642" y="0"/>
            <a:ext cx="23435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8909642" y="0"/>
            <a:ext cx="23435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:\Documents and Settings\1\Рабочий стол\Картинки\Картиноидыыы\37751166_wittendo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573" y="0"/>
            <a:ext cx="9286908" cy="714377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348880"/>
            <a:ext cx="5286412" cy="6406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в азартных играх</a:t>
            </a:r>
            <a:endParaRPr lang="ru-RU" sz="36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4516652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Гужева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Мария ЭС-11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Users\SCBT\Downloads\1313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000375"/>
            <a:ext cx="4714875" cy="38576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1857364"/>
            <a:ext cx="8715404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Ученые математики –</a:t>
            </a:r>
          </a:p>
          <a:p>
            <a:pPr algn="ctr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творцы победы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0"/>
            <a:ext cx="892971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Коми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Республикаса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ö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ö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ö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 том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ö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политика министерство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образования и молодежной политики Республики Коми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Государственное профессиональное образовательное учреждение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Сыктывкарский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целлюлозно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бумажный техникум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Times New Roman" pitchFamily="18" charset="0"/>
              </a:rPr>
              <a:t> Проект по математике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4429132"/>
            <a:ext cx="6572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Выполнил студент группы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СЗ-11 Канев И.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 проекта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Копецкая Марина Геннадьевна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преподаватель математики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14290"/>
            <a:ext cx="8229600" cy="142876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j-lt"/>
                <a:ea typeface="+mj-ea"/>
                <a:cs typeface="+mj-cs"/>
              </a:rPr>
              <a:t>Исследовательская деятельность</a:t>
            </a:r>
            <a:endParaRPr kumimoji="0" lang="ru-RU" sz="44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929199"/>
            <a:ext cx="52149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XII Республиканской учебно-исследовательской конференция  «Я - исследователь, я открываю мир!»,</a:t>
            </a:r>
            <a:r>
              <a:rPr lang="ru-RU" sz="2000" b="1" dirty="0" smtClean="0"/>
              <a:t> 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Исследовательская деятельность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071546"/>
            <a:ext cx="4071966" cy="542928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Жданов Дмитрий – 2 место( студенческая научно-практическая конференция «Традиции народов России</a:t>
            </a:r>
            <a:r>
              <a:rPr lang="ru-RU" b="1" dirty="0" smtClean="0"/>
              <a:t>»)</a:t>
            </a:r>
          </a:p>
          <a:p>
            <a:r>
              <a:rPr lang="ru-RU" b="1" dirty="0" smtClean="0"/>
              <a:t>республиканская исследовательская </a:t>
            </a:r>
            <a:r>
              <a:rPr lang="ru-RU" b="1" dirty="0" err="1" smtClean="0"/>
              <a:t>конфереция</a:t>
            </a:r>
            <a:r>
              <a:rPr lang="ru-RU" b="1" dirty="0" smtClean="0"/>
              <a:t> «Молодые исследователи-Республики Коми»</a:t>
            </a:r>
            <a:endParaRPr lang="ru-RU" b="1" dirty="0" smtClean="0"/>
          </a:p>
          <a:p>
            <a:r>
              <a:rPr lang="en-US" b="1" dirty="0" smtClean="0"/>
              <a:t>V </a:t>
            </a:r>
            <a:r>
              <a:rPr lang="ru-RU" b="1" dirty="0" smtClean="0"/>
              <a:t>межрегиональная студенческая </a:t>
            </a:r>
            <a:r>
              <a:rPr lang="ru-RU" b="1" dirty="0" err="1" smtClean="0"/>
              <a:t>учебно</a:t>
            </a:r>
            <a:r>
              <a:rPr lang="ru-RU" b="1" dirty="0" smtClean="0"/>
              <a:t>- исследовательская конференция «Ступени роста-2017»-диплом участника и сборник.</a:t>
            </a:r>
            <a:endParaRPr lang="ru-RU" b="1" dirty="0"/>
          </a:p>
        </p:txBody>
      </p:sp>
      <p:pic>
        <p:nvPicPr>
          <p:cNvPr id="3074" name="Picture 2" descr="C:\Users\SCBT\Desktop\_RzjLLtzwFg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4643470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группа стимулов, содержащихся в первом источнике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/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</a:rPr>
              <a:t>новизна содержания учебного материала;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</a:rPr>
              <a:t>практическая значимость содержания знаний;</a:t>
            </a:r>
          </a:p>
          <a:p>
            <a:pPr lvl="0"/>
            <a:r>
              <a:rPr lang="ru-RU" sz="2800" b="1" dirty="0" smtClean="0">
                <a:solidFill>
                  <a:srgbClr val="002060"/>
                </a:solidFill>
              </a:rPr>
              <a:t>историзм.</a:t>
            </a:r>
          </a:p>
          <a:p>
            <a:endParaRPr lang="ru-RU" dirty="0"/>
          </a:p>
        </p:txBody>
      </p:sp>
      <p:pic>
        <p:nvPicPr>
          <p:cNvPr id="2050" name="Picture 2" descr="F:\ПРИКОЛЬНЫЕ РИСУНКИ\[001639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00438"/>
            <a:ext cx="3798137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BT\Downloads\шаблоны на фон  25 тыс изображений найдено в Яндекс.Картинках_files\i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829576" cy="12858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новизна содержания учебного материала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важный стимул, побуждающий познавательный интерес</a:t>
            </a:r>
            <a:r>
              <a:rPr lang="ru-RU" sz="31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1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F:\ПРИКОЛЬНЫЕ РИСУНКИ\[001656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332037"/>
            <a:ext cx="3230936" cy="452596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зучаемый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материал только тогда вызывает интерес, когда его содержание смогло их поразить, удивить, озадачить (новые факты, новые сравнения, новый аспект подачи нового материала, новые формы деятельности, новые способы решения задачи).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130" y="0"/>
            <a:ext cx="96441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428660" y="0"/>
            <a:ext cx="9572660" cy="17859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Мышление начинается удивления.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Аристотель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285992"/>
            <a:ext cx="2714612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500570"/>
            <a:ext cx="2928926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00306"/>
            <a:ext cx="3000364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72008"/>
            <a:ext cx="300033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0"/>
            <a:ext cx="292892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78605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4786298"/>
            <a:ext cx="314324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36" y="0"/>
            <a:ext cx="300036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Овал 15"/>
          <p:cNvSpPr/>
          <p:nvPr/>
        </p:nvSpPr>
        <p:spPr>
          <a:xfrm>
            <a:off x="2071670" y="1571612"/>
            <a:ext cx="5000660" cy="371477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0099"/>
                </a:solidFill>
              </a:rPr>
              <a:t>Все известно вокруг, тем не менее</a:t>
            </a:r>
            <a:br>
              <a:rPr lang="ru-RU" sz="2800" b="1" dirty="0" smtClean="0">
                <a:solidFill>
                  <a:srgbClr val="000099"/>
                </a:solidFill>
              </a:rPr>
            </a:br>
            <a:r>
              <a:rPr lang="ru-RU" sz="2800" b="1" dirty="0" smtClean="0">
                <a:solidFill>
                  <a:srgbClr val="000099"/>
                </a:solidFill>
              </a:rPr>
              <a:t>На земле еще много того,</a:t>
            </a:r>
            <a:br>
              <a:rPr lang="ru-RU" sz="2800" b="1" dirty="0" smtClean="0">
                <a:solidFill>
                  <a:srgbClr val="000099"/>
                </a:solidFill>
              </a:rPr>
            </a:br>
            <a:r>
              <a:rPr lang="ru-RU" sz="2800" b="1" dirty="0" smtClean="0">
                <a:solidFill>
                  <a:srgbClr val="000099"/>
                </a:solidFill>
              </a:rPr>
              <a:t>Что достойно порой удивления и твоего и моего.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6630</TotalTime>
  <Words>1382</Words>
  <PresentationFormat>Экран (4:3)</PresentationFormat>
  <Paragraphs>279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Активизация познавательной деятельности на уроках математики в рамках ФГОС ООО. </vt:lpstr>
      <vt:lpstr>В соответствии с новыми стандартами, перед нами ставиться задача - усилить мотивацию студента к познанию окружающего мира</vt:lpstr>
      <vt:lpstr> Основные мотивы, побуждающие  учиться: </vt:lpstr>
      <vt:lpstr>Слайд 4</vt:lpstr>
      <vt:lpstr>Слайд 5</vt:lpstr>
      <vt:lpstr>группа стимулов, содержащихся в первом источнике</vt:lpstr>
      <vt:lpstr> новизна содержания учебного материала важный стимул, побуждающий познавательный интерес.</vt:lpstr>
      <vt:lpstr> Мышление начинается удивления. Аристотель </vt:lpstr>
      <vt:lpstr>Слайд 9</vt:lpstr>
      <vt:lpstr>Таинственные конусы в египетской пустыне</vt:lpstr>
      <vt:lpstr>Слайд 11</vt:lpstr>
      <vt:lpstr>Слайд 12</vt:lpstr>
      <vt:lpstr>Слайд 13</vt:lpstr>
      <vt:lpstr>Слайд 14</vt:lpstr>
      <vt:lpstr>Слайд 15</vt:lpstr>
      <vt:lpstr>Слайд 16</vt:lpstr>
      <vt:lpstr>Игра «Кодирование ответов» </vt:lpstr>
      <vt:lpstr>Слайд 18</vt:lpstr>
      <vt:lpstr>Математическая игра «Ход конем»</vt:lpstr>
      <vt:lpstr>    Тема:  Степень с целым показателем</vt:lpstr>
      <vt:lpstr>Слайд 21</vt:lpstr>
      <vt:lpstr>«методические уловки», мнемонические правила. </vt:lpstr>
      <vt:lpstr>мнемонические правила</vt:lpstr>
      <vt:lpstr>Слайд 24</vt:lpstr>
      <vt:lpstr>Слайд 25</vt:lpstr>
      <vt:lpstr>Слайд 26</vt:lpstr>
      <vt:lpstr>математические фокусы, задачи занимательного характера; </vt:lpstr>
      <vt:lpstr>Слайд 28</vt:lpstr>
      <vt:lpstr>Формула Бэтмана </vt:lpstr>
      <vt:lpstr>Слайд 30</vt:lpstr>
      <vt:lpstr>Слайд 31</vt:lpstr>
      <vt:lpstr>специальность «строительство и эксплуатация зданий и сооружений»</vt:lpstr>
      <vt:lpstr>Слайд 33</vt:lpstr>
      <vt:lpstr>Слайд 34</vt:lpstr>
      <vt:lpstr>Тригонометрия в архитектуре</vt:lpstr>
      <vt:lpstr>Логарифмы в архитектуре</vt:lpstr>
      <vt:lpstr>Слайд 37</vt:lpstr>
      <vt:lpstr>Пирамиды в архитектуре</vt:lpstr>
      <vt:lpstr>Слайд 39</vt:lpstr>
      <vt:lpstr>Слайд 40</vt:lpstr>
      <vt:lpstr>Слайд 41</vt:lpstr>
      <vt:lpstr>Слайд 42</vt:lpstr>
      <vt:lpstr>Творческие работы 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в азартных играх</vt:lpstr>
      <vt:lpstr>Слайд 53</vt:lpstr>
      <vt:lpstr>Слайд 54</vt:lpstr>
      <vt:lpstr>Исследовательская деятельность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SCBT</dc:creator>
  <cp:lastModifiedBy>SCBT</cp:lastModifiedBy>
  <cp:revision>19</cp:revision>
  <dcterms:created xsi:type="dcterms:W3CDTF">2018-01-12T09:08:15Z</dcterms:created>
  <dcterms:modified xsi:type="dcterms:W3CDTF">2018-03-21T07:09:48Z</dcterms:modified>
</cp:coreProperties>
</file>