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56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4764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461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946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9005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60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8501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2885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2914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37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482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628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404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876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698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72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068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85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866C1FA-B461-4159-9081-07AB4CB250B2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52582F1-E15A-4A47-BFC4-DA855D0BB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731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773736-CDB3-8DBC-7219-B3B92B7F5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Расселение человека на Земле</a:t>
            </a:r>
            <a:br>
              <a:rPr lang="ru-RU" dirty="0"/>
            </a:br>
            <a:r>
              <a:rPr lang="ru-RU" dirty="0"/>
              <a:t>Тест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78AE9F-ADE4-D474-85C3-D2743783A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Вопрос 1. Где появился первый человек?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Австралия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Азия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Европа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Африка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4334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58919C-B1C7-6D33-EC58-A591FF80F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Народ – это…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726F14-076D-8A3B-F64D-8FB04C5282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		В центре – 																	основное слово, 																в секциях круга - 																ассоциации</a:t>
            </a:r>
          </a:p>
          <a:p>
            <a:pPr lvl="8"/>
            <a:endParaRPr lang="ru-RU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90F7617-075B-78B3-22B5-F29D238B4D06}"/>
              </a:ext>
            </a:extLst>
          </p:cNvPr>
          <p:cNvSpPr/>
          <p:nvPr/>
        </p:nvSpPr>
        <p:spPr>
          <a:xfrm>
            <a:off x="4450702" y="2624663"/>
            <a:ext cx="3722914" cy="370149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8F722518-60E3-F517-1D72-B7D9E188B9B7}"/>
              </a:ext>
            </a:extLst>
          </p:cNvPr>
          <p:cNvSpPr/>
          <p:nvPr/>
        </p:nvSpPr>
        <p:spPr>
          <a:xfrm>
            <a:off x="5509726" y="3598330"/>
            <a:ext cx="1604865" cy="1754155"/>
          </a:xfrm>
          <a:prstGeom prst="ellipse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НАРОД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F4793529-E03E-9766-772F-A5308DE2242C}"/>
              </a:ext>
            </a:extLst>
          </p:cNvPr>
          <p:cNvCxnSpPr>
            <a:stCxn id="4" idx="0"/>
            <a:endCxn id="5" idx="0"/>
          </p:cNvCxnSpPr>
          <p:nvPr/>
        </p:nvCxnSpPr>
        <p:spPr>
          <a:xfrm>
            <a:off x="6312159" y="2624663"/>
            <a:ext cx="0" cy="97366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A44A458-E653-8679-D6AB-EB76EEDD2783}"/>
              </a:ext>
            </a:extLst>
          </p:cNvPr>
          <p:cNvCxnSpPr>
            <a:stCxn id="5" idx="4"/>
            <a:endCxn id="4" idx="4"/>
          </p:cNvCxnSpPr>
          <p:nvPr/>
        </p:nvCxnSpPr>
        <p:spPr>
          <a:xfrm>
            <a:off x="6312159" y="5352485"/>
            <a:ext cx="0" cy="9736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F713E3E-4031-D98F-6CF3-C165DEBA95F5}"/>
              </a:ext>
            </a:extLst>
          </p:cNvPr>
          <p:cNvCxnSpPr>
            <a:stCxn id="4" idx="5"/>
          </p:cNvCxnSpPr>
          <p:nvPr/>
        </p:nvCxnSpPr>
        <p:spPr>
          <a:xfrm flipH="1" flipV="1">
            <a:off x="6876661" y="5131837"/>
            <a:ext cx="751747" cy="652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A105D8A5-E424-84BC-BB2E-F39C0D88CECC}"/>
              </a:ext>
            </a:extLst>
          </p:cNvPr>
          <p:cNvCxnSpPr>
            <a:stCxn id="4" idx="3"/>
            <a:endCxn id="5" idx="3"/>
          </p:cNvCxnSpPr>
          <p:nvPr/>
        </p:nvCxnSpPr>
        <p:spPr>
          <a:xfrm flipV="1">
            <a:off x="4995910" y="5095595"/>
            <a:ext cx="748843" cy="688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A2089266-C401-EFDA-2D4E-93236771BAA2}"/>
              </a:ext>
            </a:extLst>
          </p:cNvPr>
          <p:cNvCxnSpPr>
            <a:stCxn id="4" idx="2"/>
            <a:endCxn id="5" idx="2"/>
          </p:cNvCxnSpPr>
          <p:nvPr/>
        </p:nvCxnSpPr>
        <p:spPr>
          <a:xfrm flipV="1">
            <a:off x="4450702" y="4475408"/>
            <a:ext cx="105902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71720AB5-3793-A744-7C6B-DED369882AF2}"/>
              </a:ext>
            </a:extLst>
          </p:cNvPr>
          <p:cNvCxnSpPr>
            <a:stCxn id="5" idx="1"/>
            <a:endCxn id="4" idx="1"/>
          </p:cNvCxnSpPr>
          <p:nvPr/>
        </p:nvCxnSpPr>
        <p:spPr>
          <a:xfrm flipH="1" flipV="1">
            <a:off x="4995910" y="3166734"/>
            <a:ext cx="748843" cy="688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882EDE0B-114B-20E5-77F9-0873AC08CFE2}"/>
              </a:ext>
            </a:extLst>
          </p:cNvPr>
          <p:cNvCxnSpPr>
            <a:stCxn id="5" idx="7"/>
            <a:endCxn id="4" idx="7"/>
          </p:cNvCxnSpPr>
          <p:nvPr/>
        </p:nvCxnSpPr>
        <p:spPr>
          <a:xfrm flipV="1">
            <a:off x="6879564" y="3166734"/>
            <a:ext cx="748844" cy="688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3C165F01-7B62-4B02-BF6E-C4C570A22742}"/>
              </a:ext>
            </a:extLst>
          </p:cNvPr>
          <p:cNvCxnSpPr>
            <a:stCxn id="4" idx="6"/>
            <a:endCxn id="5" idx="6"/>
          </p:cNvCxnSpPr>
          <p:nvPr/>
        </p:nvCxnSpPr>
        <p:spPr>
          <a:xfrm flipH="1" flipV="1">
            <a:off x="7114591" y="4475408"/>
            <a:ext cx="1059025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345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9DA5F2-8D82-9E2E-ECD9-8F93395E1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 народов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39E4AB-4E11-57BC-0D10-9AFF70641E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Равнобедренный треугольник 3">
            <a:extLst>
              <a:ext uri="{FF2B5EF4-FFF2-40B4-BE49-F238E27FC236}">
                <a16:creationId xmlns:a16="http://schemas.microsoft.com/office/drawing/2014/main" id="{41199BEB-0500-4C09-B38D-A11E5436DB8F}"/>
              </a:ext>
            </a:extLst>
          </p:cNvPr>
          <p:cNvSpPr/>
          <p:nvPr/>
        </p:nvSpPr>
        <p:spPr>
          <a:xfrm>
            <a:off x="3045041" y="2556931"/>
            <a:ext cx="5575177" cy="754439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Основная тема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D5E832-21CB-568B-CC13-3EA66B1F83B2}"/>
              </a:ext>
            </a:extLst>
          </p:cNvPr>
          <p:cNvSpPr/>
          <p:nvPr/>
        </p:nvSpPr>
        <p:spPr>
          <a:xfrm>
            <a:off x="3045041" y="3429000"/>
            <a:ext cx="1571347" cy="19863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3E93FC5-F48F-FA8C-4394-570DACA50A86}"/>
              </a:ext>
            </a:extLst>
          </p:cNvPr>
          <p:cNvSpPr/>
          <p:nvPr/>
        </p:nvSpPr>
        <p:spPr>
          <a:xfrm>
            <a:off x="7048871" y="3428385"/>
            <a:ext cx="1571347" cy="19863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CA27045-E86C-6154-2DE6-5F17E8BC71F1}"/>
              </a:ext>
            </a:extLst>
          </p:cNvPr>
          <p:cNvSpPr/>
          <p:nvPr/>
        </p:nvSpPr>
        <p:spPr>
          <a:xfrm>
            <a:off x="5046955" y="3428385"/>
            <a:ext cx="1571347" cy="19863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3730424-CFDE-1EAD-B404-41C0C5A3AE84}"/>
              </a:ext>
            </a:extLst>
          </p:cNvPr>
          <p:cNvSpPr/>
          <p:nvPr/>
        </p:nvSpPr>
        <p:spPr>
          <a:xfrm>
            <a:off x="3045041" y="5620021"/>
            <a:ext cx="5575177" cy="7457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Вывод</a:t>
            </a:r>
          </a:p>
        </p:txBody>
      </p:sp>
    </p:spTree>
    <p:extLst>
      <p:ext uri="{BB962C8B-B14F-4D97-AF65-F5344CB8AC3E}">
        <p14:creationId xmlns:p14="http://schemas.microsoft.com/office/powerpoint/2010/main" val="2377757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7ECF51-153B-2F13-47EB-90BF53867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Изучаем карту!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2224DB-2C14-9D85-9F96-CBA6C6C44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Задание №1</a:t>
            </a:r>
          </a:p>
          <a:p>
            <a:r>
              <a:rPr lang="ru-RU" dirty="0"/>
              <a:t>Найдите на политической карте мира страны, откуда прибыли наши гости и скажите, из какого народа и на каком языке они говорят. Первый ряд записывает, из какого народа и на каком языке говорит </a:t>
            </a:r>
            <a:r>
              <a:rPr lang="ru-RU" dirty="0" err="1"/>
              <a:t>Амари</a:t>
            </a:r>
            <a:r>
              <a:rPr lang="ru-RU" dirty="0"/>
              <a:t> (Эфиопия), второй ряд – </a:t>
            </a:r>
            <a:r>
              <a:rPr lang="ru-RU" dirty="0" err="1"/>
              <a:t>Давуд</a:t>
            </a:r>
            <a:r>
              <a:rPr lang="ru-RU" dirty="0"/>
              <a:t> (Арабские Эмираты) и третий ряд </a:t>
            </a:r>
            <a:r>
              <a:rPr lang="ru-RU" dirty="0" err="1"/>
              <a:t>Сянцзян</a:t>
            </a:r>
            <a:r>
              <a:rPr lang="ru-RU" dirty="0"/>
              <a:t> (Вьетнам). Ответы вписать в маршрутный лист.</a:t>
            </a:r>
          </a:p>
          <a:p>
            <a:r>
              <a:rPr lang="ru-RU" dirty="0"/>
              <a:t>Задание №2</a:t>
            </a:r>
          </a:p>
          <a:p>
            <a:r>
              <a:rPr lang="ru-RU" dirty="0"/>
              <a:t>Выбрать самостоятельно любую страну Европе, Азии и Африке из неназванных и записать народ и язык. Ответы вписать в маршрутный лист.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4642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3F11C0-F30D-510C-33ED-7AAB78E8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Религии мира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AB8CC4-807F-A4E5-6AE8-1985FB2162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C88C06D2-92FB-F064-7D7F-F122B6E6266F}"/>
              </a:ext>
            </a:extLst>
          </p:cNvPr>
          <p:cNvSpPr/>
          <p:nvPr/>
        </p:nvSpPr>
        <p:spPr>
          <a:xfrm>
            <a:off x="4625266" y="3124940"/>
            <a:ext cx="2956264" cy="118073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Религии мира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E5990A8A-B782-303D-DA23-1869E527240A}"/>
              </a:ext>
            </a:extLst>
          </p:cNvPr>
          <p:cNvSpPr/>
          <p:nvPr/>
        </p:nvSpPr>
        <p:spPr>
          <a:xfrm>
            <a:off x="2380695" y="2677727"/>
            <a:ext cx="2244571" cy="89442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455DBD78-D7F4-1E73-303B-7FD647DD4581}"/>
              </a:ext>
            </a:extLst>
          </p:cNvPr>
          <p:cNvSpPr/>
          <p:nvPr/>
        </p:nvSpPr>
        <p:spPr>
          <a:xfrm>
            <a:off x="7418769" y="2556932"/>
            <a:ext cx="2244571" cy="89442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A674E46-48D1-0202-C8E1-F5A19FD662A2}"/>
              </a:ext>
            </a:extLst>
          </p:cNvPr>
          <p:cNvSpPr/>
          <p:nvPr/>
        </p:nvSpPr>
        <p:spPr>
          <a:xfrm>
            <a:off x="5105399" y="4576603"/>
            <a:ext cx="2244571" cy="89442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56EC7ED-10F8-45A5-B0A9-0F738C56F68A}"/>
              </a:ext>
            </a:extLst>
          </p:cNvPr>
          <p:cNvSpPr/>
          <p:nvPr/>
        </p:nvSpPr>
        <p:spPr>
          <a:xfrm>
            <a:off x="4129597" y="5604348"/>
            <a:ext cx="1676400" cy="54303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3D41045C-F949-5352-41D3-DADD926D135A}"/>
              </a:ext>
            </a:extLst>
          </p:cNvPr>
          <p:cNvSpPr/>
          <p:nvPr/>
        </p:nvSpPr>
        <p:spPr>
          <a:xfrm>
            <a:off x="6511770" y="5604348"/>
            <a:ext cx="1676400" cy="54303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B7D629F9-42F5-3602-E127-0ED92E937210}"/>
              </a:ext>
            </a:extLst>
          </p:cNvPr>
          <p:cNvSpPr/>
          <p:nvPr/>
        </p:nvSpPr>
        <p:spPr>
          <a:xfrm>
            <a:off x="532664" y="2344227"/>
            <a:ext cx="1676400" cy="54303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B8C87B3A-EB11-43E8-9BA3-BF4613F00576}"/>
              </a:ext>
            </a:extLst>
          </p:cNvPr>
          <p:cNvSpPr/>
          <p:nvPr/>
        </p:nvSpPr>
        <p:spPr>
          <a:xfrm>
            <a:off x="618480" y="3300632"/>
            <a:ext cx="1676400" cy="54303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E7B1600-FD85-52B7-5C5C-FB4DCB7E04E7}"/>
              </a:ext>
            </a:extLst>
          </p:cNvPr>
          <p:cNvSpPr/>
          <p:nvPr/>
        </p:nvSpPr>
        <p:spPr>
          <a:xfrm>
            <a:off x="0" y="4057095"/>
            <a:ext cx="3657600" cy="28009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>
                <a:effectLst/>
                <a:ea typeface="Times New Roman" panose="02020603050405020304" pitchFamily="18" charset="0"/>
              </a:rPr>
              <a:t>В кластере отразите наиболее распространенные религии мира, указав в каждой из них Бога и их священное писание. </a:t>
            </a:r>
          </a:p>
          <a:p>
            <a:r>
              <a:rPr lang="ru-RU" sz="2000" dirty="0">
                <a:effectLst/>
                <a:ea typeface="Times New Roman" panose="02020603050405020304" pitchFamily="18" charset="0"/>
              </a:rPr>
              <a:t>В маршрутном листе укажите религии трех гостей из разных стран, заполнив задание №3, а также религию в задании №1. </a:t>
            </a:r>
          </a:p>
          <a:p>
            <a:pPr algn="ctr"/>
            <a:endParaRPr lang="ru-RU" dirty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508DD722-861B-B171-54B5-A57545532CB4}"/>
              </a:ext>
            </a:extLst>
          </p:cNvPr>
          <p:cNvCxnSpPr>
            <a:stCxn id="4" idx="2"/>
            <a:endCxn id="5" idx="5"/>
          </p:cNvCxnSpPr>
          <p:nvPr/>
        </p:nvCxnSpPr>
        <p:spPr>
          <a:xfrm flipH="1" flipV="1">
            <a:off x="4296556" y="3441166"/>
            <a:ext cx="328710" cy="274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A4DC7D98-4701-65D8-F66C-C93CB73D0FF1}"/>
              </a:ext>
            </a:extLst>
          </p:cNvPr>
          <p:cNvCxnSpPr>
            <a:endCxn id="7" idx="3"/>
          </p:cNvCxnSpPr>
          <p:nvPr/>
        </p:nvCxnSpPr>
        <p:spPr>
          <a:xfrm flipV="1">
            <a:off x="7581530" y="3320371"/>
            <a:ext cx="165949" cy="464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B0389B10-2339-97B5-5003-D4FAF316689D}"/>
              </a:ext>
            </a:extLst>
          </p:cNvPr>
          <p:cNvCxnSpPr>
            <a:stCxn id="8" idx="0"/>
            <a:endCxn id="4" idx="4"/>
          </p:cNvCxnSpPr>
          <p:nvPr/>
        </p:nvCxnSpPr>
        <p:spPr>
          <a:xfrm flipH="1" flipV="1">
            <a:off x="6103398" y="4305670"/>
            <a:ext cx="124287" cy="2709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B8350DAC-3EC8-3E15-8AB0-CC114DA328C6}"/>
              </a:ext>
            </a:extLst>
          </p:cNvPr>
          <p:cNvCxnSpPr>
            <a:stCxn id="8" idx="4"/>
            <a:endCxn id="9" idx="7"/>
          </p:cNvCxnSpPr>
          <p:nvPr/>
        </p:nvCxnSpPr>
        <p:spPr>
          <a:xfrm flipH="1">
            <a:off x="5560494" y="5471028"/>
            <a:ext cx="667191" cy="2128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C073FAE5-F4CF-FEC3-8905-629F28969EA0}"/>
              </a:ext>
            </a:extLst>
          </p:cNvPr>
          <p:cNvCxnSpPr>
            <a:endCxn id="11" idx="1"/>
          </p:cNvCxnSpPr>
          <p:nvPr/>
        </p:nvCxnSpPr>
        <p:spPr>
          <a:xfrm>
            <a:off x="6227685" y="5471028"/>
            <a:ext cx="529588" cy="2128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311FBE24-AA88-A478-86C3-704C37F20E7E}"/>
              </a:ext>
            </a:extLst>
          </p:cNvPr>
          <p:cNvCxnSpPr>
            <a:stCxn id="5" idx="1"/>
            <a:endCxn id="12" idx="6"/>
          </p:cNvCxnSpPr>
          <p:nvPr/>
        </p:nvCxnSpPr>
        <p:spPr>
          <a:xfrm flipH="1" flipV="1">
            <a:off x="2209064" y="2615747"/>
            <a:ext cx="500341" cy="192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597D157B-4C64-0E0D-A0C0-4E2AFCDEBDDE}"/>
              </a:ext>
            </a:extLst>
          </p:cNvPr>
          <p:cNvCxnSpPr>
            <a:stCxn id="5" idx="3"/>
            <a:endCxn id="13" idx="6"/>
          </p:cNvCxnSpPr>
          <p:nvPr/>
        </p:nvCxnSpPr>
        <p:spPr>
          <a:xfrm flipH="1">
            <a:off x="2294880" y="3441166"/>
            <a:ext cx="414525" cy="130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>
            <a:extLst>
              <a:ext uri="{FF2B5EF4-FFF2-40B4-BE49-F238E27FC236}">
                <a16:creationId xmlns:a16="http://schemas.microsoft.com/office/drawing/2014/main" id="{C8DE93E4-D7F5-41F3-A79E-0743E407AC82}"/>
              </a:ext>
            </a:extLst>
          </p:cNvPr>
          <p:cNvSpPr/>
          <p:nvPr/>
        </p:nvSpPr>
        <p:spPr>
          <a:xfrm>
            <a:off x="9663340" y="2134688"/>
            <a:ext cx="1676400" cy="54303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967829F-AF63-9168-13EA-2A55C36CCFAA}"/>
              </a:ext>
            </a:extLst>
          </p:cNvPr>
          <p:cNvSpPr/>
          <p:nvPr/>
        </p:nvSpPr>
        <p:spPr>
          <a:xfrm>
            <a:off x="9699594" y="3179837"/>
            <a:ext cx="1676400" cy="54303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2977E0FF-5A2E-75B1-3CD4-506D6F9E2868}"/>
              </a:ext>
            </a:extLst>
          </p:cNvPr>
          <p:cNvCxnSpPr>
            <a:stCxn id="7" idx="7"/>
            <a:endCxn id="6" idx="2"/>
          </p:cNvCxnSpPr>
          <p:nvPr/>
        </p:nvCxnSpPr>
        <p:spPr>
          <a:xfrm flipV="1">
            <a:off x="9334630" y="2406208"/>
            <a:ext cx="328710" cy="2817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019172E4-E870-83DC-D417-76E63D2D8317}"/>
              </a:ext>
            </a:extLst>
          </p:cNvPr>
          <p:cNvCxnSpPr>
            <a:stCxn id="7" idx="5"/>
            <a:endCxn id="10" idx="2"/>
          </p:cNvCxnSpPr>
          <p:nvPr/>
        </p:nvCxnSpPr>
        <p:spPr>
          <a:xfrm>
            <a:off x="9334630" y="3320371"/>
            <a:ext cx="364964" cy="130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614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9FE814-DA3C-D80A-99BD-9DFD556CF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Выставите в маршрутном листе количество баллов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C8754F7B-D212-829C-02E6-3A666B1C30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6724999"/>
              </p:ext>
            </p:extLst>
          </p:nvPr>
        </p:nvGraphicFramePr>
        <p:xfrm>
          <a:off x="1473200" y="2554575"/>
          <a:ext cx="9245600" cy="2453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1400">
                  <a:extLst>
                    <a:ext uri="{9D8B030D-6E8A-4147-A177-3AD203B41FA5}">
                      <a16:colId xmlns:a16="http://schemas.microsoft.com/office/drawing/2014/main" val="12531851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4020388427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4135863615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40902315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Критерии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Достаточный уровень (1 б.)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Продуктивный уровень (2 б.)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Функциональный уровень (3 б.)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096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Построение схемы «народы» и определения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Схема построена из трех-четырех слов, определение продублировано с доски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Схема построена из пяти-шести слов, в составе определения присутствуют 2-3 слова из схемы, определение дополнено с помощью доски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Схема построена из семи слов и более, в составе определения использованы 4-5 слов из схемы, определение аналогично определению на доске и не требует дополнений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8247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</a:rPr>
                        <a:t>Построение схемы «Признаки народов»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Схема включает в себя хотя бы два признака, вывод в фундаменте не сформулирован или сформулирован неверно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Схема включает в себя все три признака, вывод в фундаменте сформулирован с недочетами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Схема включает в себя все три признака, вывод сформулирован правильно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781682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</a:rPr>
                        <a:t>Определение народов по карте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Выполнено правильно задание №1, не включая графу религии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Выполнено правильно всё задание №1, включая графу религии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</a:rPr>
                        <a:t>Выполнены правильно задания №1 и №2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8121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Составление кластера «Религии в мире»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Кластер включает в себя основные религии в мире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>
                          <a:effectLst/>
                        </a:rPr>
                        <a:t>Кластер включает в себя основные религии в мире, прописаны их Боги и священные писания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effectLst/>
                        </a:rPr>
                        <a:t>Кластер включает в себя основные религии в мире, прописаны их Боги и священные писания, выполнено задание №3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DejaVu San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520767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218E2CA-458C-59DF-1359-2EBA2A8D76C7}"/>
              </a:ext>
            </a:extLst>
          </p:cNvPr>
          <p:cNvSpPr txBox="1"/>
          <p:nvPr/>
        </p:nvSpPr>
        <p:spPr>
          <a:xfrm>
            <a:off x="2523477" y="4936561"/>
            <a:ext cx="60945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Шкала перевода первичных баллов в оценку: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10-12 баллов	 	– 	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«5»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8-9 баллов 		– 	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«4»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6-7 баллов		– 	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«3»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 баллов и меньше 	– 	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«2»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82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F36112-83DE-5B48-AA68-610FCC56D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3-2-1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8D3CD8-F51D-950A-A6BD-C3C64524D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3 вывода</a:t>
            </a:r>
            <a:r>
              <a:rPr lang="ru-RU" sz="3600" dirty="0"/>
              <a:t>, которые вы сделали за урок</a:t>
            </a:r>
          </a:p>
          <a:p>
            <a:r>
              <a:rPr lang="ru-RU" sz="3600" b="1" dirty="0"/>
              <a:t>2 приема</a:t>
            </a:r>
            <a:r>
              <a:rPr lang="ru-RU" sz="3600" dirty="0"/>
              <a:t>, которым вы научились на уроке</a:t>
            </a:r>
          </a:p>
          <a:p>
            <a:r>
              <a:rPr lang="ru-RU" sz="3600" b="1" dirty="0"/>
              <a:t>1 вопрос, </a:t>
            </a:r>
            <a:r>
              <a:rPr lang="ru-RU" sz="3600" dirty="0"/>
              <a:t>ответ на который вы хотите узнать по теме урока</a:t>
            </a:r>
          </a:p>
        </p:txBody>
      </p:sp>
    </p:spTree>
    <p:extLst>
      <p:ext uri="{BB962C8B-B14F-4D97-AF65-F5344CB8AC3E}">
        <p14:creationId xmlns:p14="http://schemas.microsoft.com/office/powerpoint/2010/main" val="477515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5B9EA-8D02-0079-8ADC-E447217A4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D30C70-3052-C923-15F0-C34C37246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80835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Дополнить анализ выбранной страны</a:t>
            </a:r>
            <a:r>
              <a:rPr lang="ru-RU" dirty="0"/>
              <a:t>, ответив на 2 вопроса: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Какой народ и на каком языке разговаривает большая часть населения?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Какую(</a:t>
            </a:r>
            <a:r>
              <a:rPr lang="ru-RU" dirty="0" err="1"/>
              <a:t>ие</a:t>
            </a:r>
            <a:r>
              <a:rPr lang="ru-RU" dirty="0"/>
              <a:t>) религию(и) исповедуют люди страны?</a:t>
            </a:r>
          </a:p>
          <a:p>
            <a:r>
              <a:rPr lang="ru-RU" b="1" dirty="0"/>
              <a:t>Дополнительное задание для желающих: </a:t>
            </a:r>
            <a:r>
              <a:rPr lang="ru-RU" dirty="0"/>
              <a:t>изучить свое генеалогическое древо и составить небольшое сообщение на тему: «Моя семья, мой народ, мой язык», отразив в нем историю семьи, из каких народов она происходит и на каких языках говорит. (разрешено оформить как в письменном, так и в печатном виде, приветствуется креативное оформление)</a:t>
            </a:r>
          </a:p>
          <a:p>
            <a:r>
              <a:rPr lang="ru-RU" b="1" dirty="0"/>
              <a:t>Индивидуальное задание-доклад: </a:t>
            </a:r>
            <a:r>
              <a:rPr lang="ru-RU" dirty="0"/>
              <a:t>составить доклад на 3-4 минуты на тему «Крупнейшие языковые семьи и международные языки»</a:t>
            </a:r>
          </a:p>
        </p:txBody>
      </p:sp>
    </p:spTree>
    <p:extLst>
      <p:ext uri="{BB962C8B-B14F-4D97-AF65-F5344CB8AC3E}">
        <p14:creationId xmlns:p14="http://schemas.microsoft.com/office/powerpoint/2010/main" val="2690454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4FE80A-ED0F-446D-3991-B2C4843E6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Расселение человека на Земле</a:t>
            </a:r>
            <a:br>
              <a:rPr lang="ru-RU" dirty="0"/>
            </a:br>
            <a:r>
              <a:rPr lang="ru-RU" dirty="0"/>
              <a:t>Тест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B91C4E-942E-EF04-9EBB-C61827B166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Вопрос 2. Какие страны являются лидерами по численности населения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Индия и Германия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США и Мексика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Китай и Индонезия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Индия и Китай</a:t>
            </a:r>
          </a:p>
        </p:txBody>
      </p:sp>
    </p:spTree>
    <p:extLst>
      <p:ext uri="{BB962C8B-B14F-4D97-AF65-F5344CB8AC3E}">
        <p14:creationId xmlns:p14="http://schemas.microsoft.com/office/powerpoint/2010/main" val="2432873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170A8C-A5FF-3FD4-A8C1-30B053CE8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Расселение человека на Земле</a:t>
            </a:r>
            <a:br>
              <a:rPr lang="ru-RU" dirty="0"/>
            </a:br>
            <a:r>
              <a:rPr lang="ru-RU" dirty="0"/>
              <a:t>Тест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B667D7-A232-A40A-FF2A-A883B1EE08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Вопрос 3. Какая раса появилась в условиях проживания на территории с такими явлениями, как пыльные и снежные бури?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err="1"/>
              <a:t>Австралоид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dirty="0" err="1"/>
              <a:t>Негроид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dirty="0" err="1"/>
              <a:t>Европиоид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Монголоид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669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4B0556-78A3-CAA6-2D86-92EBA1B5F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Расселение человека на Земле</a:t>
            </a:r>
            <a:br>
              <a:rPr lang="ru-RU" dirty="0"/>
            </a:br>
            <a:r>
              <a:rPr lang="ru-RU" dirty="0"/>
              <a:t>Тест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77993A-7324-E46F-2EF6-BB6BC0EAF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Вопрос 4. Какой из процессов является описанием эволюции человека?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Человек получил огонь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Человек охотился на животных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Человек попал на другой материк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Человек стал ходить прямо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8477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7BECA2-A3E6-5DDB-37EE-EE6500A16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Расселение человека на Земле</a:t>
            </a:r>
            <a:br>
              <a:rPr lang="ru-RU" dirty="0"/>
            </a:br>
            <a:r>
              <a:rPr lang="ru-RU" dirty="0"/>
              <a:t>Тест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271B15-5973-F640-2BA1-1F29ACA775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Вопрос 5. Кто является потомком народов негроидной расы и индейцев?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Мулаты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Самбо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Метисы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Мальгаши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8427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46907E-7980-CE60-C1E1-85B2400F8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Расселение человека на Земле</a:t>
            </a:r>
            <a:br>
              <a:rPr lang="ru-RU" dirty="0"/>
            </a:br>
            <a:r>
              <a:rPr lang="ru-RU" dirty="0"/>
              <a:t>Тест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60F0A0-30E0-9B84-CF54-12DAD318C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Ответы:										Критерии оценивания:</a:t>
            </a:r>
          </a:p>
          <a:p>
            <a:r>
              <a:rPr lang="ru-RU" dirty="0"/>
              <a:t>1.4											5 правильных ответов – «5»</a:t>
            </a:r>
          </a:p>
          <a:p>
            <a:r>
              <a:rPr lang="ru-RU" dirty="0"/>
              <a:t>2.4											4 – «4»</a:t>
            </a:r>
          </a:p>
          <a:p>
            <a:r>
              <a:rPr lang="ru-RU" dirty="0"/>
              <a:t>3.4											3 – «3»</a:t>
            </a:r>
          </a:p>
          <a:p>
            <a:r>
              <a:rPr lang="ru-RU" dirty="0"/>
              <a:t>4.4											2 и меньше – «2»</a:t>
            </a:r>
          </a:p>
          <a:p>
            <a:r>
              <a:rPr lang="ru-RU" dirty="0"/>
              <a:t>5.2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7302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39FE70-3BD7-57CA-55C3-F0F7FC312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EBCBFA-B443-3E60-205F-81C762EAC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4B4A215-5FE4-F545-75CF-B1598435F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FC1E82D-2A25-23B4-6C2B-8B4BD2E1C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637" y="9330"/>
            <a:ext cx="3981405" cy="398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D2C2ECB-7987-26DB-4E6D-6B6BCF0D0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364" y="2000032"/>
            <a:ext cx="3745884" cy="499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282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CCCFE2-DBEB-1F73-7F38-FE4A89F669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Народы, языки и религии мира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14F1DD-5895-0129-D294-A1C8752B76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Учитель географии </a:t>
            </a:r>
          </a:p>
          <a:p>
            <a:r>
              <a:rPr lang="ru-RU" dirty="0"/>
              <a:t>Шелякина Елизавета Анатольевна </a:t>
            </a:r>
          </a:p>
          <a:p>
            <a:r>
              <a:rPr lang="ru-RU" dirty="0"/>
              <a:t>МАОУ СОШ №91, г. Екатеринбург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664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260BEC-200C-B759-F324-8ADC92909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0E65BF-BDC6-1B6C-5D6C-B58F635F9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изучить распространение народов в мире с помощью карты, выявить закономерность распространения народов, языков</a:t>
            </a:r>
          </a:p>
        </p:txBody>
      </p:sp>
    </p:spTree>
    <p:extLst>
      <p:ext uri="{BB962C8B-B14F-4D97-AF65-F5344CB8AC3E}">
        <p14:creationId xmlns:p14="http://schemas.microsoft.com/office/powerpoint/2010/main" val="10775113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</TotalTime>
  <Words>879</Words>
  <Application>Microsoft Office PowerPoint</Application>
  <PresentationFormat>Широкоэкранный</PresentationFormat>
  <Paragraphs>94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Garamond</vt:lpstr>
      <vt:lpstr>Times New Roman</vt:lpstr>
      <vt:lpstr>Натуральные материалы</vt:lpstr>
      <vt:lpstr>Расселение человека на Земле Тест</vt:lpstr>
      <vt:lpstr>Расселение человека на Земле Тест</vt:lpstr>
      <vt:lpstr>Расселение человека на Земле Тест</vt:lpstr>
      <vt:lpstr>Расселение человека на Земле Тест</vt:lpstr>
      <vt:lpstr>Расселение человека на Земле Тест</vt:lpstr>
      <vt:lpstr>Расселение человека на Земле Тест</vt:lpstr>
      <vt:lpstr>Презентация PowerPoint</vt:lpstr>
      <vt:lpstr>Народы, языки и религии мира</vt:lpstr>
      <vt:lpstr>Цель урока</vt:lpstr>
      <vt:lpstr>Народ – это…</vt:lpstr>
      <vt:lpstr>Признаки народов</vt:lpstr>
      <vt:lpstr>Изучаем карту!</vt:lpstr>
      <vt:lpstr>Религии мира</vt:lpstr>
      <vt:lpstr>Выставите в маршрутном листе количество баллов</vt:lpstr>
      <vt:lpstr>3-2-1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Расселение человека на Земле Тест</dc:title>
  <dc:creator>Елизавета Шелякина</dc:creator>
  <cp:lastModifiedBy>Елизавета Шелякина</cp:lastModifiedBy>
  <cp:revision>2</cp:revision>
  <dcterms:created xsi:type="dcterms:W3CDTF">2022-11-07T15:52:32Z</dcterms:created>
  <dcterms:modified xsi:type="dcterms:W3CDTF">2023-10-02T13:23:38Z</dcterms:modified>
</cp:coreProperties>
</file>