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80" r:id="rId3"/>
    <p:sldId id="256" r:id="rId4"/>
    <p:sldId id="259" r:id="rId5"/>
    <p:sldId id="258" r:id="rId6"/>
    <p:sldId id="278" r:id="rId7"/>
    <p:sldId id="271" r:id="rId8"/>
    <p:sldId id="269" r:id="rId9"/>
    <p:sldId id="266" r:id="rId10"/>
    <p:sldId id="279" r:id="rId11"/>
    <p:sldId id="260" r:id="rId12"/>
    <p:sldId id="272" r:id="rId13"/>
    <p:sldId id="261" r:id="rId14"/>
    <p:sldId id="273" r:id="rId15"/>
    <p:sldId id="274" r:id="rId16"/>
    <p:sldId id="263" r:id="rId17"/>
    <p:sldId id="27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CC0000"/>
    <a:srgbClr val="003300"/>
    <a:srgbClr val="CC0066"/>
    <a:srgbClr val="FF3300"/>
    <a:srgbClr val="0000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F38901-A509-434A-89A6-6103348EA464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68F646-2392-46CC-B864-0AEA374B6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ED6F-EA8C-44BF-A786-CE9A4ABCFD28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681A-5731-4F48-877D-EF5038373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44DFD-6665-4F66-BF34-C55B122C2CC6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E292-E4FC-4FD5-8A31-D27377C68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A7665-27C6-4D24-9408-32FB68D6366D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718B1-F71B-40F1-9756-073F5DAD8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C9CAA-E4D9-40AD-9BCA-B21F8C42467E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F4DE-A5B6-415F-BB1C-90E980702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1D871-667A-46E1-B40E-79280F49A85F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1083A-AF8C-4A44-8465-084D8C4E3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99CE4-9189-4F0A-9FE8-EBBAD2CED5CC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AE061-0F10-4604-9B93-24BA20B2B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042FE-88FD-42E2-967C-4B35B29D032E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10238-3055-4788-BBCC-F1C6631FB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C3DDB-EA0D-4421-9B28-B0209C46339B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3134-2B2E-4EE6-8606-9E8726773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50ED4-2E31-4BFC-A685-1FD710B4128E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37FF7-2139-4512-B65F-0537D929E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C52FF-C8E9-4E30-8257-8A0285D7E517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DBB8E-A4F3-4E41-B1E2-D91BB53C6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23F70-F59C-42ED-9390-B8DC74DF2D48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61E24-8DA7-4C42-9411-283566CC6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25200-2469-4DB8-8135-F9A502142769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B34F-5F71-45CC-8B51-82FB0B463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EA5E4-9C07-4E36-AED5-97EBE4F4A93B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14849-7EEC-48A2-BD78-3F4890479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0B762-729A-409C-8F38-360DCEEA6AC7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A2132-CF08-49DA-9CB2-D21103776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D0CC5-D8F7-45E3-89DD-18FCB6B5A486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5D58B-75CE-47CC-95B7-AC15E26C9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E8F135-319D-41A3-8D90-F88161818CF9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BD2A73-CEC5-41A4-954E-B09365FFF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9E9B-14AF-4CED-9E4F-ECD998D105B2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50D25-2CF0-40CD-9572-BE501C6E2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E61FA-C9C7-48FA-B80A-B225C7C05A28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9D68-D4AD-416F-BCDB-60BC17673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956B-ED19-4E86-B51E-4D27ADB63AC7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7F95-D427-4CA2-9805-2393BBCF3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DF10F8-5CEA-4225-8014-31ED64302F7F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FA9729-BD16-4DB2-8F43-DFB04DB57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9242-4C1C-4075-81E0-792AE67399E2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FA306-31CC-45AD-B9FA-3F05A6DC0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B1519C-F751-4316-A021-AE52F4BDB5EF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8CF9C9-D35F-4B71-8BA3-EC80DEA61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0FAD994-C381-41B4-842A-2DE84651F63B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A65D0F2-D3BC-43D6-B108-E168D663A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6" r:id="rId2"/>
    <p:sldLayoutId id="2147483690" r:id="rId3"/>
    <p:sldLayoutId id="2147483675" r:id="rId4"/>
    <p:sldLayoutId id="2147483674" r:id="rId5"/>
    <p:sldLayoutId id="2147483673" r:id="rId6"/>
    <p:sldLayoutId id="2147483691" r:id="rId7"/>
    <p:sldLayoutId id="2147483672" r:id="rId8"/>
    <p:sldLayoutId id="2147483692" r:id="rId9"/>
    <p:sldLayoutId id="2147483671" r:id="rId10"/>
    <p:sldLayoutId id="21474836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24E9857C-DF34-4596-9B3A-CA40A0D14E9A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FD3E1F8-6E74-410E-A2A3-1E7F7FA84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6" r:id="rId3"/>
    <p:sldLayoutId id="2147483685" r:id="rId4"/>
    <p:sldLayoutId id="2147483684" r:id="rId5"/>
    <p:sldLayoutId id="2147483683" r:id="rId6"/>
    <p:sldLayoutId id="2147483682" r:id="rId7"/>
    <p:sldLayoutId id="2147483681" r:id="rId8"/>
    <p:sldLayoutId id="2147483680" r:id="rId9"/>
    <p:sldLayoutId id="2147483679" r:id="rId10"/>
    <p:sldLayoutId id="2147483678" r:id="rId11"/>
    <p:sldLayoutId id="214748367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3/75/33/75033051_qq45.jpg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cs10691.vkontakte.ru/u149157444/-14/x_cbf99f9c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pypast.ru/uploads/posts/1219776452_image00007.jpg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openxmlformats.org/officeDocument/2006/relationships/hyperlink" Target="http://club.foto.ru/gallery/images/photo/2008/05/02/1093871.jpg" TargetMode="External"/><Relationship Id="rId4" Type="http://schemas.openxmlformats.org/officeDocument/2006/relationships/hyperlink" Target="http://www.fresher.ru/images5/luchshie-fotografii-zhivotnyx-za-nedelyu-12/18.jpg" TargetMode="Externa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hopedu.ru/uploaded_files/shop_images/137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32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0t6ZFBMwP6c"/>
          <p:cNvPicPr>
            <a:picLocks noChangeAspect="1" noChangeArrowheads="1"/>
          </p:cNvPicPr>
          <p:nvPr/>
        </p:nvPicPr>
        <p:blipFill>
          <a:blip r:embed="rId3">
            <a:lum bright="6000" contrast="36000"/>
          </a:blip>
          <a:srcRect t="4927"/>
          <a:stretch>
            <a:fillRect/>
          </a:stretch>
        </p:blipFill>
        <p:spPr bwMode="auto">
          <a:xfrm>
            <a:off x="5508104" y="5013176"/>
            <a:ext cx="3456037" cy="167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323850" y="933450"/>
            <a:ext cx="84963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accent2"/>
                </a:solidFill>
              </a:rPr>
              <a:t>Дружно встаньте, детвора.                    </a:t>
            </a:r>
            <a:r>
              <a:rPr lang="ru-RU" sz="2800" dirty="0" smtClean="0">
                <a:solidFill>
                  <a:schemeClr val="accent2"/>
                </a:solidFill>
              </a:rPr>
              <a:t/>
            </a:r>
            <a:br>
              <a:rPr lang="ru-RU" sz="2800" dirty="0" smtClean="0">
                <a:solidFill>
                  <a:schemeClr val="accent2"/>
                </a:solidFill>
              </a:rPr>
            </a:br>
            <a:r>
              <a:rPr lang="ru-RU" sz="2800" dirty="0" smtClean="0">
                <a:solidFill>
                  <a:schemeClr val="accent2"/>
                </a:solidFill>
              </a:rPr>
              <a:t>Отдохнуть </a:t>
            </a:r>
            <a:r>
              <a:rPr lang="ru-RU" sz="2800" dirty="0">
                <a:solidFill>
                  <a:schemeClr val="accent2"/>
                </a:solidFill>
              </a:rPr>
              <a:t>пришла пора!                      </a:t>
            </a:r>
            <a:r>
              <a:rPr lang="ru-RU" sz="2800" dirty="0" smtClean="0">
                <a:solidFill>
                  <a:schemeClr val="accent2"/>
                </a:solidFill>
              </a:rPr>
              <a:t/>
            </a:r>
            <a:br>
              <a:rPr lang="ru-RU" sz="2800" dirty="0" smtClean="0">
                <a:solidFill>
                  <a:schemeClr val="accent2"/>
                </a:solidFill>
              </a:rPr>
            </a:br>
            <a:r>
              <a:rPr lang="ru-RU" sz="2800" dirty="0" smtClean="0">
                <a:solidFill>
                  <a:schemeClr val="accent2"/>
                </a:solidFill>
              </a:rPr>
              <a:t>Встаньте </a:t>
            </a:r>
            <a:r>
              <a:rPr lang="ru-RU" sz="2800" dirty="0">
                <a:solidFill>
                  <a:schemeClr val="accent2"/>
                </a:solidFill>
              </a:rPr>
              <a:t>на носок, на пятку,</a:t>
            </a:r>
          </a:p>
          <a:p>
            <a:r>
              <a:rPr lang="ru-RU" sz="2800" dirty="0">
                <a:solidFill>
                  <a:schemeClr val="accent2"/>
                </a:solidFill>
              </a:rPr>
              <a:t>Потянитесь, распрямитесь.                    Приседайте, приседайте.                        Пошагайте, пошагайте.                          </a:t>
            </a:r>
            <a:r>
              <a:rPr lang="ru-RU" sz="2800" dirty="0" smtClean="0">
                <a:solidFill>
                  <a:schemeClr val="accent2"/>
                </a:solidFill>
              </a:rPr>
              <a:t/>
            </a:r>
            <a:br>
              <a:rPr lang="ru-RU" sz="2800" dirty="0" smtClean="0">
                <a:solidFill>
                  <a:schemeClr val="accent2"/>
                </a:solidFill>
              </a:rPr>
            </a:br>
            <a:r>
              <a:rPr lang="ru-RU" sz="2800" dirty="0" smtClean="0">
                <a:solidFill>
                  <a:schemeClr val="accent2"/>
                </a:solidFill>
              </a:rPr>
              <a:t>Сядьте </a:t>
            </a:r>
            <a:r>
              <a:rPr lang="ru-RU" sz="2800" dirty="0">
                <a:solidFill>
                  <a:schemeClr val="accent2"/>
                </a:solidFill>
              </a:rPr>
              <a:t>тихо, глазками нарисуйте</a:t>
            </a:r>
          </a:p>
          <a:p>
            <a:r>
              <a:rPr lang="ru-RU" sz="2800" dirty="0">
                <a:solidFill>
                  <a:schemeClr val="accent2"/>
                </a:solidFill>
              </a:rPr>
              <a:t>кошку: круг, ушки на макушке,</a:t>
            </a:r>
          </a:p>
          <a:p>
            <a:r>
              <a:rPr lang="ru-RU" sz="2800" dirty="0">
                <a:solidFill>
                  <a:schemeClr val="accent2"/>
                </a:solidFill>
              </a:rPr>
              <a:t>глазки, носик и усы.</a:t>
            </a:r>
          </a:p>
          <a:p>
            <a:r>
              <a:rPr lang="ru-RU" sz="2800" dirty="0">
                <a:solidFill>
                  <a:schemeClr val="accent2"/>
                </a:solidFill>
              </a:rPr>
              <a:t>Все в порядок приведите</a:t>
            </a:r>
          </a:p>
          <a:p>
            <a:r>
              <a:rPr lang="ru-RU" sz="2800" dirty="0">
                <a:solidFill>
                  <a:schemeClr val="accent2"/>
                </a:solidFill>
              </a:rPr>
              <a:t>И читать, друзья, начните.</a:t>
            </a:r>
          </a:p>
        </p:txBody>
      </p:sp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1116013" y="55563"/>
            <a:ext cx="6840537" cy="996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Arial"/>
                <a:cs typeface="Arial"/>
              </a:rPr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4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Словарная работа</a:t>
            </a:r>
          </a:p>
        </p:txBody>
      </p:sp>
      <p:graphicFrame>
        <p:nvGraphicFramePr>
          <p:cNvPr id="47143" name="Group 39"/>
          <p:cNvGraphicFramePr>
            <a:graphicFrameLocks noGrp="1"/>
          </p:cNvGraphicFramePr>
          <p:nvPr>
            <p:ph idx="1"/>
          </p:nvPr>
        </p:nvGraphicFramePr>
        <p:xfrm>
          <a:off x="827088" y="1600200"/>
          <a:ext cx="7859712" cy="5111115"/>
        </p:xfrm>
        <a:graphic>
          <a:graphicData uri="http://schemas.openxmlformats.org/drawingml/2006/table">
            <a:tbl>
              <a:tblPr/>
              <a:tblGrid>
                <a:gridCol w="3097212"/>
                <a:gridCol w="4762500"/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Приёмный сын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содержащее себя в чистоте, опрятное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Чистоплотное животное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усыновлённый сын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Верзила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колыхаться, производить всплеск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Плескаться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Полуспит. Состояние, при котором хочется спасть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Дремлет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высокий и нескладный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3419475" y="1916113"/>
            <a:ext cx="576263" cy="10080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145" name="Line 41"/>
          <p:cNvSpPr>
            <a:spLocks noChangeShapeType="1"/>
          </p:cNvSpPr>
          <p:nvPr/>
        </p:nvSpPr>
        <p:spPr bwMode="auto">
          <a:xfrm flipV="1">
            <a:off x="3419475" y="1989138"/>
            <a:ext cx="576263" cy="8636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146" name="Line 42"/>
          <p:cNvSpPr>
            <a:spLocks noChangeShapeType="1"/>
          </p:cNvSpPr>
          <p:nvPr/>
        </p:nvSpPr>
        <p:spPr bwMode="auto">
          <a:xfrm>
            <a:off x="2700338" y="3860800"/>
            <a:ext cx="1295400" cy="18732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147" name="Line 43"/>
          <p:cNvSpPr>
            <a:spLocks noChangeShapeType="1"/>
          </p:cNvSpPr>
          <p:nvPr/>
        </p:nvSpPr>
        <p:spPr bwMode="auto">
          <a:xfrm flipV="1">
            <a:off x="2916238" y="3860800"/>
            <a:ext cx="1223962" cy="93662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148" name="Line 44"/>
          <p:cNvSpPr>
            <a:spLocks noChangeShapeType="1"/>
          </p:cNvSpPr>
          <p:nvPr/>
        </p:nvSpPr>
        <p:spPr bwMode="auto">
          <a:xfrm flipV="1">
            <a:off x="2555875" y="4941888"/>
            <a:ext cx="1439863" cy="86360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44" grpId="0" animBg="1"/>
      <p:bldP spid="47145" grpId="0" animBg="1"/>
      <p:bldP spid="47146" grpId="0" animBg="1"/>
      <p:bldP spid="47147" grpId="0" animBg="1"/>
      <p:bldP spid="471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8496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Выборочное чтение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265238"/>
            <a:ext cx="8496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2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Каким был щенок?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850" y="1985963"/>
            <a:ext cx="8496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 группа.</a:t>
            </a:r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Как кошка ухаживала за ним?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3500438"/>
            <a:ext cx="8496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 группа.</a:t>
            </a: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Каким стал сынок?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2705100"/>
            <a:ext cx="8496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 группа.</a:t>
            </a:r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Какой была кошка-мать?</a:t>
            </a:r>
          </a:p>
        </p:txBody>
      </p:sp>
      <p:pic>
        <p:nvPicPr>
          <p:cNvPr id="38919" name="Picture 8" descr="koshkin-schenok_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3140968"/>
            <a:ext cx="2667000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1940" y="4244532"/>
            <a:ext cx="84963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группа.</a:t>
            </a:r>
            <a:r>
              <a:rPr 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 какими трудностями встретилась кошка-мать?</a:t>
            </a:r>
            <a:endParaRPr lang="ru-RU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1940" y="5321750"/>
            <a:ext cx="84963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6 группа.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Какой выход нашла кошка-мать?</a:t>
            </a:r>
            <a:endParaRPr lang="ru-RU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 в парах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00113" y="1331913"/>
            <a:ext cx="74168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3600">
                <a:solidFill>
                  <a:srgbClr val="000099"/>
                </a:solidFill>
                <a:latin typeface="Verdana" pitchFamily="34" charset="0"/>
              </a:rPr>
              <a:t>Щенок: ласковый, милый, скромный, жизнерадостный, самостоятельный, симпатичный</a:t>
            </a:r>
            <a:endParaRPr lang="en-US" sz="3600">
              <a:solidFill>
                <a:srgbClr val="000099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</a:pPr>
            <a:endParaRPr lang="ru-RU" sz="1400">
              <a:solidFill>
                <a:srgbClr val="000099"/>
              </a:solidFill>
              <a:latin typeface="Verdana" pitchFamily="34" charset="0"/>
            </a:endParaRPr>
          </a:p>
          <a:p>
            <a:pPr>
              <a:spcBef>
                <a:spcPct val="20000"/>
              </a:spcBef>
              <a:buFontTx/>
              <a:buChar char="•"/>
            </a:pPr>
            <a:r>
              <a:rPr lang="ru-RU" sz="3600">
                <a:solidFill>
                  <a:srgbClr val="000099"/>
                </a:solidFill>
                <a:latin typeface="Verdana" pitchFamily="34" charset="0"/>
              </a:rPr>
              <a:t>Кошка: заботливая, ласковая, любящая, труженица, любит чистоту и порядок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Сегодня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уроке я</a:t>
            </a:r>
            <a: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4" t="19942" r="66119" b="37711"/>
          <a:stretch/>
        </p:blipFill>
        <p:spPr bwMode="auto">
          <a:xfrm>
            <a:off x="877558" y="1099026"/>
            <a:ext cx="1718142" cy="1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9" t="19463" r="37338" b="38455"/>
          <a:stretch/>
        </p:blipFill>
        <p:spPr bwMode="auto">
          <a:xfrm>
            <a:off x="830113" y="3861047"/>
            <a:ext cx="1765587" cy="192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5" t="21406" r="7771" b="35217"/>
          <a:stretch/>
        </p:blipFill>
        <p:spPr bwMode="auto">
          <a:xfrm>
            <a:off x="6228184" y="1212294"/>
            <a:ext cx="174180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1699507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доволен собой и узнал много нового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5091954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очень доволен собой и узнал новое</a:t>
            </a:r>
            <a:endParaRPr lang="ru-RU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6136" y="3078043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узнал ничего нового и недоволен собой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1"/>
          <p:cNvSpPr txBox="1">
            <a:spLocks noChangeArrowheads="1"/>
          </p:cNvSpPr>
          <p:nvPr/>
        </p:nvSpPr>
        <p:spPr bwMode="auto">
          <a:xfrm>
            <a:off x="323850" y="1196975"/>
            <a:ext cx="84963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0099"/>
                </a:solidFill>
              </a:rPr>
              <a:t>Вспомни или придумай историю, когда животные воспитывали не своих детёнышей. Расскажи на следующем уроке.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563688" y="231775"/>
            <a:ext cx="59991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FF0066"/>
                </a:solidFill>
                <a:latin typeface="Verdana" pitchFamily="34" charset="0"/>
              </a:rPr>
              <a:t>Домашнее задание</a:t>
            </a:r>
            <a:endParaRPr lang="ru-RU" sz="480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908175" y="1557338"/>
            <a:ext cx="5976938" cy="32400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2884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Arial"/>
                <a:cs typeface="Arial"/>
              </a:rPr>
              <a:t>Урок окончен.</a:t>
            </a:r>
          </a:p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Arial"/>
                <a:cs typeface="Arial"/>
              </a:rPr>
              <a:t>Спасибо за</a:t>
            </a:r>
          </a:p>
          <a:p>
            <a:pPr algn="ctr"/>
            <a:r>
              <a:rPr lang="ru-RU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C0C0C0">
                      <a:alpha val="50000"/>
                    </a:srgbClr>
                  </a:prstShdw>
                </a:effectLst>
                <a:latin typeface="Arial"/>
                <a:cs typeface="Arial"/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1043608" y="1268760"/>
            <a:ext cx="63358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[Ы   А  О  У  Э  И]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2217796"/>
            <a:ext cx="63358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•	Испугали </a:t>
            </a:r>
            <a:r>
              <a:rPr lang="ru-RU" sz="2800" dirty="0" smtClean="0"/>
              <a:t>товарища   </a:t>
            </a:r>
            <a:r>
              <a:rPr lang="en-US" sz="2800" dirty="0" smtClean="0"/>
              <a:t>[</a:t>
            </a:r>
            <a:r>
              <a:rPr lang="ru-RU" sz="2800" dirty="0" smtClean="0"/>
              <a:t>Ы</a:t>
            </a:r>
            <a:r>
              <a:rPr lang="en-US" sz="2800" dirty="0" smtClean="0"/>
              <a:t>]</a:t>
            </a:r>
            <a:endParaRPr lang="ru-RU" sz="2800" dirty="0"/>
          </a:p>
          <a:p>
            <a:r>
              <a:rPr lang="ru-RU" sz="2800" dirty="0" smtClean="0"/>
              <a:t>•	Испугались сами</a:t>
            </a:r>
            <a:r>
              <a:rPr lang="en-US" sz="2800" dirty="0" smtClean="0"/>
              <a:t>        [</a:t>
            </a:r>
            <a:r>
              <a:rPr lang="ru-RU" sz="2800" dirty="0" smtClean="0"/>
              <a:t>А</a:t>
            </a:r>
            <a:r>
              <a:rPr lang="en-US" sz="2800" dirty="0" smtClean="0"/>
              <a:t>]</a:t>
            </a:r>
            <a:endParaRPr lang="ru-RU" sz="2800" dirty="0" smtClean="0"/>
          </a:p>
          <a:p>
            <a:r>
              <a:rPr lang="ru-RU" sz="2800" dirty="0" smtClean="0"/>
              <a:t>•</a:t>
            </a:r>
            <a:r>
              <a:rPr lang="ru-RU" sz="2800" dirty="0"/>
              <a:t>	</a:t>
            </a:r>
            <a:r>
              <a:rPr lang="ru-RU" sz="2800" dirty="0" smtClean="0"/>
              <a:t>Удивились</a:t>
            </a:r>
            <a:r>
              <a:rPr lang="en-US" sz="2800" dirty="0" smtClean="0"/>
              <a:t>                  [</a:t>
            </a:r>
            <a:r>
              <a:rPr lang="ru-RU" sz="2800" dirty="0" smtClean="0"/>
              <a:t>О</a:t>
            </a:r>
            <a:r>
              <a:rPr lang="en-US" sz="2800" dirty="0" smtClean="0"/>
              <a:t>]</a:t>
            </a:r>
            <a:endParaRPr lang="ru-RU" sz="2800" dirty="0"/>
          </a:p>
          <a:p>
            <a:r>
              <a:rPr lang="ru-RU" sz="2800" dirty="0"/>
              <a:t>•	</a:t>
            </a:r>
            <a:r>
              <a:rPr lang="ru-RU" sz="2800" dirty="0" smtClean="0"/>
              <a:t>Разочаровались</a:t>
            </a:r>
            <a:r>
              <a:rPr lang="en-US" sz="2800" dirty="0" smtClean="0"/>
              <a:t>         [</a:t>
            </a:r>
            <a:r>
              <a:rPr lang="ru-RU" sz="2800" dirty="0" smtClean="0"/>
              <a:t>У</a:t>
            </a:r>
            <a:r>
              <a:rPr lang="en-US" sz="2800" dirty="0" smtClean="0"/>
              <a:t>]</a:t>
            </a:r>
            <a:endParaRPr lang="ru-RU" sz="2800" dirty="0"/>
          </a:p>
          <a:p>
            <a:r>
              <a:rPr lang="ru-RU" sz="2800" dirty="0"/>
              <a:t>•	</a:t>
            </a:r>
            <a:r>
              <a:rPr lang="ru-RU" sz="2800" dirty="0" smtClean="0"/>
              <a:t>Задумались</a:t>
            </a:r>
            <a:r>
              <a:rPr lang="en-US" sz="2800" dirty="0" smtClean="0"/>
              <a:t>                [</a:t>
            </a:r>
            <a:r>
              <a:rPr lang="ru-RU" sz="2800" dirty="0" smtClean="0"/>
              <a:t>Э</a:t>
            </a:r>
            <a:r>
              <a:rPr lang="en-US" sz="2800" dirty="0" smtClean="0"/>
              <a:t>]</a:t>
            </a:r>
            <a:endParaRPr lang="ru-RU" sz="2800" dirty="0"/>
          </a:p>
          <a:p>
            <a:r>
              <a:rPr lang="ru-RU" sz="2800" dirty="0"/>
              <a:t>•	</a:t>
            </a:r>
            <a:r>
              <a:rPr lang="ru-RU" sz="2800" dirty="0" smtClean="0"/>
              <a:t>Улыбнулись</a:t>
            </a:r>
            <a:r>
              <a:rPr lang="en-US" sz="2800" dirty="0" smtClean="0"/>
              <a:t>                [</a:t>
            </a:r>
            <a:r>
              <a:rPr lang="ru-RU" sz="2800" dirty="0" smtClean="0"/>
              <a:t>И</a:t>
            </a:r>
            <a:r>
              <a:rPr lang="en-US" sz="2800" dirty="0" smtClean="0"/>
              <a:t>]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8496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«О братьях наших меньших»</a:t>
            </a:r>
          </a:p>
        </p:txBody>
      </p:sp>
      <p:pic>
        <p:nvPicPr>
          <p:cNvPr id="31746" name="Picture 2" descr="http://cs10691.vkontakte.ru/u149157444/-14/x_cbf99f9c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16534">
            <a:off x="511175" y="1446213"/>
            <a:ext cx="24034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http://www.fresher.ru/images5/luchshie-fotografii-zhivotnyx-za-nedelyu-12/18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1341438"/>
            <a:ext cx="2808287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copypast.ru/uploads/posts/1219776452_image00007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359260">
            <a:off x="6269038" y="1385888"/>
            <a:ext cx="23558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 descr="http://img1.liveinternet.ru/images/attach/c/3/75/33/75033051_qq45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98681">
            <a:off x="1847850" y="3562350"/>
            <a:ext cx="2232025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0" descr="http://club.foto.ru/gallery/images/photo/2008/05/02/1093871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307729">
            <a:off x="5049838" y="3662363"/>
            <a:ext cx="2128837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323850" y="188913"/>
            <a:ext cx="8496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66"/>
                </a:solidFill>
                <a:latin typeface="Verdana" pitchFamily="34" charset="0"/>
                <a:cs typeface="Times New Roman" pitchFamily="18" charset="0"/>
              </a:rPr>
              <a:t>Валентин Дмитриевич Берестов</a:t>
            </a:r>
          </a:p>
        </p:txBody>
      </p:sp>
      <p:pic>
        <p:nvPicPr>
          <p:cNvPr id="33794" name="Picture 2" descr="http://shopedu.ru/uploaded_files/shop_images/137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33450"/>
            <a:ext cx="388937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82237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909638"/>
            <a:ext cx="414655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ds05.infourok.ru/uploads/ex/09c2/0005fd31-d39ab5ad/1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4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260350"/>
            <a:ext cx="8183563" cy="66357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mtClean="0">
                <a:effectLst/>
              </a:rPr>
              <a:t>Книги В. Берестова</a:t>
            </a:r>
          </a:p>
        </p:txBody>
      </p:sp>
      <p:pic>
        <p:nvPicPr>
          <p:cNvPr id="35843" name="Picture 7" descr="product_5153ce9c251d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981075"/>
            <a:ext cx="19891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7" descr="%25D0%25B1%25D0%25B5%25D1%2580%25D0%25B5%25D1%2581%25D1%2582+-+0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981075"/>
            <a:ext cx="1865312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9" descr="w200-stretch-c4c3ba7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3933825"/>
            <a:ext cx="1905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21" descr="10002528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03625" y="3789363"/>
            <a:ext cx="1905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23" descr="%D0%9F%D0%BE%D1%80%D1%82%D1%80%D0%B5%D1%8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341438"/>
            <a:ext cx="284956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68313" y="188913"/>
            <a:ext cx="8183562" cy="86201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mtClean="0">
                <a:solidFill>
                  <a:srgbClr val="CC0066"/>
                </a:solidFill>
                <a:effectLst/>
              </a:rPr>
              <a:t>Загадки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4213" y="1557338"/>
            <a:ext cx="36004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Мордочка усатая,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Шубка полосатая.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Часто умывается,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А с водой не знается</a:t>
            </a:r>
            <a:r>
              <a:rPr lang="en-US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.</a:t>
            </a:r>
            <a:endParaRPr lang="ru-RU" sz="24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724525" y="4292600"/>
            <a:ext cx="25463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Чёрный нос,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Колечком хвост.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Дом охраняет,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Громко лает,</a:t>
            </a:r>
          </a:p>
          <a:p>
            <a:pPr>
              <a:defRPr/>
            </a:pPr>
            <a:r>
              <a:rPr lang="ru-RU" sz="24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Кошек пугает.</a:t>
            </a:r>
          </a:p>
        </p:txBody>
      </p:sp>
      <p:pic>
        <p:nvPicPr>
          <p:cNvPr id="43015" name="Picture 7" descr="1152x864_%D0%A0%D1%8B%D0%B6%D0%B8%D0%B9-%D0%BA%D0%BE%D1%8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9FA"/>
              </a:clrFrom>
              <a:clrTo>
                <a:srgbClr val="FBF9FA">
                  <a:alpha val="0"/>
                </a:srgbClr>
              </a:clrTo>
            </a:clrChange>
          </a:blip>
          <a:srcRect l="17819" t="3664" r="17789"/>
          <a:stretch>
            <a:fillRect/>
          </a:stretch>
        </p:blipFill>
        <p:spPr bwMode="auto">
          <a:xfrm>
            <a:off x="5508625" y="981075"/>
            <a:ext cx="267811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animal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 l="25948" t="3859"/>
          <a:stretch>
            <a:fillRect/>
          </a:stretch>
        </p:blipFill>
        <p:spPr bwMode="auto">
          <a:xfrm>
            <a:off x="1116013" y="3357563"/>
            <a:ext cx="3024187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1331913" y="2276475"/>
            <a:ext cx="61214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prstShdw prst="shdw13" dist="53882" dir="13500000">
                    <a:srgbClr val="868686">
                      <a:alpha val="50000"/>
                    </a:srgbClr>
                  </a:prstShdw>
                </a:effectLst>
                <a:latin typeface="Arial"/>
                <a:cs typeface="Arial"/>
              </a:rPr>
              <a:t>Открытый урок по литературному чтению</a:t>
            </a:r>
          </a:p>
          <a:p>
            <a:pPr algn="ctr"/>
            <a:r>
              <a:rPr lang="ru-RU" sz="3600" kern="10" spc="-1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prstShdw prst="shdw13" dist="53882" dir="13500000">
                    <a:srgbClr val="868686">
                      <a:alpha val="50000"/>
                    </a:srgbClr>
                  </a:prstShdw>
                </a:effectLst>
                <a:latin typeface="Arial"/>
                <a:cs typeface="Arial"/>
              </a:rPr>
              <a:t>во 2 классе</a:t>
            </a:r>
          </a:p>
        </p:txBody>
      </p:sp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1547813" y="3213100"/>
            <a:ext cx="5976937" cy="1587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Arial"/>
                <a:cs typeface="Arial"/>
              </a:rPr>
              <a:t>В. Берестов.</a:t>
            </a:r>
          </a:p>
          <a:p>
            <a:pPr algn="ctr"/>
            <a:r>
              <a:rPr lang="ru-RU" sz="3600" b="1" i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Arial"/>
                <a:cs typeface="Arial"/>
              </a:rPr>
              <a:t>"Кошкин щенок"</a:t>
            </a:r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3132138" y="5373688"/>
            <a:ext cx="2808287" cy="1150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-180" dirty="0">
              <a:ln w="635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алентин Берестов - Кошкин щен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75512" y="35897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1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420</TotalTime>
  <Words>238</Words>
  <Application>Microsoft Office PowerPoint</Application>
  <PresentationFormat>Экран (4:3)</PresentationFormat>
  <Paragraphs>66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Аспект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Книги В. Берестова</vt:lpstr>
      <vt:lpstr>Загадки</vt:lpstr>
      <vt:lpstr> </vt:lpstr>
      <vt:lpstr>Презентация PowerPoint</vt:lpstr>
      <vt:lpstr>Презентация PowerPoint</vt:lpstr>
      <vt:lpstr>Словарная работа</vt:lpstr>
      <vt:lpstr>Презентация PowerPoint</vt:lpstr>
      <vt:lpstr>Работа в парах</vt:lpstr>
      <vt:lpstr> Сегодня на уроке я </vt:lpstr>
      <vt:lpstr>Презентация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Школа</cp:lastModifiedBy>
  <cp:revision>31</cp:revision>
  <dcterms:modified xsi:type="dcterms:W3CDTF">2020-11-25T07:57:42Z</dcterms:modified>
</cp:coreProperties>
</file>