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80" r:id="rId2"/>
    <p:sldId id="261" r:id="rId3"/>
    <p:sldId id="262" r:id="rId4"/>
    <p:sldId id="258"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8" r:id="rId21"/>
    <p:sldId id="277" r:id="rId22"/>
    <p:sldId id="281"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8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000D57-1565-490F-BBA8-BC72172137ED}"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7E26F-4BBF-4789-A767-B1F359A190F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00D57-1565-490F-BBA8-BC72172137ED}" type="datetimeFigureOut">
              <a:rPr lang="ru-RU" smtClean="0"/>
              <a:pPr/>
              <a:t>03.10.2023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7E26F-4BBF-4789-A767-B1F359A190F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ru-RU" b="1" i="1" dirty="0" smtClean="0">
                <a:solidFill>
                  <a:schemeClr val="tx2"/>
                </a:solidFill>
              </a:rPr>
              <a:t>7 чудес Хабаровского </a:t>
            </a:r>
            <a:r>
              <a:rPr lang="ru-RU" b="1" i="1" dirty="0" smtClean="0">
                <a:solidFill>
                  <a:schemeClr val="tx2"/>
                </a:solidFill>
              </a:rPr>
              <a:t>края</a:t>
            </a:r>
            <a:br>
              <a:rPr lang="ru-RU" b="1" i="1" dirty="0" smtClean="0">
                <a:solidFill>
                  <a:schemeClr val="tx2"/>
                </a:solidFill>
              </a:rPr>
            </a:br>
            <a:r>
              <a:rPr lang="ru-RU" b="1" i="1" dirty="0" smtClean="0">
                <a:solidFill>
                  <a:schemeClr val="tx2"/>
                </a:solidFill>
              </a:rPr>
              <a:t>МБОУ СОШ </a:t>
            </a:r>
            <a:r>
              <a:rPr lang="ru-RU" b="1" i="1" dirty="0" err="1" smtClean="0">
                <a:solidFill>
                  <a:schemeClr val="tx2"/>
                </a:solidFill>
              </a:rPr>
              <a:t>с.Бычиха</a:t>
            </a:r>
            <a:r>
              <a:rPr lang="ru-RU" b="1" i="1" dirty="0" smtClean="0">
                <a:solidFill>
                  <a:schemeClr val="tx2"/>
                </a:solidFill>
              </a:rPr>
              <a:t/>
            </a:r>
            <a:br>
              <a:rPr lang="ru-RU" b="1" i="1" dirty="0" smtClean="0">
                <a:solidFill>
                  <a:schemeClr val="tx2"/>
                </a:solidFill>
              </a:rPr>
            </a:br>
            <a:r>
              <a:rPr lang="ru-RU" sz="2200" i="1" dirty="0" smtClean="0">
                <a:solidFill>
                  <a:schemeClr val="tx2"/>
                </a:solidFill>
              </a:rPr>
              <a:t>составила Пименова Л.Ф.</a:t>
            </a:r>
            <a:endParaRPr lang="ru-RU" i="1" dirty="0">
              <a:solidFill>
                <a:schemeClr val="tx2"/>
              </a:solidFill>
            </a:endParaRPr>
          </a:p>
        </p:txBody>
      </p:sp>
      <p:pic>
        <p:nvPicPr>
          <p:cNvPr id="5" name="Содержимое 4" descr="http://gov.khabkrai.ru/Invest2.nsf/Images/general3/$FILE/flag.gif"/>
          <p:cNvPicPr>
            <a:picLocks noGrp="1"/>
          </p:cNvPicPr>
          <p:nvPr>
            <p:ph sz="half" idx="1"/>
          </p:nvPr>
        </p:nvPicPr>
        <p:blipFill>
          <a:blip r:embed="rId2" cstate="print"/>
          <a:srcRect/>
          <a:stretch>
            <a:fillRect/>
          </a:stretch>
        </p:blipFill>
        <p:spPr bwMode="auto">
          <a:xfrm>
            <a:off x="611560" y="2276872"/>
            <a:ext cx="3600400" cy="2952328"/>
          </a:xfrm>
          <a:prstGeom prst="rect">
            <a:avLst/>
          </a:prstGeom>
          <a:noFill/>
          <a:ln w="9525">
            <a:noFill/>
            <a:miter lim="800000"/>
            <a:headEnd/>
            <a:tailEnd/>
          </a:ln>
        </p:spPr>
      </p:pic>
      <p:pic>
        <p:nvPicPr>
          <p:cNvPr id="6" name="Содержимое 4" descr="http://www.shop057.ru/images/Kray_Habarovskiy.jpg"/>
          <p:cNvPicPr>
            <a:picLocks noGrp="1"/>
          </p:cNvPicPr>
          <p:nvPr>
            <p:ph sz="half" idx="2"/>
          </p:nvPr>
        </p:nvPicPr>
        <p:blipFill>
          <a:blip r:embed="rId3" cstate="print"/>
          <a:stretch>
            <a:fillRect/>
          </a:stretch>
        </p:blipFill>
        <p:spPr bwMode="auto">
          <a:xfrm>
            <a:off x="4928974" y="1600200"/>
            <a:ext cx="3477052"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283742"/>
          </a:xfrm>
        </p:spPr>
        <p:txBody>
          <a:bodyPr>
            <a:noAutofit/>
          </a:bodyPr>
          <a:lstStyle/>
          <a:p>
            <a:r>
              <a:rPr lang="ru-RU" sz="2800" dirty="0">
                <a:solidFill>
                  <a:srgbClr val="00B050"/>
                </a:solidFill>
              </a:rPr>
              <a:t>Мост через Амур</a:t>
            </a:r>
            <a:r>
              <a:rPr lang="ru-RU" sz="2800" dirty="0" smtClean="0"/>
              <a:t/>
            </a:r>
            <a:br>
              <a:rPr lang="ru-RU" sz="2800" dirty="0" smtClean="0"/>
            </a:br>
            <a:endParaRPr lang="ru-RU" sz="2800" dirty="0"/>
          </a:p>
        </p:txBody>
      </p:sp>
      <p:pic>
        <p:nvPicPr>
          <p:cNvPr id="5" name="Содержимое 4" descr="Амурский мост"/>
          <p:cNvPicPr>
            <a:picLocks noGrp="1"/>
          </p:cNvPicPr>
          <p:nvPr>
            <p:ph idx="1"/>
          </p:nvPr>
        </p:nvPicPr>
        <p:blipFill>
          <a:blip r:embed="rId2" cstate="print"/>
          <a:srcRect/>
          <a:stretch>
            <a:fillRect/>
          </a:stretch>
        </p:blipFill>
        <p:spPr bwMode="auto">
          <a:xfrm>
            <a:off x="3707904" y="620688"/>
            <a:ext cx="4896543" cy="5040560"/>
          </a:xfrm>
          <a:prstGeom prst="rect">
            <a:avLst/>
          </a:prstGeom>
          <a:noFill/>
          <a:ln w="9525">
            <a:noFill/>
            <a:miter lim="800000"/>
            <a:headEnd/>
            <a:tailEnd/>
          </a:ln>
        </p:spPr>
      </p:pic>
      <p:sp>
        <p:nvSpPr>
          <p:cNvPr id="4" name="Текст 3"/>
          <p:cNvSpPr>
            <a:spLocks noGrp="1"/>
          </p:cNvSpPr>
          <p:nvPr>
            <p:ph type="body" sz="half" idx="2"/>
          </p:nvPr>
        </p:nvSpPr>
        <p:spPr/>
        <p:txBody>
          <a:bodyPr>
            <a:normAutofit/>
          </a:bodyPr>
          <a:lstStyle/>
          <a:p>
            <a:endParaRPr lang="ru-RU" dirty="0" smtClean="0"/>
          </a:p>
          <a:p>
            <a:pPr algn="ctr"/>
            <a:r>
              <a:rPr lang="ru-RU" sz="2800" i="1" dirty="0" smtClean="0">
                <a:solidFill>
                  <a:srgbClr val="00B050"/>
                </a:solidFill>
              </a:rPr>
              <a:t>конструкция получила золотую медаль на Парижской выставке вместе с Эйфелевой башней</a:t>
            </a:r>
            <a:endParaRPr lang="ru-RU" sz="2800" dirty="0" smtClean="0">
              <a:solidFill>
                <a:srgbClr val="00B050"/>
              </a:solidFill>
            </a:endParaRPr>
          </a:p>
          <a:p>
            <a:pPr algn="ctr"/>
            <a:endParaRPr lang="ru-RU" sz="2400" b="1" dirty="0" smtClean="0">
              <a:solidFill>
                <a:srgbClr val="00B05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46650"/>
          </a:xfrm>
        </p:spPr>
        <p:txBody>
          <a:bodyPr>
            <a:noAutofit/>
          </a:bodyPr>
          <a:lstStyle/>
          <a:p>
            <a:pPr algn="just"/>
            <a:r>
              <a:rPr lang="ru-RU" sz="3200" b="1" dirty="0" smtClean="0">
                <a:solidFill>
                  <a:srgbClr val="0070C0"/>
                </a:solidFill>
              </a:rPr>
              <a:t>Мост через </a:t>
            </a:r>
            <a:r>
              <a:rPr lang="ru-RU" sz="3200" b="1" dirty="0">
                <a:solidFill>
                  <a:srgbClr val="0070C0"/>
                </a:solidFill>
              </a:rPr>
              <a:t>реку Амур под Хабаровском является и по настоящее время не только крупнейшим на Транссибе, но и самым большим мостовым переходом в нашей стране. Поистине "Амурским чудом" называют это грандиозное и величественное сооружение, длина которого составляет 2,6 км, пролеты моста - длиной по 127 м. </a:t>
            </a:r>
            <a:r>
              <a:rPr lang="ru-RU" sz="3200" b="1" dirty="0" smtClean="0">
                <a:solidFill>
                  <a:srgbClr val="0070C0"/>
                </a:solidFill>
              </a:rPr>
              <a:t/>
            </a:r>
            <a:br>
              <a:rPr lang="ru-RU" sz="3200" b="1" dirty="0" smtClean="0">
                <a:solidFill>
                  <a:srgbClr val="0070C0"/>
                </a:solidFill>
              </a:rPr>
            </a:br>
            <a:endParaRPr lang="ru-RU" sz="3200" b="1" dirty="0">
              <a:solidFill>
                <a:srgbClr val="0070C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Амурский мост"/>
          <p:cNvPicPr>
            <a:picLocks noGrp="1"/>
          </p:cNvPicPr>
          <p:nvPr>
            <p:ph type="pic" idx="1"/>
          </p:nvPr>
        </p:nvPicPr>
        <p:blipFill>
          <a:blip r:embed="rId2" cstate="print"/>
          <a:srcRect/>
          <a:stretch>
            <a:fillRect/>
          </a:stretch>
        </p:blipFill>
        <p:spPr bwMode="auto">
          <a:xfrm>
            <a:off x="1792288" y="612775"/>
            <a:ext cx="5486400" cy="3392289"/>
          </a:xfrm>
          <a:prstGeom prst="rect">
            <a:avLst/>
          </a:prstGeom>
          <a:noFill/>
          <a:ln w="9525">
            <a:noFill/>
            <a:miter lim="800000"/>
            <a:headEnd/>
            <a:tailEnd/>
          </a:ln>
        </p:spPr>
      </p:pic>
      <p:sp>
        <p:nvSpPr>
          <p:cNvPr id="4" name="Текст 3"/>
          <p:cNvSpPr>
            <a:spLocks noGrp="1"/>
          </p:cNvSpPr>
          <p:nvPr>
            <p:ph type="body" sz="half" idx="2"/>
          </p:nvPr>
        </p:nvSpPr>
        <p:spPr>
          <a:xfrm>
            <a:off x="1763688" y="3933056"/>
            <a:ext cx="5486400" cy="2239144"/>
          </a:xfrm>
        </p:spPr>
        <p:txBody>
          <a:bodyPr>
            <a:noAutofit/>
          </a:bodyPr>
          <a:lstStyle/>
          <a:p>
            <a:pPr algn="just"/>
            <a:endParaRPr lang="ru-RU" sz="1600" b="1" dirty="0" smtClean="0">
              <a:solidFill>
                <a:srgbClr val="7030A0"/>
              </a:solidFill>
            </a:endParaRPr>
          </a:p>
          <a:p>
            <a:pPr algn="just"/>
            <a:r>
              <a:rPr lang="ru-RU" sz="2400" dirty="0" smtClean="0">
                <a:solidFill>
                  <a:srgbClr val="7030A0"/>
                </a:solidFill>
              </a:rPr>
              <a:t>Амурский мост ("Царский мост") соединил не только два противоположные берега Амура, но это и "венец Транссиба, последняя точка в истории строительства Великого Сибирского пути".</a:t>
            </a:r>
            <a:br>
              <a:rPr lang="ru-RU" sz="2400" dirty="0" smtClean="0">
                <a:solidFill>
                  <a:srgbClr val="7030A0"/>
                </a:solidFill>
              </a:rPr>
            </a:br>
            <a:endParaRPr lang="ru-RU" sz="1800" dirty="0">
              <a:solidFill>
                <a:srgbClr val="7030A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Амурский мост"/>
          <p:cNvPicPr>
            <a:picLocks noGrp="1"/>
          </p:cNvPicPr>
          <p:nvPr>
            <p:ph type="pic" idx="1"/>
          </p:nvPr>
        </p:nvPicPr>
        <p:blipFill>
          <a:blip r:embed="rId2" cstate="print"/>
          <a:srcRect l="4613" r="4613"/>
          <a:stretch>
            <a:fillRect/>
          </a:stretch>
        </p:blipFill>
        <p:spPr bwMode="auto">
          <a:prstGeom prst="rect">
            <a:avLst/>
          </a:prstGeom>
          <a:noFill/>
          <a:ln w="9525">
            <a:noFill/>
            <a:miter lim="800000"/>
            <a:headEnd/>
            <a:tailEnd/>
          </a:ln>
        </p:spPr>
      </p:pic>
      <p:sp>
        <p:nvSpPr>
          <p:cNvPr id="4" name="Текст 3"/>
          <p:cNvSpPr>
            <a:spLocks noGrp="1"/>
          </p:cNvSpPr>
          <p:nvPr>
            <p:ph type="body" sz="half" idx="2"/>
          </p:nvPr>
        </p:nvSpPr>
        <p:spPr>
          <a:xfrm>
            <a:off x="1792288" y="4941168"/>
            <a:ext cx="5486400" cy="1440160"/>
          </a:xfrm>
        </p:spPr>
        <p:txBody>
          <a:bodyPr>
            <a:noAutofit/>
          </a:bodyPr>
          <a:lstStyle/>
          <a:p>
            <a:pPr algn="just"/>
            <a:r>
              <a:rPr lang="ru-RU" sz="2000" b="1" dirty="0">
                <a:solidFill>
                  <a:srgbClr val="7030A0"/>
                </a:solidFill>
              </a:rPr>
              <a:t>"Амурское чудо XX века" - так назвали железнодорожный мост, построенный около г. Хабаровска в 1916 г. его современники. Тогда он был самым крупным мостом в Старом Свете, с длиной 2600 м.</a:t>
            </a:r>
          </a:p>
          <a:p>
            <a:pPr algn="just"/>
            <a:endParaRPr lang="ru-RU" sz="2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3754760" cy="1512168"/>
          </a:xfrm>
        </p:spPr>
        <p:txBody>
          <a:bodyPr>
            <a:noAutofit/>
          </a:bodyPr>
          <a:lstStyle/>
          <a:p>
            <a:pPr algn="ctr"/>
            <a:r>
              <a:rPr lang="ru-RU" sz="3200" dirty="0" smtClean="0">
                <a:solidFill>
                  <a:srgbClr val="FFC000"/>
                </a:solidFill>
              </a:rPr>
              <a:t>Петроглифы </a:t>
            </a:r>
            <a:r>
              <a:rPr lang="ru-RU" sz="3200" dirty="0" err="1">
                <a:solidFill>
                  <a:srgbClr val="FFC000"/>
                </a:solidFill>
              </a:rPr>
              <a:t>Сикачи-Аляна</a:t>
            </a:r>
            <a:endParaRPr lang="ru-RU" sz="3200" dirty="0">
              <a:solidFill>
                <a:srgbClr val="FFC000"/>
              </a:solidFill>
            </a:endParaRPr>
          </a:p>
        </p:txBody>
      </p:sp>
      <p:pic>
        <p:nvPicPr>
          <p:cNvPr id="5" name="Содержимое 4" descr="Петроглифы Сикачи-Аляна"/>
          <p:cNvPicPr>
            <a:picLocks noGrp="1"/>
          </p:cNvPicPr>
          <p:nvPr>
            <p:ph idx="1"/>
          </p:nvPr>
        </p:nvPicPr>
        <p:blipFill>
          <a:blip r:embed="rId2" cstate="print"/>
          <a:stretch>
            <a:fillRect/>
          </a:stretch>
        </p:blipFill>
        <p:spPr bwMode="auto">
          <a:xfrm>
            <a:off x="3997325" y="392906"/>
            <a:ext cx="4267200" cy="5613400"/>
          </a:xfrm>
          <a:prstGeom prst="rect">
            <a:avLst/>
          </a:prstGeom>
          <a:noFill/>
          <a:ln w="9525">
            <a:noFill/>
            <a:miter lim="800000"/>
            <a:headEnd/>
            <a:tailEnd/>
          </a:ln>
        </p:spPr>
      </p:pic>
      <p:sp>
        <p:nvSpPr>
          <p:cNvPr id="4" name="Текст 3"/>
          <p:cNvSpPr>
            <a:spLocks noGrp="1"/>
          </p:cNvSpPr>
          <p:nvPr>
            <p:ph type="body" sz="half" idx="2"/>
          </p:nvPr>
        </p:nvSpPr>
        <p:spPr/>
        <p:txBody>
          <a:bodyPr>
            <a:normAutofit/>
          </a:bodyPr>
          <a:lstStyle/>
          <a:p>
            <a:pPr algn="ctr"/>
            <a:endParaRPr lang="ru-RU" sz="2800" i="1" dirty="0" smtClean="0"/>
          </a:p>
          <a:p>
            <a:pPr algn="ctr"/>
            <a:r>
              <a:rPr lang="ru-RU" sz="2800" i="1" dirty="0" smtClean="0">
                <a:solidFill>
                  <a:srgbClr val="AC8300"/>
                </a:solidFill>
              </a:rPr>
              <a:t>памятники </a:t>
            </a:r>
            <a:r>
              <a:rPr lang="ru-RU" sz="2800" i="1" dirty="0">
                <a:solidFill>
                  <a:srgbClr val="AC8300"/>
                </a:solidFill>
              </a:rPr>
              <a:t>древнейшей цивилизации, ровесники Египетских пирамид</a:t>
            </a:r>
            <a:endParaRPr lang="ru-RU" sz="2800" dirty="0">
              <a:solidFill>
                <a:srgbClr val="AC8300"/>
              </a:solidFill>
            </a:endParaRPr>
          </a:p>
          <a:p>
            <a:endParaRPr lang="ru-RU" dirty="0">
              <a:solidFill>
                <a:srgbClr val="AC83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Петроглифы Сикачи-Аляна"/>
          <p:cNvPicPr>
            <a:picLocks noGrp="1"/>
          </p:cNvPicPr>
          <p:nvPr>
            <p:ph type="pic" idx="1"/>
          </p:nvPr>
        </p:nvPicPr>
        <p:blipFill>
          <a:blip r:embed="rId2" cstate="print"/>
          <a:srcRect/>
          <a:stretch>
            <a:fillRect/>
          </a:stretch>
        </p:blipFill>
        <p:spPr bwMode="auto">
          <a:prstGeom prst="rect">
            <a:avLst/>
          </a:prstGeom>
          <a:noFill/>
          <a:ln w="9525">
            <a:noFill/>
            <a:miter lim="800000"/>
            <a:headEnd/>
            <a:tailEnd/>
          </a:ln>
        </p:spPr>
      </p:pic>
      <p:sp>
        <p:nvSpPr>
          <p:cNvPr id="4" name="Текст 3"/>
          <p:cNvSpPr>
            <a:spLocks noGrp="1"/>
          </p:cNvSpPr>
          <p:nvPr>
            <p:ph type="body" sz="half" idx="2"/>
          </p:nvPr>
        </p:nvSpPr>
        <p:spPr>
          <a:xfrm>
            <a:off x="827584" y="4797152"/>
            <a:ext cx="7632848" cy="1728192"/>
          </a:xfrm>
        </p:spPr>
        <p:txBody>
          <a:bodyPr>
            <a:noAutofit/>
          </a:bodyPr>
          <a:lstStyle/>
          <a:p>
            <a:pPr algn="just"/>
            <a:r>
              <a:rPr lang="ru-RU" sz="1800" dirty="0">
                <a:solidFill>
                  <a:srgbClr val="002060"/>
                </a:solidFill>
              </a:rPr>
              <a:t>Петроглифы - памятники древнего наскального искусства. Петроглифы </a:t>
            </a:r>
            <a:r>
              <a:rPr lang="ru-RU" sz="1800" dirty="0" err="1">
                <a:solidFill>
                  <a:srgbClr val="002060"/>
                </a:solidFill>
              </a:rPr>
              <a:t>Сикачи-Аляна</a:t>
            </a:r>
            <a:r>
              <a:rPr lang="ru-RU" sz="1800" dirty="0">
                <a:solidFill>
                  <a:srgbClr val="002060"/>
                </a:solidFill>
              </a:rPr>
              <a:t> расположены на больших базальтовых валунах вдоль правого берега р. Амур, у сел </a:t>
            </a:r>
            <a:r>
              <a:rPr lang="ru-RU" sz="1800" dirty="0" err="1">
                <a:solidFill>
                  <a:srgbClr val="002060"/>
                </a:solidFill>
              </a:rPr>
              <a:t>Сикачи-Алян</a:t>
            </a:r>
            <a:r>
              <a:rPr lang="ru-RU" sz="1800" dirty="0">
                <a:solidFill>
                  <a:srgbClr val="002060"/>
                </a:solidFill>
              </a:rPr>
              <a:t> и </a:t>
            </a:r>
            <a:r>
              <a:rPr lang="ru-RU" sz="1800" dirty="0" err="1">
                <a:solidFill>
                  <a:srgbClr val="002060"/>
                </a:solidFill>
              </a:rPr>
              <a:t>Малышево</a:t>
            </a:r>
            <a:r>
              <a:rPr lang="ru-RU" sz="1800" dirty="0">
                <a:solidFill>
                  <a:srgbClr val="002060"/>
                </a:solidFill>
              </a:rPr>
              <a:t> (Хабаровский район) в 70 км от Хабаровска. Они представляют из себя изображения масок, зверей, птиц, змей, лодок, лунок - ямок и концентрических кругов. Всего найдено около 300 рисунков, в настоящее время сохранилось не более 160.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Петроглифы Сикачи-Аляна"/>
          <p:cNvPicPr>
            <a:picLocks noGrp="1"/>
          </p:cNvPicPr>
          <p:nvPr>
            <p:ph type="pic" idx="1"/>
          </p:nvPr>
        </p:nvPicPr>
        <p:blipFill>
          <a:blip r:embed="rId2" cstate="print"/>
          <a:srcRect t="21493" b="21493"/>
          <a:stretch>
            <a:fillRect/>
          </a:stretch>
        </p:blipFill>
        <p:spPr bwMode="auto">
          <a:prstGeom prst="rect">
            <a:avLst/>
          </a:prstGeom>
          <a:noFill/>
          <a:ln w="9525">
            <a:noFill/>
            <a:miter lim="800000"/>
            <a:headEnd/>
            <a:tailEnd/>
          </a:ln>
        </p:spPr>
      </p:pic>
      <p:sp>
        <p:nvSpPr>
          <p:cNvPr id="4" name="Текст 3"/>
          <p:cNvSpPr>
            <a:spLocks noGrp="1"/>
          </p:cNvSpPr>
          <p:nvPr>
            <p:ph type="body" sz="half" idx="2"/>
          </p:nvPr>
        </p:nvSpPr>
        <p:spPr>
          <a:xfrm>
            <a:off x="755576" y="4869160"/>
            <a:ext cx="7848872" cy="1584176"/>
          </a:xfrm>
        </p:spPr>
        <p:txBody>
          <a:bodyPr>
            <a:noAutofit/>
          </a:bodyPr>
          <a:lstStyle/>
          <a:p>
            <a:pPr algn="just"/>
            <a:r>
              <a:rPr lang="ru-RU" sz="1800" dirty="0">
                <a:solidFill>
                  <a:srgbClr val="002060"/>
                </a:solidFill>
              </a:rPr>
              <a:t>Рисунки выполнены каменным инструментом методом глубокой желобчатой выбивки и железным инструментом в стиле резной техники. Изображения относятся к эпохе мезолита, неолита, раннего железного века и раннего средневековья и датируются XII тыс. до н.э. — первой половиной I тыс. н.э. Первые научные описания и исследования петроглифов Нижнего Амура принадлежат Р. К. </a:t>
            </a:r>
            <a:r>
              <a:rPr lang="ru-RU" sz="1800" dirty="0" err="1">
                <a:solidFill>
                  <a:srgbClr val="002060"/>
                </a:solidFill>
              </a:rPr>
              <a:t>Мааку</a:t>
            </a:r>
            <a:r>
              <a:rPr lang="ru-RU" sz="1800" dirty="0">
                <a:solidFill>
                  <a:srgbClr val="002060"/>
                </a:solidFill>
              </a:rPr>
              <a:t>, обследовавшему долину р. Уссури в 1859 г. и Н. </a:t>
            </a:r>
            <a:r>
              <a:rPr lang="ru-RU" sz="1800" dirty="0" err="1">
                <a:solidFill>
                  <a:srgbClr val="002060"/>
                </a:solidFill>
              </a:rPr>
              <a:t>Альфтану</a:t>
            </a:r>
            <a:r>
              <a:rPr lang="ru-RU" sz="1800" dirty="0">
                <a:solidFill>
                  <a:srgbClr val="002060"/>
                </a:solidFill>
              </a:rPr>
              <a:t> (1894 г.).</a:t>
            </a:r>
          </a:p>
          <a:p>
            <a:endParaRPr lang="ru-RU" sz="1200" dirty="0">
              <a:solidFill>
                <a:srgbClr val="00206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Петроглифы Сикачи-Аляна"/>
          <p:cNvPicPr>
            <a:picLocks noGrp="1"/>
          </p:cNvPicPr>
          <p:nvPr>
            <p:ph type="pic" idx="1"/>
          </p:nvPr>
        </p:nvPicPr>
        <p:blipFill>
          <a:blip r:embed="rId2" cstate="print"/>
          <a:srcRect/>
          <a:stretch>
            <a:fillRect/>
          </a:stretch>
        </p:blipFill>
        <p:spPr bwMode="auto">
          <a:prstGeom prst="rect">
            <a:avLst/>
          </a:prstGeom>
          <a:noFill/>
          <a:ln w="9525">
            <a:noFill/>
            <a:miter lim="800000"/>
            <a:headEnd/>
            <a:tailEnd/>
          </a:ln>
        </p:spPr>
      </p:pic>
      <p:sp>
        <p:nvSpPr>
          <p:cNvPr id="4" name="Текст 3"/>
          <p:cNvSpPr>
            <a:spLocks noGrp="1"/>
          </p:cNvSpPr>
          <p:nvPr>
            <p:ph type="body" sz="half" idx="2"/>
          </p:nvPr>
        </p:nvSpPr>
        <p:spPr>
          <a:xfrm>
            <a:off x="971600" y="4869160"/>
            <a:ext cx="7416824" cy="1584176"/>
          </a:xfrm>
        </p:spPr>
        <p:txBody>
          <a:bodyPr>
            <a:normAutofit/>
          </a:bodyPr>
          <a:lstStyle/>
          <a:p>
            <a:pPr algn="just"/>
            <a:r>
              <a:rPr lang="ru-RU" sz="1800" dirty="0">
                <a:solidFill>
                  <a:srgbClr val="002060"/>
                </a:solidFill>
              </a:rPr>
              <a:t>Предполагают, что люди начали их создавать на берегах Амура более 3000 лет назад. То есть амурские петроглифы это ровесники египетских пирамид. На одном из валунов найдено изображение лошади. Археологи говорят, что лошади водились около Амура только в ледниковый период. Это самый древний петроглиф.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Петроглифы Сикачи-Аляна"/>
          <p:cNvPicPr>
            <a:picLocks noGrp="1"/>
          </p:cNvPicPr>
          <p:nvPr>
            <p:ph type="pic" idx="1"/>
          </p:nvPr>
        </p:nvPicPr>
        <p:blipFill>
          <a:blip r:embed="rId2" cstate="print"/>
          <a:srcRect/>
          <a:stretch>
            <a:fillRect/>
          </a:stretch>
        </p:blipFill>
        <p:spPr bwMode="auto">
          <a:xfrm>
            <a:off x="1792288" y="404665"/>
            <a:ext cx="5486400" cy="3816424"/>
          </a:xfrm>
          <a:prstGeom prst="rect">
            <a:avLst/>
          </a:prstGeom>
          <a:noFill/>
          <a:ln w="9525">
            <a:noFill/>
            <a:miter lim="800000"/>
            <a:headEnd/>
            <a:tailEnd/>
          </a:ln>
        </p:spPr>
      </p:pic>
      <p:sp>
        <p:nvSpPr>
          <p:cNvPr id="4" name="Текст 3"/>
          <p:cNvSpPr>
            <a:spLocks noGrp="1"/>
          </p:cNvSpPr>
          <p:nvPr>
            <p:ph type="body" sz="half" idx="2"/>
          </p:nvPr>
        </p:nvSpPr>
        <p:spPr>
          <a:xfrm>
            <a:off x="971600" y="4365104"/>
            <a:ext cx="7200800" cy="2232248"/>
          </a:xfrm>
        </p:spPr>
        <p:txBody>
          <a:bodyPr>
            <a:noAutofit/>
          </a:bodyPr>
          <a:lstStyle/>
          <a:p>
            <a:pPr algn="just"/>
            <a:r>
              <a:rPr lang="ru-RU" sz="2000" dirty="0"/>
              <a:t>Несколько тысяч петроглифов разбросано по берегам реки Амур. До сих пор не все петроглифы известны. Многие унесены на дно паводковыми водами Амура, и поэтому их не успели зарисовать, но только видели. Некоторые перевернулись лицом вниз от напора льдин во время ледохода, и ни кто теперь не знает, какой перевёрнутый валун скрывает каменный лик.</a:t>
            </a:r>
          </a:p>
          <a:p>
            <a:endParaRPr lang="ru-RU"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355750"/>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sz="4000" dirty="0" err="1" smtClean="0">
                <a:solidFill>
                  <a:schemeClr val="accent3"/>
                </a:solidFill>
              </a:rPr>
              <a:t>Дуссэ-Алинь</a:t>
            </a:r>
            <a:r>
              <a:rPr lang="ru-RU" sz="4000" dirty="0">
                <a:solidFill>
                  <a:schemeClr val="accent3"/>
                </a:solidFill>
              </a:rPr>
              <a:t/>
            </a:r>
            <a:br>
              <a:rPr lang="ru-RU" sz="4000" dirty="0">
                <a:solidFill>
                  <a:schemeClr val="accent3"/>
                </a:solidFill>
              </a:rPr>
            </a:br>
            <a:r>
              <a:rPr lang="ru-RU" dirty="0"/>
              <a:t/>
            </a:r>
            <a:br>
              <a:rPr lang="ru-RU" dirty="0"/>
            </a:br>
            <a:endParaRPr lang="ru-RU" dirty="0"/>
          </a:p>
        </p:txBody>
      </p:sp>
      <p:pic>
        <p:nvPicPr>
          <p:cNvPr id="5" name="Содержимое 4" descr="Дуссэ-Алинь"/>
          <p:cNvPicPr>
            <a:picLocks noGrp="1"/>
          </p:cNvPicPr>
          <p:nvPr>
            <p:ph idx="1"/>
          </p:nvPr>
        </p:nvPicPr>
        <p:blipFill>
          <a:blip r:embed="rId2" cstate="print"/>
          <a:srcRect/>
          <a:stretch>
            <a:fillRect/>
          </a:stretch>
        </p:blipFill>
        <p:spPr bwMode="auto">
          <a:xfrm>
            <a:off x="3575050" y="836712"/>
            <a:ext cx="5111750" cy="4608512"/>
          </a:xfrm>
          <a:prstGeom prst="rect">
            <a:avLst/>
          </a:prstGeom>
          <a:noFill/>
          <a:ln w="9525">
            <a:noFill/>
            <a:miter lim="800000"/>
            <a:headEnd/>
            <a:tailEnd/>
          </a:ln>
        </p:spPr>
      </p:pic>
      <p:sp>
        <p:nvSpPr>
          <p:cNvPr id="4" name="Текст 3"/>
          <p:cNvSpPr>
            <a:spLocks noGrp="1"/>
          </p:cNvSpPr>
          <p:nvPr>
            <p:ph type="body" sz="half" idx="2"/>
          </p:nvPr>
        </p:nvSpPr>
        <p:spPr>
          <a:xfrm>
            <a:off x="457200" y="1268760"/>
            <a:ext cx="3008313" cy="4857403"/>
          </a:xfrm>
        </p:spPr>
        <p:txBody>
          <a:bodyPr/>
          <a:lstStyle/>
          <a:p>
            <a:endParaRPr lang="ru-RU" dirty="0"/>
          </a:p>
          <a:p>
            <a:pPr algn="ctr"/>
            <a:r>
              <a:rPr lang="ru-RU" sz="2000" i="1" dirty="0">
                <a:solidFill>
                  <a:schemeClr val="accent4"/>
                </a:solidFill>
              </a:rPr>
              <a:t>горное плато среди тайги, затерянный мир, найденный хабаровскими путешественниками</a:t>
            </a:r>
            <a:endParaRPr lang="ru-RU" sz="2000" dirty="0">
              <a:solidFill>
                <a:schemeClr val="accent4"/>
              </a:solidFill>
            </a:endParaRPr>
          </a:p>
          <a:p>
            <a:pPr algn="ctr"/>
            <a:endParaRPr lang="ru-RU" sz="1800" dirty="0">
              <a:solidFill>
                <a:schemeClr val="accent4"/>
              </a:solidFill>
            </a:endParaRPr>
          </a:p>
        </p:txBody>
      </p:sp>
      <p:sp>
        <p:nvSpPr>
          <p:cNvPr id="6" name="Прямоугольник 5"/>
          <p:cNvSpPr/>
          <p:nvPr/>
        </p:nvSpPr>
        <p:spPr>
          <a:xfrm>
            <a:off x="395536" y="3380125"/>
            <a:ext cx="2952328" cy="2554545"/>
          </a:xfrm>
          <a:prstGeom prst="rect">
            <a:avLst/>
          </a:prstGeom>
        </p:spPr>
        <p:txBody>
          <a:bodyPr wrap="square">
            <a:spAutoFit/>
          </a:bodyPr>
          <a:lstStyle/>
          <a:p>
            <a:pPr algn="just"/>
            <a:r>
              <a:rPr lang="ru-RU" sz="2000" dirty="0">
                <a:solidFill>
                  <a:schemeClr val="accent4">
                    <a:lumMod val="75000"/>
                  </a:schemeClr>
                </a:solidFill>
              </a:rPr>
              <a:t>Хребет </a:t>
            </a:r>
            <a:r>
              <a:rPr lang="ru-RU" sz="2000" dirty="0" err="1">
                <a:solidFill>
                  <a:schemeClr val="accent4">
                    <a:lumMod val="75000"/>
                  </a:schemeClr>
                </a:solidFill>
              </a:rPr>
              <a:t>Дуссе-Алинь</a:t>
            </a:r>
            <a:r>
              <a:rPr lang="ru-RU" sz="2000" dirty="0">
                <a:solidFill>
                  <a:schemeClr val="accent4">
                    <a:lumMod val="75000"/>
                  </a:schemeClr>
                </a:solidFill>
              </a:rPr>
              <a:t> находится в самом центре Хабаровского края. Хребет уникален по своей красоте, необычности рельефа и обилию уникальных природных объектов.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normAutofit fontScale="90000"/>
          </a:bodyPr>
          <a:lstStyle/>
          <a:p>
            <a:r>
              <a:rPr lang="ru-RU" b="1" dirty="0">
                <a:solidFill>
                  <a:srgbClr val="FFC000"/>
                </a:solidFill>
              </a:rPr>
              <a:t>Амурский тигр</a:t>
            </a:r>
            <a:r>
              <a:rPr lang="ru-RU" dirty="0">
                <a:solidFill>
                  <a:srgbClr val="FFC000"/>
                </a:solidFill>
              </a:rPr>
              <a:t/>
            </a:r>
            <a:br>
              <a:rPr lang="ru-RU" dirty="0">
                <a:solidFill>
                  <a:srgbClr val="FFC000"/>
                </a:solidFill>
              </a:rPr>
            </a:br>
            <a:r>
              <a:rPr lang="ru-RU" i="1" dirty="0">
                <a:solidFill>
                  <a:srgbClr val="FFC000"/>
                </a:solidFill>
              </a:rPr>
              <a:t>царь дальневосточной тайги</a:t>
            </a:r>
            <a:r>
              <a:rPr lang="ru-RU" dirty="0">
                <a:solidFill>
                  <a:srgbClr val="FFC000"/>
                </a:solidFill>
              </a:rPr>
              <a:t/>
            </a:r>
            <a:br>
              <a:rPr lang="ru-RU" dirty="0">
                <a:solidFill>
                  <a:srgbClr val="FFC000"/>
                </a:solidFill>
              </a:rPr>
            </a:br>
            <a:endParaRPr lang="ru-RU" dirty="0">
              <a:solidFill>
                <a:srgbClr val="FFC000"/>
              </a:solidFill>
            </a:endParaRPr>
          </a:p>
        </p:txBody>
      </p:sp>
      <p:pic>
        <p:nvPicPr>
          <p:cNvPr id="4" name="Содержимое 3" descr="Амурский тигр фото"/>
          <p:cNvPicPr>
            <a:picLocks noGrp="1"/>
          </p:cNvPicPr>
          <p:nvPr>
            <p:ph idx="1"/>
          </p:nvPr>
        </p:nvPicPr>
        <p:blipFill>
          <a:blip r:embed="rId2" cstate="print"/>
          <a:stretch>
            <a:fillRect/>
          </a:stretch>
        </p:blipFill>
        <p:spPr bwMode="auto">
          <a:xfrm>
            <a:off x="1714500" y="1953419"/>
            <a:ext cx="5715000"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02634"/>
          </a:xfrm>
        </p:spPr>
        <p:txBody>
          <a:bodyPr>
            <a:noAutofit/>
          </a:bodyPr>
          <a:lstStyle/>
          <a:p>
            <a:pPr algn="just"/>
            <a:r>
              <a:rPr lang="ru-RU" sz="2800" b="1" dirty="0" smtClean="0">
                <a:solidFill>
                  <a:schemeClr val="accent2">
                    <a:lumMod val="75000"/>
                  </a:schemeClr>
                </a:solidFill>
              </a:rPr>
              <a:t>Горы имеют острые гребни и отвесные скалистые склоны. Здесь, на одном из самых высоких хребтов Приамурья, образовались редкой красоты горные озера. Жемчужиной </a:t>
            </a:r>
            <a:r>
              <a:rPr lang="ru-RU" sz="2800" b="1" dirty="0" err="1" smtClean="0">
                <a:solidFill>
                  <a:schemeClr val="accent2">
                    <a:lumMod val="75000"/>
                  </a:schemeClr>
                </a:solidFill>
              </a:rPr>
              <a:t>Дуссе-Алиня</a:t>
            </a:r>
            <a:r>
              <a:rPr lang="ru-RU" sz="2800" b="1" dirty="0" smtClean="0">
                <a:solidFill>
                  <a:schemeClr val="accent2">
                    <a:lumMod val="75000"/>
                  </a:schemeClr>
                </a:solidFill>
              </a:rPr>
              <a:t> является озеро Медвежье, расположенное на высоте 1600м. С трех сторон оно огорожено отвесными скалами высотой до 300 м! Озеро как бы залегло в «берлогу» среди этих скал, поэтому его назвали «Медвежьим». Не менее красиво и озеро «Горное».</a:t>
            </a:r>
            <a:br>
              <a:rPr lang="ru-RU" sz="2800" b="1" dirty="0" smtClean="0">
                <a:solidFill>
                  <a:schemeClr val="accent2">
                    <a:lumMod val="75000"/>
                  </a:schemeClr>
                </a:solidFill>
              </a:rPr>
            </a:br>
            <a:r>
              <a:rPr lang="ru-RU" sz="1800" b="1" dirty="0" smtClean="0">
                <a:solidFill>
                  <a:schemeClr val="accent2">
                    <a:lumMod val="75000"/>
                  </a:schemeClr>
                </a:solidFill>
              </a:rPr>
              <a:t/>
            </a:r>
            <a:br>
              <a:rPr lang="ru-RU" sz="1800" b="1" dirty="0" smtClean="0">
                <a:solidFill>
                  <a:schemeClr val="accent2">
                    <a:lumMod val="75000"/>
                  </a:schemeClr>
                </a:solidFill>
              </a:rPr>
            </a:br>
            <a:endParaRPr lang="ru-RU" sz="1800" b="1"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Дуссэ-Алинь"/>
          <p:cNvPicPr>
            <a:picLocks noGrp="1"/>
          </p:cNvPicPr>
          <p:nvPr>
            <p:ph type="pic" idx="1"/>
          </p:nvPr>
        </p:nvPicPr>
        <p:blipFill>
          <a:blip r:embed="rId2" cstate="print"/>
          <a:srcRect/>
          <a:stretch>
            <a:fillRect/>
          </a:stretch>
        </p:blipFill>
        <p:spPr bwMode="auto">
          <a:xfrm>
            <a:off x="1691680" y="404664"/>
            <a:ext cx="5486400" cy="3744416"/>
          </a:xfrm>
          <a:prstGeom prst="rect">
            <a:avLst/>
          </a:prstGeom>
          <a:noFill/>
          <a:ln w="9525">
            <a:noFill/>
            <a:miter lim="800000"/>
            <a:headEnd/>
            <a:tailEnd/>
          </a:ln>
        </p:spPr>
      </p:pic>
      <p:sp>
        <p:nvSpPr>
          <p:cNvPr id="4" name="Текст 3"/>
          <p:cNvSpPr>
            <a:spLocks noGrp="1"/>
          </p:cNvSpPr>
          <p:nvPr>
            <p:ph type="body" sz="half" idx="2"/>
          </p:nvPr>
        </p:nvSpPr>
        <p:spPr>
          <a:xfrm>
            <a:off x="971600" y="4221088"/>
            <a:ext cx="7128792" cy="2304256"/>
          </a:xfrm>
        </p:spPr>
        <p:txBody>
          <a:bodyPr>
            <a:noAutofit/>
          </a:bodyPr>
          <a:lstStyle/>
          <a:p>
            <a:pPr algn="just"/>
            <a:r>
              <a:rPr lang="ru-RU" sz="1800" dirty="0">
                <a:solidFill>
                  <a:schemeClr val="accent6">
                    <a:lumMod val="60000"/>
                    <a:lumOff val="40000"/>
                  </a:schemeClr>
                </a:solidFill>
              </a:rPr>
              <a:t>Наиболее крупное из горных озер хребта – </a:t>
            </a:r>
            <a:r>
              <a:rPr lang="ru-RU" sz="1800" dirty="0" err="1">
                <a:solidFill>
                  <a:schemeClr val="accent6">
                    <a:lumMod val="60000"/>
                    <a:lumOff val="40000"/>
                  </a:schemeClr>
                </a:solidFill>
              </a:rPr>
              <a:t>Корбохон</a:t>
            </a:r>
            <a:r>
              <a:rPr lang="ru-RU" sz="1800" dirty="0">
                <a:solidFill>
                  <a:schemeClr val="accent6">
                    <a:lumMod val="60000"/>
                    <a:lumOff val="40000"/>
                  </a:schemeClr>
                </a:solidFill>
              </a:rPr>
              <a:t>, находится в верховьях одноименного ручья, притока Левой Буреи. Всевозможные легенды о нем до сих пор бытуют у местных жителей. Озеро кажется черной бездонной дырой. Более девяти месяцев в году оно покрыто льдом. Черный цвет воды предполагает большую глубину, однако замеры показали, что она не превышает 14м. </a:t>
            </a:r>
            <a:r>
              <a:rPr lang="ru-RU" sz="1800" dirty="0" err="1">
                <a:solidFill>
                  <a:schemeClr val="accent6">
                    <a:lumMod val="60000"/>
                    <a:lumOff val="40000"/>
                  </a:schemeClr>
                </a:solidFill>
              </a:rPr>
              <a:t>Корбохон</a:t>
            </a:r>
            <a:r>
              <a:rPr lang="ru-RU" sz="1800" dirty="0">
                <a:solidFill>
                  <a:schemeClr val="accent6">
                    <a:lumMod val="60000"/>
                    <a:lumOff val="40000"/>
                  </a:schemeClr>
                </a:solidFill>
              </a:rPr>
              <a:t> - один из самых глубоких горных водоемов бассейна Амура.</a:t>
            </a:r>
          </a:p>
          <a:p>
            <a:pPr algn="just"/>
            <a:endParaRPr lang="ru-RU" sz="1600" dirty="0"/>
          </a:p>
          <a:p>
            <a:pPr algn="just"/>
            <a:endParaRPr lang="ru-RU"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Источник информации:</a:t>
            </a:r>
            <a:endParaRPr lang="ru-RU" dirty="0"/>
          </a:p>
        </p:txBody>
      </p:sp>
      <p:sp>
        <p:nvSpPr>
          <p:cNvPr id="3" name="Содержимое 2"/>
          <p:cNvSpPr>
            <a:spLocks noGrp="1"/>
          </p:cNvSpPr>
          <p:nvPr>
            <p:ph idx="1"/>
          </p:nvPr>
        </p:nvSpPr>
        <p:spPr/>
        <p:txBody>
          <a:bodyPr/>
          <a:lstStyle/>
          <a:p>
            <a:pPr fontAlgn="ctr">
              <a:buNone/>
            </a:pPr>
            <a:r>
              <a:rPr lang="ru-RU" sz="2800" dirty="0" smtClean="0"/>
              <a:t>1. </a:t>
            </a:r>
            <a:r>
              <a:rPr lang="en-US" sz="2800" dirty="0" smtClean="0"/>
              <a:t>www.rdfo.ru/?menu=</a:t>
            </a:r>
            <a:r>
              <a:rPr lang="en-US" sz="2800" b="1" dirty="0" smtClean="0"/>
              <a:t>Khabarovsk7</a:t>
            </a:r>
            <a:r>
              <a:rPr lang="en-US" sz="2800" dirty="0" smtClean="0"/>
              <a:t>Miracles‎</a:t>
            </a:r>
          </a:p>
          <a:p>
            <a:pPr>
              <a:buNone/>
            </a:pPr>
            <a:r>
              <a:rPr lang="en-US" dirty="0" smtClean="0"/>
              <a:t/>
            </a:r>
            <a:br>
              <a:rPr lang="en-US"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597352"/>
          </a:xfrm>
        </p:spPr>
        <p:txBody>
          <a:bodyPr>
            <a:normAutofit/>
          </a:bodyPr>
          <a:lstStyle/>
          <a:p>
            <a:pPr algn="just"/>
            <a:r>
              <a:rPr lang="ru-RU" sz="2800" dirty="0">
                <a:solidFill>
                  <a:schemeClr val="tx1">
                    <a:lumMod val="65000"/>
                    <a:lumOff val="35000"/>
                  </a:schemeClr>
                </a:solidFill>
              </a:rPr>
              <a:t>Тигр - один из самых больших наземных хищников нашей планеты, более крупными являются только медведи Камчатки и Приморья. Судите сами: масса крупного амурского тигра достигает 300-350 килограммов при длине тела от кончика носа до корня хвоста 2,5-3 метра. Сила тигра такая, что лося и изюбра давит без труда, а тушу массой 1 центнер легко переносит в зубах, а препятствие высотой в рост человека с такой ношей перепрыгивает без труда</a:t>
            </a:r>
            <a:r>
              <a:rPr lang="ru-RU" sz="2800" dirty="0" smtClean="0">
                <a:solidFill>
                  <a:schemeClr val="tx1">
                    <a:lumMod val="65000"/>
                    <a:lumOff val="35000"/>
                  </a:schemeClr>
                </a:solidFill>
              </a:rPr>
              <a:t>. </a:t>
            </a:r>
            <a:br>
              <a:rPr lang="ru-RU" sz="2800" dirty="0" smtClean="0">
                <a:solidFill>
                  <a:schemeClr val="tx1">
                    <a:lumMod val="65000"/>
                    <a:lumOff val="35000"/>
                  </a:schemeClr>
                </a:solidFill>
              </a:rPr>
            </a:br>
            <a:r>
              <a:rPr lang="ru-RU" sz="3200" dirty="0">
                <a:solidFill>
                  <a:schemeClr val="tx1">
                    <a:lumMod val="65000"/>
                    <a:lumOff val="35000"/>
                  </a:schemeClr>
                </a:solidFill>
              </a:rPr>
              <a:t/>
            </a:r>
            <a:br>
              <a:rPr lang="ru-RU" sz="3200" dirty="0">
                <a:solidFill>
                  <a:schemeClr val="tx1">
                    <a:lumMod val="65000"/>
                    <a:lumOff val="35000"/>
                  </a:schemeClr>
                </a:solidFill>
              </a:rPr>
            </a:br>
            <a:endParaRPr lang="ru-RU"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284584"/>
          </a:xfrm>
        </p:spPr>
        <p:txBody>
          <a:bodyPr>
            <a:normAutofit fontScale="90000"/>
          </a:bodyPr>
          <a:lstStyle/>
          <a:p>
            <a:endParaRPr lang="ru-RU" dirty="0"/>
          </a:p>
        </p:txBody>
      </p:sp>
      <p:pic>
        <p:nvPicPr>
          <p:cNvPr id="5" name="Рисунок 4" descr="Амурский тигр фото"/>
          <p:cNvPicPr>
            <a:picLocks noGrp="1"/>
          </p:cNvPicPr>
          <p:nvPr>
            <p:ph type="pic" idx="1"/>
          </p:nvPr>
        </p:nvPicPr>
        <p:blipFill>
          <a:blip r:embed="rId2" cstate="print"/>
          <a:srcRect/>
          <a:stretch>
            <a:fillRect/>
          </a:stretch>
        </p:blipFill>
        <p:spPr bwMode="auto">
          <a:prstGeom prst="rect">
            <a:avLst/>
          </a:prstGeom>
          <a:noFill/>
          <a:ln w="9525">
            <a:noFill/>
            <a:miter lim="800000"/>
            <a:headEnd/>
            <a:tailEnd/>
          </a:ln>
        </p:spPr>
      </p:pic>
      <p:sp>
        <p:nvSpPr>
          <p:cNvPr id="4" name="Текст 3"/>
          <p:cNvSpPr>
            <a:spLocks noGrp="1"/>
          </p:cNvSpPr>
          <p:nvPr>
            <p:ph type="body" sz="half" idx="2"/>
          </p:nvPr>
        </p:nvSpPr>
        <p:spPr>
          <a:xfrm>
            <a:off x="1115616" y="4941168"/>
            <a:ext cx="7056784" cy="1512168"/>
          </a:xfrm>
        </p:spPr>
        <p:txBody>
          <a:bodyPr>
            <a:normAutofit fontScale="25000" lnSpcReduction="20000"/>
          </a:bodyPr>
          <a:lstStyle/>
          <a:p>
            <a:pPr algn="just"/>
            <a:r>
              <a:rPr lang="ru-RU" sz="9600" u="sng" dirty="0">
                <a:solidFill>
                  <a:schemeClr val="accent2">
                    <a:lumMod val="50000"/>
                  </a:schemeClr>
                </a:solidFill>
              </a:rPr>
              <a:t>Амурского тигра принято считать "кабаньим пастухом"</a:t>
            </a:r>
            <a:r>
              <a:rPr lang="ru-RU" sz="9600" dirty="0">
                <a:solidFill>
                  <a:schemeClr val="accent2">
                    <a:lumMod val="50000"/>
                  </a:schemeClr>
                </a:solidFill>
              </a:rPr>
              <a:t>, но в </a:t>
            </a:r>
            <a:r>
              <a:rPr lang="ru-RU" sz="9600" dirty="0" err="1">
                <a:solidFill>
                  <a:schemeClr val="accent2">
                    <a:lumMod val="50000"/>
                  </a:schemeClr>
                </a:solidFill>
              </a:rPr>
              <a:t>Сихотэ-Алинском</a:t>
            </a:r>
            <a:r>
              <a:rPr lang="ru-RU" sz="9600" dirty="0">
                <a:solidFill>
                  <a:schemeClr val="accent2">
                    <a:lumMod val="50000"/>
                  </a:schemeClr>
                </a:solidFill>
              </a:rPr>
              <a:t> заповеднике его основная добыча - изюбрь. Известны факты настойчивого преследования изюбрей тигром даже в тех местах, где постоянно держались кабаны.</a:t>
            </a:r>
          </a:p>
          <a:p>
            <a:endParaRPr lang="ru-RU" sz="8000" dirty="0" smtClean="0"/>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3008313" cy="864096"/>
          </a:xfrm>
        </p:spPr>
        <p:txBody>
          <a:bodyPr>
            <a:normAutofit fontScale="90000"/>
          </a:bodyPr>
          <a:lstStyle/>
          <a:p>
            <a:r>
              <a:rPr lang="ru-RU" dirty="0"/>
              <a:t> </a:t>
            </a:r>
            <a:br>
              <a:rPr lang="ru-RU" dirty="0"/>
            </a:br>
            <a:r>
              <a:rPr lang="ru-RU" dirty="0"/>
              <a:t/>
            </a:r>
            <a:br>
              <a:rPr lang="ru-RU" dirty="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solidFill>
                  <a:srgbClr val="0070C0"/>
                </a:solidFill>
              </a:rPr>
              <a:t> </a:t>
            </a:r>
            <a:r>
              <a:rPr lang="ru-RU" sz="2200" dirty="0" err="1">
                <a:solidFill>
                  <a:srgbClr val="0070C0"/>
                </a:solidFill>
              </a:rPr>
              <a:t>Шантары</a:t>
            </a:r>
            <a:r>
              <a:rPr lang="ru-RU" sz="2200" dirty="0">
                <a:solidFill>
                  <a:srgbClr val="0070C0"/>
                </a:solidFill>
              </a:rPr>
              <a:t> - </a:t>
            </a:r>
            <a:r>
              <a:rPr lang="ru-RU" sz="2200" dirty="0" err="1">
                <a:solidFill>
                  <a:srgbClr val="0070C0"/>
                </a:solidFill>
              </a:rPr>
              <a:t>Шантарские</a:t>
            </a:r>
            <a:r>
              <a:rPr lang="ru-RU" sz="2200" dirty="0">
                <a:solidFill>
                  <a:srgbClr val="0070C0"/>
                </a:solidFill>
              </a:rPr>
              <a:t> </a:t>
            </a:r>
            <a:r>
              <a:rPr lang="ru-RU" sz="2200" dirty="0" smtClean="0">
                <a:solidFill>
                  <a:srgbClr val="0070C0"/>
                </a:solidFill>
              </a:rPr>
              <a:t/>
            </a:r>
            <a:br>
              <a:rPr lang="ru-RU" sz="2200" dirty="0" smtClean="0">
                <a:solidFill>
                  <a:srgbClr val="0070C0"/>
                </a:solidFill>
              </a:rPr>
            </a:br>
            <a:r>
              <a:rPr lang="ru-RU" sz="2200" dirty="0" smtClean="0">
                <a:solidFill>
                  <a:srgbClr val="0070C0"/>
                </a:solidFill>
              </a:rPr>
              <a:t>острова</a:t>
            </a:r>
            <a:r>
              <a:rPr lang="ru-RU" sz="2200" dirty="0"/>
              <a:t/>
            </a:r>
            <a:br>
              <a:rPr lang="ru-RU" sz="2200" dirty="0"/>
            </a:br>
            <a:endParaRPr lang="ru-RU" dirty="0"/>
          </a:p>
        </p:txBody>
      </p:sp>
      <p:pic>
        <p:nvPicPr>
          <p:cNvPr id="5" name="Содержимое 4" descr="Шантарские острова"/>
          <p:cNvPicPr>
            <a:picLocks noGrp="1"/>
          </p:cNvPicPr>
          <p:nvPr>
            <p:ph idx="1"/>
          </p:nvPr>
        </p:nvPicPr>
        <p:blipFill>
          <a:blip r:embed="rId2" cstate="print"/>
          <a:stretch>
            <a:fillRect/>
          </a:stretch>
        </p:blipFill>
        <p:spPr bwMode="auto">
          <a:xfrm>
            <a:off x="3575050" y="1495690"/>
            <a:ext cx="5111750" cy="3407833"/>
          </a:xfrm>
          <a:prstGeom prst="rect">
            <a:avLst/>
          </a:prstGeom>
          <a:noFill/>
          <a:ln w="9525">
            <a:noFill/>
            <a:miter lim="800000"/>
            <a:headEnd/>
            <a:tailEnd/>
          </a:ln>
        </p:spPr>
      </p:pic>
      <p:sp>
        <p:nvSpPr>
          <p:cNvPr id="4" name="Текст 3"/>
          <p:cNvSpPr>
            <a:spLocks noGrp="1"/>
          </p:cNvSpPr>
          <p:nvPr>
            <p:ph type="body" sz="half" idx="2"/>
          </p:nvPr>
        </p:nvSpPr>
        <p:spPr>
          <a:xfrm>
            <a:off x="457200" y="1268760"/>
            <a:ext cx="3008313" cy="5256584"/>
          </a:xfrm>
        </p:spPr>
        <p:txBody>
          <a:bodyPr>
            <a:normAutofit fontScale="92500"/>
          </a:bodyPr>
          <a:lstStyle/>
          <a:p>
            <a:pPr algn="just"/>
            <a:r>
              <a:rPr lang="ru-RU" dirty="0" err="1">
                <a:solidFill>
                  <a:srgbClr val="002060"/>
                </a:solidFill>
              </a:rPr>
              <a:t>Шантарские</a:t>
            </a:r>
            <a:r>
              <a:rPr lang="ru-RU" dirty="0">
                <a:solidFill>
                  <a:srgbClr val="002060"/>
                </a:solidFill>
              </a:rPr>
              <a:t> острова расположены в юго-восточной части Охотского моря на территории </a:t>
            </a:r>
            <a:r>
              <a:rPr lang="ru-RU" dirty="0" err="1">
                <a:solidFill>
                  <a:srgbClr val="002060"/>
                </a:solidFill>
              </a:rPr>
              <a:t>Тугуро-Чумиканского</a:t>
            </a:r>
            <a:r>
              <a:rPr lang="ru-RU" dirty="0">
                <a:solidFill>
                  <a:srgbClr val="002060"/>
                </a:solidFill>
              </a:rPr>
              <a:t> района. Это заказник федерального значения, привлекающий туристов уникальностью ландшафтов, заросшими хвойным лесом скалами, сотнями водопадов на горных речках. Только на 1,5-2 месяца очищаются их прибрежные воды ото льда. Ещё в июле здесь плавают огромные айсберги, а уже в октябре выпадает снег, хотя находятся они на широте Москвы. Частые туманы на островах чередуются с редкими, но сильными штормами. На островах бесчисленное количество скал и </a:t>
            </a:r>
            <a:r>
              <a:rPr lang="ru-RU" dirty="0" err="1">
                <a:solidFill>
                  <a:srgbClr val="002060"/>
                </a:solidFill>
              </a:rPr>
              <a:t>кекуров</a:t>
            </a:r>
            <a:r>
              <a:rPr lang="ru-RU" dirty="0">
                <a:solidFill>
                  <a:srgbClr val="002060"/>
                </a:solidFill>
              </a:rPr>
              <a:t>, десятки водопадов низвергаются с обрывистых </a:t>
            </a:r>
            <a:r>
              <a:rPr lang="ru-RU" dirty="0" err="1">
                <a:solidFill>
                  <a:srgbClr val="002060"/>
                </a:solidFill>
              </a:rPr>
              <a:t>Шантарских</a:t>
            </a:r>
            <a:r>
              <a:rPr lang="ru-RU" dirty="0">
                <a:solidFill>
                  <a:srgbClr val="002060"/>
                </a:solidFill>
              </a:rPr>
              <a:t> берегов. Неповторимы реки и озера. Самое крупное из которых - озеро Большое с впадающей в него рекой Оленьей.</a:t>
            </a:r>
          </a:p>
          <a:p>
            <a:endParaRPr lang="ru-RU" dirty="0">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3008313" cy="2132856"/>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sz="3100" dirty="0"/>
              <a:t> </a:t>
            </a:r>
            <a:r>
              <a:rPr lang="ru-RU" sz="3600" dirty="0">
                <a:solidFill>
                  <a:schemeClr val="accent4">
                    <a:lumMod val="60000"/>
                    <a:lumOff val="40000"/>
                  </a:schemeClr>
                </a:solidFill>
              </a:rPr>
              <a:t>Цветок лотоса</a:t>
            </a:r>
            <a:r>
              <a:rPr lang="ru-RU" sz="3600" dirty="0"/>
              <a:t/>
            </a:r>
            <a:br>
              <a:rPr lang="ru-RU" sz="3600" dirty="0"/>
            </a:br>
            <a:r>
              <a:rPr lang="ru-RU" dirty="0"/>
              <a:t/>
            </a:r>
            <a:br>
              <a:rPr lang="ru-RU" dirty="0"/>
            </a:br>
            <a:r>
              <a:rPr lang="ru-RU" dirty="0"/>
              <a:t/>
            </a:r>
            <a:br>
              <a:rPr lang="ru-RU" dirty="0"/>
            </a:br>
            <a:endParaRPr lang="ru-RU" dirty="0"/>
          </a:p>
        </p:txBody>
      </p:sp>
      <p:pic>
        <p:nvPicPr>
          <p:cNvPr id="5" name="Содержимое 4" descr="Лотос - символ Будды"/>
          <p:cNvPicPr>
            <a:picLocks noGrp="1"/>
          </p:cNvPicPr>
          <p:nvPr>
            <p:ph idx="1"/>
          </p:nvPr>
        </p:nvPicPr>
        <p:blipFill>
          <a:blip r:embed="rId2" cstate="print"/>
          <a:stretch>
            <a:fillRect/>
          </a:stretch>
        </p:blipFill>
        <p:spPr bwMode="auto">
          <a:xfrm>
            <a:off x="3575050" y="1256679"/>
            <a:ext cx="5111750" cy="3885855"/>
          </a:xfrm>
          <a:prstGeom prst="rect">
            <a:avLst/>
          </a:prstGeom>
          <a:noFill/>
          <a:ln w="9525">
            <a:noFill/>
            <a:miter lim="800000"/>
            <a:headEnd/>
            <a:tailEnd/>
          </a:ln>
        </p:spPr>
      </p:pic>
      <p:sp>
        <p:nvSpPr>
          <p:cNvPr id="4" name="Текст 3"/>
          <p:cNvSpPr>
            <a:spLocks noGrp="1"/>
          </p:cNvSpPr>
          <p:nvPr>
            <p:ph type="body" sz="half" idx="2"/>
          </p:nvPr>
        </p:nvSpPr>
        <p:spPr>
          <a:xfrm>
            <a:off x="457200" y="1844824"/>
            <a:ext cx="3008313" cy="4608512"/>
          </a:xfrm>
        </p:spPr>
        <p:txBody>
          <a:bodyPr>
            <a:normAutofit/>
          </a:bodyPr>
          <a:lstStyle/>
          <a:p>
            <a:endParaRPr lang="ru-RU" dirty="0"/>
          </a:p>
          <a:p>
            <a:pPr algn="ctr"/>
            <a:r>
              <a:rPr lang="ru-RU" sz="3200" i="1" dirty="0">
                <a:solidFill>
                  <a:schemeClr val="accent1">
                    <a:lumMod val="75000"/>
                  </a:schemeClr>
                </a:solidFill>
              </a:rPr>
              <a:t>символ Будды, загадочный и прекрасный цветок, растущий на озерах Хабаровского края</a:t>
            </a:r>
            <a:endParaRPr lang="ru-RU" sz="3200"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19256" cy="6048672"/>
          </a:xfrm>
        </p:spPr>
        <p:txBody>
          <a:bodyPr>
            <a:noAutofit/>
          </a:bodyPr>
          <a:lstStyle/>
          <a:p>
            <a:pPr algn="just"/>
            <a:r>
              <a:rPr lang="ru-RU" sz="2400" dirty="0">
                <a:solidFill>
                  <a:schemeClr val="accent4">
                    <a:lumMod val="75000"/>
                  </a:schemeClr>
                </a:solidFill>
              </a:rPr>
              <a:t>Этот уникальный цветок растет на нескольких озерах юга Хабаровского края и цветет всего несколько дней. Чтобы увидеть цветение лотоса, туристы забираются в глухомань и идут по колено в воде. Даже если по дороге они </a:t>
            </a:r>
            <a:r>
              <a:rPr lang="ru-RU" sz="2400" dirty="0" smtClean="0">
                <a:solidFill>
                  <a:schemeClr val="accent4">
                    <a:lumMod val="75000"/>
                  </a:schemeClr>
                </a:solidFill>
              </a:rPr>
              <a:t>простынут - </a:t>
            </a:r>
            <a:r>
              <a:rPr lang="ru-RU" sz="2400" dirty="0">
                <a:solidFill>
                  <a:schemeClr val="accent4">
                    <a:lumMod val="75000"/>
                  </a:schemeClr>
                </a:solidFill>
              </a:rPr>
              <a:t>не беда: тот, кто видел цветение лотоса, будет счастлив и удачлив целый год. </a:t>
            </a:r>
            <a:r>
              <a:rPr lang="ru-RU" sz="2400" dirty="0" smtClean="0">
                <a:solidFill>
                  <a:schemeClr val="accent4">
                    <a:lumMod val="75000"/>
                  </a:schemeClr>
                </a:solidFill>
              </a:rPr>
              <a:t>Лотос - </a:t>
            </a:r>
            <a:r>
              <a:rPr lang="ru-RU" sz="2400" dirty="0">
                <a:solidFill>
                  <a:schemeClr val="accent4">
                    <a:lumMod val="75000"/>
                  </a:schemeClr>
                </a:solidFill>
              </a:rPr>
              <a:t>предмет культа нескольких религий, именно его выбрал когда-то для просветления Будда. И, кстати, </a:t>
            </a:r>
            <a:r>
              <a:rPr lang="ru-RU" sz="2400" dirty="0" smtClean="0">
                <a:solidFill>
                  <a:schemeClr val="accent4">
                    <a:lumMod val="75000"/>
                  </a:schemeClr>
                </a:solidFill>
              </a:rPr>
              <a:t>лотос - </a:t>
            </a:r>
            <a:r>
              <a:rPr lang="ru-RU" sz="2400" dirty="0">
                <a:solidFill>
                  <a:schemeClr val="accent4">
                    <a:lumMod val="75000"/>
                  </a:schemeClr>
                </a:solidFill>
              </a:rPr>
              <a:t>одно из древнейших растений планеты: он цвел еще 100 миллионов лет назад. Семена лотоса </a:t>
            </a:r>
            <a:r>
              <a:rPr lang="ru-RU" sz="2400" dirty="0" smtClean="0">
                <a:solidFill>
                  <a:schemeClr val="accent4">
                    <a:lumMod val="75000"/>
                  </a:schemeClr>
                </a:solidFill>
              </a:rPr>
              <a:t>необыкновенно </a:t>
            </a:r>
            <a:r>
              <a:rPr lang="ru-RU" sz="2400" dirty="0">
                <a:solidFill>
                  <a:schemeClr val="accent4">
                    <a:lumMod val="75000"/>
                  </a:schemeClr>
                </a:solidFill>
              </a:rPr>
              <a:t>живучи: были случаи, когда прорастали семена, хранившиеся в музее несколько сотен лет. Но сам цветок очень нежный и недолговечный: если его сорвать, он завянет через пару часов, даже если держать в воде.</a:t>
            </a:r>
            <a:br>
              <a:rPr lang="ru-RU" sz="2400" dirty="0">
                <a:solidFill>
                  <a:schemeClr val="accent4">
                    <a:lumMod val="75000"/>
                  </a:schemeClr>
                </a:solidFill>
              </a:rPr>
            </a:br>
            <a:endParaRPr lang="ru-RU" sz="4800" dirty="0">
              <a:solidFill>
                <a:schemeClr val="accent4">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3008313" cy="1584176"/>
          </a:xfrm>
        </p:spPr>
        <p:txBody>
          <a:bodyPr>
            <a:noAutofit/>
          </a:bodyPr>
          <a:lstStyle/>
          <a:p>
            <a:r>
              <a:rPr lang="ru-RU" sz="3600" dirty="0">
                <a:solidFill>
                  <a:schemeClr val="accent6">
                    <a:lumMod val="50000"/>
                  </a:schemeClr>
                </a:solidFill>
              </a:rPr>
              <a:t>Озеро </a:t>
            </a:r>
            <a:r>
              <a:rPr lang="ru-RU" sz="3600" dirty="0" err="1">
                <a:solidFill>
                  <a:schemeClr val="accent6">
                    <a:lumMod val="50000"/>
                  </a:schemeClr>
                </a:solidFill>
              </a:rPr>
              <a:t>Амут</a:t>
            </a:r>
            <a:r>
              <a:rPr lang="ru-RU" sz="3600" dirty="0"/>
              <a:t/>
            </a:r>
            <a:br>
              <a:rPr lang="ru-RU" sz="3600" dirty="0"/>
            </a:br>
            <a:endParaRPr lang="ru-RU" sz="3600" dirty="0"/>
          </a:p>
        </p:txBody>
      </p:sp>
      <p:pic>
        <p:nvPicPr>
          <p:cNvPr id="5" name="Содержимое 4" descr="Озеро Амут"/>
          <p:cNvPicPr>
            <a:picLocks noGrp="1"/>
          </p:cNvPicPr>
          <p:nvPr>
            <p:ph idx="1"/>
          </p:nvPr>
        </p:nvPicPr>
        <p:blipFill>
          <a:blip r:embed="rId2" cstate="print"/>
          <a:stretch>
            <a:fillRect/>
          </a:stretch>
        </p:blipFill>
        <p:spPr bwMode="auto">
          <a:xfrm>
            <a:off x="3949700" y="432594"/>
            <a:ext cx="4362450" cy="5534025"/>
          </a:xfrm>
          <a:prstGeom prst="rect">
            <a:avLst/>
          </a:prstGeom>
          <a:noFill/>
          <a:ln w="9525">
            <a:noFill/>
            <a:miter lim="800000"/>
            <a:headEnd/>
            <a:tailEnd/>
          </a:ln>
        </p:spPr>
      </p:pic>
      <p:sp>
        <p:nvSpPr>
          <p:cNvPr id="4" name="Текст 3"/>
          <p:cNvSpPr>
            <a:spLocks noGrp="1"/>
          </p:cNvSpPr>
          <p:nvPr>
            <p:ph type="body" sz="half" idx="2"/>
          </p:nvPr>
        </p:nvSpPr>
        <p:spPr>
          <a:xfrm>
            <a:off x="323528" y="1916832"/>
            <a:ext cx="3600400" cy="4209331"/>
          </a:xfrm>
        </p:spPr>
        <p:txBody>
          <a:bodyPr/>
          <a:lstStyle/>
          <a:p>
            <a:pPr algn="ctr"/>
            <a:r>
              <a:rPr lang="ru-RU" sz="3200" i="1" dirty="0">
                <a:solidFill>
                  <a:schemeClr val="accent6">
                    <a:lumMod val="75000"/>
                  </a:schemeClr>
                </a:solidFill>
              </a:rPr>
              <a:t>объект паломничества туристов и любителей </a:t>
            </a:r>
            <a:r>
              <a:rPr lang="ru-RU" sz="3200" i="1" dirty="0" err="1">
                <a:solidFill>
                  <a:schemeClr val="accent6">
                    <a:lumMod val="75000"/>
                  </a:schemeClr>
                </a:solidFill>
              </a:rPr>
              <a:t>паранормальных</a:t>
            </a:r>
            <a:r>
              <a:rPr lang="ru-RU" sz="3200" i="1" dirty="0">
                <a:solidFill>
                  <a:schemeClr val="accent6">
                    <a:lumMod val="75000"/>
                  </a:schemeClr>
                </a:solidFill>
              </a:rPr>
              <a:t> </a:t>
            </a:r>
            <a:endParaRPr lang="ru-RU" sz="3200" i="1" dirty="0" smtClean="0">
              <a:solidFill>
                <a:schemeClr val="accent6">
                  <a:lumMod val="75000"/>
                </a:schemeClr>
              </a:solidFill>
            </a:endParaRPr>
          </a:p>
          <a:p>
            <a:pPr algn="ctr"/>
            <a:r>
              <a:rPr lang="ru-RU" sz="3200" i="1" dirty="0" smtClean="0">
                <a:solidFill>
                  <a:schemeClr val="accent6">
                    <a:lumMod val="75000"/>
                  </a:schemeClr>
                </a:solidFill>
              </a:rPr>
              <a:t>явлений</a:t>
            </a:r>
            <a:endParaRPr lang="ru-RU" sz="3200" dirty="0">
              <a:solidFill>
                <a:schemeClr val="accent6">
                  <a:lumMod val="75000"/>
                </a:schemeClr>
              </a:solidFill>
            </a:endParaRP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5832648"/>
          </a:xfrm>
        </p:spPr>
        <p:txBody>
          <a:bodyPr>
            <a:noAutofit/>
          </a:bodyPr>
          <a:lstStyle/>
          <a:p>
            <a:pPr algn="just"/>
            <a:r>
              <a:rPr lang="ru-RU" sz="2400" dirty="0">
                <a:solidFill>
                  <a:schemeClr val="accent6">
                    <a:lumMod val="75000"/>
                  </a:schemeClr>
                </a:solidFill>
              </a:rPr>
              <a:t>Это уникальное горное озеро в Солнечном районе. Уникальность его прежде всего в том, что оно как бы "появилось ниоткуда": озеро неожиданно заметили и описали во время экспедиции, возможно, что оно образовалось совсем недавно, а может- миллионы лет назад (как озеро возникло, ученые не выяснили). </a:t>
            </a:r>
            <a:r>
              <a:rPr lang="ru-RU" sz="2400" dirty="0" err="1">
                <a:solidFill>
                  <a:schemeClr val="accent6">
                    <a:lumMod val="75000"/>
                  </a:schemeClr>
                </a:solidFill>
              </a:rPr>
              <a:t>Амут</a:t>
            </a:r>
            <a:r>
              <a:rPr lang="ru-RU" sz="2400" dirty="0">
                <a:solidFill>
                  <a:schemeClr val="accent6">
                    <a:lumMod val="75000"/>
                  </a:schemeClr>
                </a:solidFill>
              </a:rPr>
              <a:t> очень глубокий и напоминает Байкал в миниатюре. Вокруг озера уникальный микроклимат, туда приезжают лечиться, отдыхать, тренироваться (зимой там готовятся лыжники) и даже молиться (для представителей самых разных </a:t>
            </a:r>
            <a:r>
              <a:rPr lang="ru-RU" sz="2400" dirty="0" err="1" smtClean="0">
                <a:solidFill>
                  <a:schemeClr val="accent6">
                    <a:lumMod val="75000"/>
                  </a:schemeClr>
                </a:solidFill>
              </a:rPr>
              <a:t>конфес</a:t>
            </a:r>
            <a:r>
              <a:rPr lang="ru-RU" sz="2400" dirty="0" err="1">
                <a:solidFill>
                  <a:schemeClr val="accent6">
                    <a:lumMod val="75000"/>
                  </a:schemeClr>
                </a:solidFill>
              </a:rPr>
              <a:t>с</a:t>
            </a:r>
            <a:r>
              <a:rPr lang="ru-RU" sz="2400" dirty="0" err="1" smtClean="0">
                <a:solidFill>
                  <a:schemeClr val="accent6">
                    <a:lumMod val="75000"/>
                  </a:schemeClr>
                </a:solidFill>
              </a:rPr>
              <a:t>ий</a:t>
            </a:r>
            <a:r>
              <a:rPr lang="ru-RU" sz="2400" dirty="0" smtClean="0">
                <a:solidFill>
                  <a:schemeClr val="accent6">
                    <a:lumMod val="75000"/>
                  </a:schemeClr>
                </a:solidFill>
              </a:rPr>
              <a:t>.  </a:t>
            </a:r>
            <a:r>
              <a:rPr lang="ru-RU" sz="2400" dirty="0" err="1" smtClean="0">
                <a:solidFill>
                  <a:schemeClr val="accent6">
                    <a:lumMod val="75000"/>
                  </a:schemeClr>
                </a:solidFill>
              </a:rPr>
              <a:t>Амут</a:t>
            </a:r>
            <a:r>
              <a:rPr lang="ru-RU" sz="2400" dirty="0" smtClean="0">
                <a:solidFill>
                  <a:schemeClr val="accent6">
                    <a:lumMod val="75000"/>
                  </a:schemeClr>
                </a:solidFill>
              </a:rPr>
              <a:t> - </a:t>
            </a:r>
            <a:r>
              <a:rPr lang="ru-RU" sz="2400" dirty="0">
                <a:solidFill>
                  <a:schemeClr val="accent6">
                    <a:lumMod val="75000"/>
                  </a:schemeClr>
                </a:solidFill>
              </a:rPr>
              <a:t>объект паломничества, они утверждают, что там невероятная концентрация благодати). Дно озера пока не изучено, и там может оказаться все что угодно.</a:t>
            </a:r>
            <a:r>
              <a:rPr lang="ru-RU" sz="1800" dirty="0">
                <a:solidFill>
                  <a:schemeClr val="accent6">
                    <a:lumMod val="75000"/>
                  </a:schemeClr>
                </a:solidFill>
              </a:rPr>
              <a:t/>
            </a:r>
            <a:br>
              <a:rPr lang="ru-RU" sz="1800" dirty="0">
                <a:solidFill>
                  <a:schemeClr val="accent6">
                    <a:lumMod val="75000"/>
                  </a:schemeClr>
                </a:solidFill>
              </a:rPr>
            </a:br>
            <a:r>
              <a:rPr lang="ru-RU" sz="1600" dirty="0">
                <a:solidFill>
                  <a:schemeClr val="accent6">
                    <a:lumMod val="75000"/>
                  </a:schemeClr>
                </a:solidFill>
              </a:rPr>
              <a:t/>
            </a:r>
            <a:br>
              <a:rPr lang="ru-RU" sz="1600" dirty="0">
                <a:solidFill>
                  <a:schemeClr val="accent6">
                    <a:lumMod val="75000"/>
                  </a:schemeClr>
                </a:solidFill>
              </a:rPr>
            </a:br>
            <a:endParaRPr lang="ru-RU" sz="1600" dirty="0">
              <a:solidFill>
                <a:schemeClr val="accent6">
                  <a:lumMod val="7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TotalTime>
  <Words>1103</Words>
  <Application>Microsoft Office PowerPoint</Application>
  <PresentationFormat>Экран (4:3)</PresentationFormat>
  <Paragraphs>37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7 чудес Хабаровского края МБОУ СОШ с.Бычиха составила Пименова Л.Ф.</vt:lpstr>
      <vt:lpstr>Амурский тигр царь дальневосточной тайги </vt:lpstr>
      <vt:lpstr>Тигр - один из самых больших наземных хищников нашей планеты, более крупными являются только медведи Камчатки и Приморья. Судите сами: масса крупного амурского тигра достигает 300-350 килограммов при длине тела от кончика носа до корня хвоста 2,5-3 метра. Сила тигра такая, что лося и изюбра давит без труда, а тушу массой 1 центнер легко переносит в зубах, а препятствие высотой в рост человека с такой ношей перепрыгивает без труда.   </vt:lpstr>
      <vt:lpstr>Слайд 4</vt:lpstr>
      <vt:lpstr>         Шантары - Шантарские  острова </vt:lpstr>
      <vt:lpstr>           Цветок лотоса   </vt:lpstr>
      <vt:lpstr>Этот уникальный цветок растет на нескольких озерах юга Хабаровского края и цветет всего несколько дней. Чтобы увидеть цветение лотоса, туристы забираются в глухомань и идут по колено в воде. Даже если по дороге они простынут - не беда: тот, кто видел цветение лотоса, будет счастлив и удачлив целый год. Лотос - предмет культа нескольких религий, именно его выбрал когда-то для просветления Будда. И, кстати, лотос - одно из древнейших растений планеты: он цвел еще 100 миллионов лет назад. Семена лотоса необыкновенно живучи: были случаи, когда прорастали семена, хранившиеся в музее несколько сотен лет. Но сам цветок очень нежный и недолговечный: если его сорвать, он завянет через пару часов, даже если держать в воде. </vt:lpstr>
      <vt:lpstr>Озеро Амут </vt:lpstr>
      <vt:lpstr>Это уникальное горное озеро в Солнечном районе. Уникальность его прежде всего в том, что оно как бы "появилось ниоткуда": озеро неожиданно заметили и описали во время экспедиции, возможно, что оно образовалось совсем недавно, а может- миллионы лет назад (как озеро возникло, ученые не выяснили). Амут очень глубокий и напоминает Байкал в миниатюре. Вокруг озера уникальный микроклимат, туда приезжают лечиться, отдыхать, тренироваться (зимой там готовятся лыжники) и даже молиться (для представителей самых разных конфессий.  Амут - объект паломничества, они утверждают, что там невероятная концентрация благодати). Дно озера пока не изучено, и там может оказаться все что угодно.  </vt:lpstr>
      <vt:lpstr>Мост через Амур </vt:lpstr>
      <vt:lpstr>Мост через реку Амур под Хабаровском является и по настоящее время не только крупнейшим на Транссибе, но и самым большим мостовым переходом в нашей стране. Поистине "Амурским чудом" называют это грандиозное и величественное сооружение, длина которого составляет 2,6 км, пролеты моста - длиной по 127 м.  </vt:lpstr>
      <vt:lpstr>Слайд 12</vt:lpstr>
      <vt:lpstr>Слайд 13</vt:lpstr>
      <vt:lpstr>Петроглифы Сикачи-Аляна</vt:lpstr>
      <vt:lpstr>Слайд 15</vt:lpstr>
      <vt:lpstr>Слайд 16</vt:lpstr>
      <vt:lpstr>Слайд 17</vt:lpstr>
      <vt:lpstr>Слайд 18</vt:lpstr>
      <vt:lpstr>        Дуссэ-Алинь  </vt:lpstr>
      <vt:lpstr>Горы имеют острые гребни и отвесные скалистые склоны. Здесь, на одном из самых высоких хребтов Приамурья, образовались редкой красоты горные озера. Жемчужиной Дуссе-Алиня является озеро Медвежье, расположенное на высоте 1600м. С трех сторон оно огорожено отвесными скалами высотой до 300 м! Озеро как бы залегло в «берлогу» среди этих скал, поэтому его назвали «Медвежьим». Не менее красиво и озеро «Горное».  </vt:lpstr>
      <vt:lpstr>Слайд 21</vt:lpstr>
      <vt:lpstr>Источник информации: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чудес Хабаровского края</dc:title>
  <dc:creator>CS</dc:creator>
  <cp:lastModifiedBy>CS</cp:lastModifiedBy>
  <cp:revision>23</cp:revision>
  <dcterms:created xsi:type="dcterms:W3CDTF">2013-05-09T00:48:40Z</dcterms:created>
  <dcterms:modified xsi:type="dcterms:W3CDTF">2023-10-03T10:24:56Z</dcterms:modified>
</cp:coreProperties>
</file>