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8" r:id="rId3"/>
    <p:sldId id="257"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smtClean="0"/>
              <a:t>Образец заголовка</a:t>
            </a:r>
            <a:endParaRPr lang="ru-RU"/>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498265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956442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656909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50278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smtClean="0"/>
              <a:t>Образец заголовка</a:t>
            </a:r>
            <a:endParaRPr lang="ru-RU"/>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223619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91658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100090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089522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894353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027118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smtClean="0"/>
              <a:t>Образец заголовка</a:t>
            </a:r>
            <a:endParaRPr lang="ru-RU"/>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569920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106E36-FD25-4E2D-B0AA-010F637433A0}" type="datetimeFigureOut">
              <a:rPr lang="ru-RU" smtClean="0"/>
              <a:pPr/>
              <a:t>10.09.2023</a:t>
            </a:fld>
            <a:endParaRPr lang="ru-RU"/>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230746716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1"/>
            <a:ext cx="9183867" cy="6857999"/>
          </a:xfrm>
          <a:prstGeom prst="rect">
            <a:avLst/>
          </a:prstGeom>
        </p:spPr>
      </p:pic>
      <p:sp>
        <p:nvSpPr>
          <p:cNvPr id="2" name="Заголовок 1"/>
          <p:cNvSpPr>
            <a:spLocks noGrp="1"/>
          </p:cNvSpPr>
          <p:nvPr>
            <p:ph type="ctrTitle"/>
          </p:nvPr>
        </p:nvSpPr>
        <p:spPr>
          <a:xfrm>
            <a:off x="179512" y="116632"/>
            <a:ext cx="8784976" cy="362421"/>
          </a:xfrm>
        </p:spPr>
        <p:txBody>
          <a:bodyPr>
            <a:normAutofit/>
          </a:bodyPr>
          <a:lstStyle/>
          <a:p>
            <a:endParaRPr lang="ru-RU" sz="1400" dirty="0"/>
          </a:p>
        </p:txBody>
      </p:sp>
      <p:sp>
        <p:nvSpPr>
          <p:cNvPr id="3" name="Подзаголовок 2"/>
          <p:cNvSpPr>
            <a:spLocks noGrp="1"/>
          </p:cNvSpPr>
          <p:nvPr>
            <p:ph type="subTitle" idx="1"/>
          </p:nvPr>
        </p:nvSpPr>
        <p:spPr>
          <a:xfrm>
            <a:off x="179512" y="836712"/>
            <a:ext cx="8784976" cy="4392488"/>
          </a:xfrm>
        </p:spPr>
        <p:txBody>
          <a:bodyPr>
            <a:normAutofit/>
          </a:bodyPr>
          <a:lstStyle/>
          <a:p>
            <a:r>
              <a:rPr lang="ru-RU" sz="5400" b="1" dirty="0">
                <a:solidFill>
                  <a:srgbClr val="FF6600"/>
                </a:solidFill>
                <a:effectLst>
                  <a:outerShdw blurRad="38100" dist="38100" dir="2700000" algn="tl">
                    <a:srgbClr val="000000">
                      <a:alpha val="43137"/>
                    </a:srgbClr>
                  </a:outerShdw>
                </a:effectLst>
              </a:rPr>
              <a:t>21 сентября – Международный </a:t>
            </a:r>
            <a:endParaRPr lang="ru-RU" sz="5400" b="1" dirty="0" smtClean="0">
              <a:solidFill>
                <a:srgbClr val="FF6600"/>
              </a:solidFill>
              <a:effectLst>
                <a:outerShdw blurRad="38100" dist="38100" dir="2700000" algn="tl">
                  <a:srgbClr val="000000">
                    <a:alpha val="43137"/>
                  </a:srgbClr>
                </a:outerShdw>
              </a:effectLst>
            </a:endParaRPr>
          </a:p>
          <a:p>
            <a:r>
              <a:rPr lang="ru-RU" sz="5400" b="1" dirty="0" smtClean="0">
                <a:solidFill>
                  <a:srgbClr val="FF6600"/>
                </a:solidFill>
                <a:effectLst>
                  <a:outerShdw blurRad="38100" dist="38100" dir="2700000" algn="tl">
                    <a:srgbClr val="000000">
                      <a:alpha val="43137"/>
                    </a:srgbClr>
                  </a:outerShdw>
                </a:effectLst>
              </a:rPr>
              <a:t>День мира</a:t>
            </a:r>
          </a:p>
          <a:p>
            <a:endParaRPr lang="ru-RU" sz="5400" b="1" dirty="0" smtClean="0">
              <a:solidFill>
                <a:srgbClr val="FF6600"/>
              </a:solidFill>
              <a:effectLst>
                <a:outerShdw blurRad="38100" dist="38100" dir="2700000" algn="tl">
                  <a:srgbClr val="000000">
                    <a:alpha val="43137"/>
                  </a:srgbClr>
                </a:outerShdw>
              </a:effectLst>
            </a:endParaRPr>
          </a:p>
          <a:p>
            <a:r>
              <a:rPr lang="ru-RU" sz="5400" b="1" dirty="0">
                <a:solidFill>
                  <a:srgbClr val="FF6600"/>
                </a:solidFill>
                <a:effectLst>
                  <a:outerShdw blurRad="38100" dist="38100" dir="2700000" algn="tl">
                    <a:srgbClr val="000000">
                      <a:alpha val="43137"/>
                    </a:srgbClr>
                  </a:outerShdw>
                </a:effectLst>
              </a:rPr>
              <a:t>«Мир начинается с тебя»</a:t>
            </a:r>
          </a:p>
        </p:txBody>
      </p:sp>
    </p:spTree>
    <p:extLst>
      <p:ext uri="{BB962C8B-B14F-4D97-AF65-F5344CB8AC3E}">
        <p14:creationId xmlns:p14="http://schemas.microsoft.com/office/powerpoint/2010/main" val="1612567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179512" y="836712"/>
            <a:ext cx="8784976" cy="5616624"/>
          </a:xfrm>
        </p:spPr>
        <p:txBody>
          <a:bodyPr>
            <a:normAutofit fontScale="90000"/>
          </a:bodyPr>
          <a:lstStyle/>
          <a:p>
            <a:r>
              <a:rPr lang="ru-RU" sz="2000" b="1" dirty="0" smtClean="0">
                <a:solidFill>
                  <a:srgbClr val="0000FF"/>
                </a:solidFill>
                <a:effectLst>
                  <a:outerShdw blurRad="38100" dist="38100" dir="2700000" algn="tl">
                    <a:srgbClr val="000000">
                      <a:alpha val="43137"/>
                    </a:srgbClr>
                  </a:outerShdw>
                </a:effectLst>
                <a:latin typeface="+mn-lt"/>
              </a:rPr>
              <a:t>                                                        </a:t>
            </a:r>
            <a:r>
              <a:rPr lang="ru-RU" sz="2200" b="1" dirty="0" smtClean="0">
                <a:solidFill>
                  <a:srgbClr val="0000FF"/>
                </a:solidFill>
                <a:effectLst>
                  <a:outerShdw blurRad="38100" dist="38100" dir="2700000" algn="tl">
                    <a:srgbClr val="000000">
                      <a:alpha val="43137"/>
                    </a:srgbClr>
                  </a:outerShdw>
                </a:effectLst>
                <a:latin typeface="+mn-lt"/>
              </a:rPr>
              <a:t>ПРИТЧА </a:t>
            </a:r>
            <a:r>
              <a:rPr lang="ru-RU" sz="2200" b="1" dirty="0">
                <a:solidFill>
                  <a:srgbClr val="0000FF"/>
                </a:solidFill>
                <a:effectLst>
                  <a:outerShdw blurRad="38100" dist="38100" dir="2700000" algn="tl">
                    <a:srgbClr val="000000">
                      <a:alpha val="43137"/>
                    </a:srgbClr>
                  </a:outerShdw>
                </a:effectLst>
                <a:latin typeface="+mn-lt"/>
              </a:rPr>
              <a:t>О </a:t>
            </a:r>
            <a:r>
              <a:rPr lang="ru-RU" sz="2200" b="1" dirty="0" smtClean="0">
                <a:solidFill>
                  <a:srgbClr val="0000FF"/>
                </a:solidFill>
                <a:effectLst>
                  <a:outerShdw blurRad="38100" dist="38100" dir="2700000" algn="tl">
                    <a:srgbClr val="000000">
                      <a:alpha val="43137"/>
                    </a:srgbClr>
                  </a:outerShdw>
                </a:effectLst>
                <a:latin typeface="+mn-lt"/>
              </a:rPr>
              <a:t>ГВОЗДЯХ</a:t>
            </a:r>
            <a:br>
              <a:rPr lang="ru-RU" sz="2200" b="1" dirty="0" smtClean="0">
                <a:solidFill>
                  <a:srgbClr val="0000FF"/>
                </a:solidFill>
                <a:effectLst>
                  <a:outerShdw blurRad="38100" dist="38100" dir="2700000" algn="tl">
                    <a:srgbClr val="000000">
                      <a:alpha val="43137"/>
                    </a:srgbClr>
                  </a:outerShdw>
                </a:effectLst>
                <a:latin typeface="+mn-lt"/>
              </a:rPr>
            </a:br>
            <a:r>
              <a:rPr lang="ru-RU" sz="2200" b="1" dirty="0" smtClean="0">
                <a:solidFill>
                  <a:srgbClr val="0000FF"/>
                </a:solidFill>
                <a:effectLst>
                  <a:outerShdw blurRad="38100" dist="38100" dir="2700000" algn="tl">
                    <a:srgbClr val="000000">
                      <a:alpha val="43137"/>
                    </a:srgbClr>
                  </a:outerShdw>
                </a:effectLst>
                <a:latin typeface="+mn-lt"/>
              </a:rPr>
              <a:t/>
            </a:r>
            <a:br>
              <a:rPr lang="ru-RU" sz="2200" b="1" dirty="0" smtClean="0">
                <a:solidFill>
                  <a:srgbClr val="0000FF"/>
                </a:solidFill>
                <a:effectLst>
                  <a:outerShdw blurRad="38100" dist="38100" dir="2700000" algn="tl">
                    <a:srgbClr val="000000">
                      <a:alpha val="43137"/>
                    </a:srgbClr>
                  </a:outerShdw>
                </a:effectLst>
                <a:latin typeface="+mn-lt"/>
              </a:rPr>
            </a:br>
            <a:r>
              <a:rPr lang="ru-RU" sz="2200" b="1" dirty="0">
                <a:solidFill>
                  <a:srgbClr val="0000FF"/>
                </a:solidFill>
                <a:effectLst>
                  <a:outerShdw blurRad="38100" dist="38100" dir="2700000" algn="tl">
                    <a:srgbClr val="000000">
                      <a:alpha val="43137"/>
                    </a:srgbClr>
                  </a:outerShdw>
                </a:effectLst>
                <a:latin typeface="+mn-lt"/>
              </a:rPr>
              <a:t/>
            </a:r>
            <a:br>
              <a:rPr lang="ru-RU" sz="2200" b="1" dirty="0">
                <a:solidFill>
                  <a:srgbClr val="0000FF"/>
                </a:solidFill>
                <a:effectLst>
                  <a:outerShdw blurRad="38100" dist="38100" dir="2700000" algn="tl">
                    <a:srgbClr val="000000">
                      <a:alpha val="43137"/>
                    </a:srgbClr>
                  </a:outerShdw>
                </a:effectLst>
                <a:latin typeface="+mn-lt"/>
              </a:rPr>
            </a:br>
            <a:r>
              <a:rPr lang="ru-RU" sz="2200" b="1" dirty="0">
                <a:solidFill>
                  <a:srgbClr val="0000FF"/>
                </a:solidFill>
                <a:effectLst>
                  <a:outerShdw blurRad="38100" dist="38100" dir="2700000" algn="tl">
                    <a:srgbClr val="000000">
                      <a:alpha val="43137"/>
                    </a:srgbClr>
                  </a:outerShdw>
                </a:effectLst>
                <a:latin typeface="+mn-lt"/>
              </a:rPr>
              <a:t>         У одного отца был дюже вспыльчивый и несдержанный сын. Однажды он дал своему сыну мешочек с гвоздями и наказал всякий раз, когда тот не сдержит своего гнева, вбивать один гвоздь в деревянный столб.</a:t>
            </a:r>
            <a:br>
              <a:rPr lang="ru-RU" sz="2200" b="1" dirty="0">
                <a:solidFill>
                  <a:srgbClr val="0000FF"/>
                </a:solidFill>
                <a:effectLst>
                  <a:outerShdw blurRad="38100" dist="38100" dir="2700000" algn="tl">
                    <a:srgbClr val="000000">
                      <a:alpha val="43137"/>
                    </a:srgbClr>
                  </a:outerShdw>
                </a:effectLst>
                <a:latin typeface="+mn-lt"/>
              </a:rPr>
            </a:br>
            <a:r>
              <a:rPr lang="ru-RU" sz="2200" b="1" dirty="0">
                <a:solidFill>
                  <a:srgbClr val="0000FF"/>
                </a:solidFill>
                <a:effectLst>
                  <a:outerShdw blurRad="38100" dist="38100" dir="2700000" algn="tl">
                    <a:srgbClr val="000000">
                      <a:alpha val="43137"/>
                    </a:srgbClr>
                  </a:outerShdw>
                </a:effectLst>
                <a:latin typeface="+mn-lt"/>
              </a:rPr>
              <a:t>         На первый день в столбе оказалось вбитыми несколько десятков гвоздей. Увидев воочию число своих вспышек гнева, сын стал </a:t>
            </a:r>
            <a:r>
              <a:rPr lang="ru-RU" sz="2200" b="1" dirty="0" smtClean="0">
                <a:solidFill>
                  <a:srgbClr val="0000FF"/>
                </a:solidFill>
                <a:effectLst>
                  <a:outerShdw blurRad="38100" dist="38100" dir="2700000" algn="tl">
                    <a:srgbClr val="000000">
                      <a:alpha val="43137"/>
                    </a:srgbClr>
                  </a:outerShdw>
                </a:effectLst>
                <a:latin typeface="+mn-lt"/>
              </a:rPr>
              <a:t>усерднее </a:t>
            </a:r>
            <a:r>
              <a:rPr lang="ru-RU" sz="2200" b="1" dirty="0">
                <a:solidFill>
                  <a:srgbClr val="0000FF"/>
                </a:solidFill>
                <a:effectLst>
                  <a:outerShdw blurRad="38100" dist="38100" dir="2700000" algn="tl">
                    <a:srgbClr val="000000">
                      <a:alpha val="43137"/>
                    </a:srgbClr>
                  </a:outerShdw>
                </a:effectLst>
                <a:latin typeface="+mn-lt"/>
              </a:rPr>
              <a:t>сдерживать свой нрав. С каждым днем число забиваемых в столб гвоздей уменьшалось. Юноша понял, что легче сдерживать свои вспышки гнева, чем вбивать гвозди.</a:t>
            </a:r>
            <a:br>
              <a:rPr lang="ru-RU" sz="2200" b="1" dirty="0">
                <a:solidFill>
                  <a:srgbClr val="0000FF"/>
                </a:solidFill>
                <a:effectLst>
                  <a:outerShdw blurRad="38100" dist="38100" dir="2700000" algn="tl">
                    <a:srgbClr val="000000">
                      <a:alpha val="43137"/>
                    </a:srgbClr>
                  </a:outerShdw>
                </a:effectLst>
                <a:latin typeface="+mn-lt"/>
              </a:rPr>
            </a:br>
            <a:r>
              <a:rPr lang="ru-RU" sz="2200" b="1" dirty="0">
                <a:solidFill>
                  <a:srgbClr val="0000FF"/>
                </a:solidFill>
                <a:effectLst>
                  <a:outerShdw blurRad="38100" dist="38100" dir="2700000" algn="tl">
                    <a:srgbClr val="000000">
                      <a:alpha val="43137"/>
                    </a:srgbClr>
                  </a:outerShdw>
                </a:effectLst>
                <a:latin typeface="+mn-lt"/>
              </a:rPr>
              <a:t>         Наконец пришёл день, когда он ни разу не утратил самообладания. Он рассказал об этом своему отцу. Тот, подумав немножко, предложил сыну вытаскивать из столба по одному гвоздю всякий раз, когда ему удается сдержаться.</a:t>
            </a:r>
            <a:br>
              <a:rPr lang="ru-RU" sz="2200" b="1" dirty="0">
                <a:solidFill>
                  <a:srgbClr val="0000FF"/>
                </a:solidFill>
                <a:effectLst>
                  <a:outerShdw blurRad="38100" dist="38100" dir="2700000" algn="tl">
                    <a:srgbClr val="000000">
                      <a:alpha val="43137"/>
                    </a:srgbClr>
                  </a:outerShdw>
                </a:effectLst>
                <a:latin typeface="+mn-lt"/>
              </a:rPr>
            </a:br>
            <a:r>
              <a:rPr lang="ru-RU" sz="2200" b="1" dirty="0" smtClean="0">
                <a:solidFill>
                  <a:srgbClr val="0000FF"/>
                </a:solidFill>
                <a:effectLst>
                  <a:outerShdw blurRad="38100" dist="38100" dir="2700000" algn="tl">
                    <a:srgbClr val="000000">
                      <a:alpha val="43137"/>
                    </a:srgbClr>
                  </a:outerShdw>
                </a:effectLst>
                <a:latin typeface="+mn-lt"/>
              </a:rPr>
              <a:t>         Наконец</a:t>
            </a:r>
            <a:r>
              <a:rPr lang="ru-RU" sz="2200" b="1" dirty="0">
                <a:solidFill>
                  <a:srgbClr val="0000FF"/>
                </a:solidFill>
                <a:effectLst>
                  <a:outerShdw blurRad="38100" dist="38100" dir="2700000" algn="tl">
                    <a:srgbClr val="000000">
                      <a:alpha val="43137"/>
                    </a:srgbClr>
                  </a:outerShdw>
                </a:effectLst>
                <a:latin typeface="+mn-lt"/>
              </a:rPr>
              <a:t>, пришёл день, когда сын сообщил отцу о том, что в столбе не осталось ни одного гвоздя. Тогда отец подвел сына к деревянному столбу и сказал ему:</a:t>
            </a:r>
            <a:br>
              <a:rPr lang="ru-RU" sz="2200" b="1" dirty="0">
                <a:solidFill>
                  <a:srgbClr val="0000FF"/>
                </a:solidFill>
                <a:effectLst>
                  <a:outerShdw blurRad="38100" dist="38100" dir="2700000" algn="tl">
                    <a:srgbClr val="000000">
                      <a:alpha val="43137"/>
                    </a:srgbClr>
                  </a:outerShdw>
                </a:effectLst>
                <a:latin typeface="+mn-lt"/>
              </a:rPr>
            </a:br>
            <a:r>
              <a:rPr lang="ru-RU" sz="2200" b="1" dirty="0">
                <a:solidFill>
                  <a:srgbClr val="0000FF"/>
                </a:solidFill>
                <a:effectLst>
                  <a:outerShdw blurRad="38100" dist="38100" dir="2700000" algn="tl">
                    <a:srgbClr val="000000">
                      <a:alpha val="43137"/>
                    </a:srgbClr>
                  </a:outerShdw>
                </a:effectLst>
                <a:latin typeface="+mn-lt"/>
              </a:rPr>
              <a:t>          - Ты неплохо справился. Но смотри, видишь, сколько в столбе дыр? Он уже никогда не будет таким, как раньше. Когда ты говоришь человеку что-нибудь злое, y него остается такой же шрам, как и эти дыры. И неважно, сколько раз после этого ты извинишься - шрам останется.</a:t>
            </a:r>
            <a:br>
              <a:rPr lang="ru-RU" sz="2200" b="1" dirty="0">
                <a:solidFill>
                  <a:srgbClr val="0000FF"/>
                </a:solidFill>
                <a:effectLst>
                  <a:outerShdw blurRad="38100" dist="38100" dir="2700000" algn="tl">
                    <a:srgbClr val="000000">
                      <a:alpha val="43137"/>
                    </a:srgbClr>
                  </a:outerShdw>
                </a:effectLst>
                <a:latin typeface="+mn-lt"/>
              </a:rPr>
            </a:br>
            <a:endParaRPr lang="ru-RU" sz="2200" b="1" dirty="0">
              <a:solidFill>
                <a:srgbClr val="0000FF"/>
              </a:solidFill>
              <a:effectLst>
                <a:outerShdw blurRad="38100" dist="38100" dir="2700000" algn="tl">
                  <a:srgbClr val="000000">
                    <a:alpha val="43137"/>
                  </a:srgbClr>
                </a:outerShdw>
              </a:effectLst>
              <a:latin typeface="+mn-lt"/>
            </a:endParaRPr>
          </a:p>
        </p:txBody>
      </p:sp>
      <p:pic>
        <p:nvPicPr>
          <p:cNvPr id="5" name="Рисунок 4"/>
          <p:cNvPicPr>
            <a:picLocks noChangeAspect="1"/>
          </p:cNvPicPr>
          <p:nvPr/>
        </p:nvPicPr>
        <p:blipFill>
          <a:blip r:embed="rId3">
            <a:clrChange>
              <a:clrFrom>
                <a:srgbClr val="FEFEFE"/>
              </a:clrFrom>
              <a:clrTo>
                <a:srgbClr val="FEFEFE">
                  <a:alpha val="0"/>
                </a:srgbClr>
              </a:clrTo>
            </a:clrChange>
          </a:blip>
          <a:stretch>
            <a:fillRect/>
          </a:stretch>
        </p:blipFill>
        <p:spPr>
          <a:xfrm>
            <a:off x="323528" y="72062"/>
            <a:ext cx="1440160" cy="1249339"/>
          </a:xfrm>
          <a:prstGeom prst="rect">
            <a:avLst/>
          </a:prstGeom>
          <a:ln>
            <a:noFill/>
          </a:ln>
          <a:effectLst>
            <a:outerShdw blurRad="292100" dist="139700" dir="2700000" algn="tl" rotWithShape="0">
              <a:srgbClr val="333333">
                <a:alpha val="65000"/>
              </a:srgbClr>
            </a:outerShdw>
          </a:effectLst>
        </p:spPr>
      </p:pic>
      <p:pic>
        <p:nvPicPr>
          <p:cNvPr id="6" name="Рисунок 5"/>
          <p:cNvPicPr>
            <a:picLocks noChangeAspect="1"/>
          </p:cNvPicPr>
          <p:nvPr/>
        </p:nvPicPr>
        <p:blipFill>
          <a:blip r:embed="rId4"/>
          <a:stretch>
            <a:fillRect/>
          </a:stretch>
        </p:blipFill>
        <p:spPr>
          <a:xfrm flipH="1">
            <a:off x="7452320" y="5576"/>
            <a:ext cx="1438781" cy="12497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12827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1"/>
            <a:ext cx="9144000" cy="6858000"/>
          </a:xfrm>
          <a:prstGeom prst="rect">
            <a:avLst/>
          </a:prstGeom>
        </p:spPr>
      </p:pic>
      <p:sp>
        <p:nvSpPr>
          <p:cNvPr id="2" name="Заголовок 1"/>
          <p:cNvSpPr>
            <a:spLocks noGrp="1"/>
          </p:cNvSpPr>
          <p:nvPr>
            <p:ph type="title"/>
          </p:nvPr>
        </p:nvSpPr>
        <p:spPr>
          <a:xfrm>
            <a:off x="628650" y="365126"/>
            <a:ext cx="7886700" cy="3279898"/>
          </a:xfrm>
        </p:spPr>
        <p:txBody>
          <a:bodyPr>
            <a:normAutofit fontScale="90000"/>
          </a:bodyPr>
          <a:lstStyle/>
          <a:p>
            <a:pPr algn="r"/>
            <a:r>
              <a:rPr lang="ru-RU" dirty="0"/>
              <a:t/>
            </a:r>
            <a:br>
              <a:rPr lang="ru-RU" dirty="0"/>
            </a:br>
            <a:r>
              <a:rPr lang="ru-RU" b="1" dirty="0">
                <a:solidFill>
                  <a:srgbClr val="0000FF"/>
                </a:solidFill>
                <a:effectLst>
                  <a:outerShdw blurRad="38100" dist="38100" dir="2700000" algn="tl">
                    <a:srgbClr val="000000">
                      <a:alpha val="43137"/>
                    </a:srgbClr>
                  </a:outerShdw>
                </a:effectLst>
                <a:latin typeface="+mn-lt"/>
              </a:rPr>
              <a:t>«Зло войны и блага мира до такой степени известны людям, что с тех пор, как мы знаем людей, самым лучшим пожеланием было приветствие </a:t>
            </a:r>
            <a:r>
              <a:rPr lang="ru-RU" b="1" dirty="0" smtClean="0">
                <a:solidFill>
                  <a:srgbClr val="0000FF"/>
                </a:solidFill>
                <a:effectLst>
                  <a:outerShdw blurRad="38100" dist="38100" dir="2700000" algn="tl">
                    <a:srgbClr val="000000">
                      <a:alpha val="43137"/>
                    </a:srgbClr>
                  </a:outerShdw>
                </a:effectLst>
                <a:latin typeface="+mn-lt"/>
              </a:rPr>
              <a:t>«Мир </a:t>
            </a:r>
            <a:r>
              <a:rPr lang="ru-RU" b="1" dirty="0">
                <a:solidFill>
                  <a:srgbClr val="0000FF"/>
                </a:solidFill>
                <a:effectLst>
                  <a:outerShdw blurRad="38100" dist="38100" dir="2700000" algn="tl">
                    <a:srgbClr val="000000">
                      <a:alpha val="43137"/>
                    </a:srgbClr>
                  </a:outerShdw>
                </a:effectLst>
                <a:latin typeface="+mn-lt"/>
              </a:rPr>
              <a:t>вам»» </a:t>
            </a:r>
            <a:br>
              <a:rPr lang="ru-RU" b="1" dirty="0">
                <a:solidFill>
                  <a:srgbClr val="0000FF"/>
                </a:solidFill>
                <a:effectLst>
                  <a:outerShdw blurRad="38100" dist="38100" dir="2700000" algn="tl">
                    <a:srgbClr val="000000">
                      <a:alpha val="43137"/>
                    </a:srgbClr>
                  </a:outerShdw>
                </a:effectLst>
                <a:latin typeface="+mn-lt"/>
              </a:rPr>
            </a:br>
            <a:r>
              <a:rPr lang="ru-RU" b="1" dirty="0">
                <a:solidFill>
                  <a:srgbClr val="0000FF"/>
                </a:solidFill>
                <a:effectLst>
                  <a:outerShdw blurRad="38100" dist="38100" dir="2700000" algn="tl">
                    <a:srgbClr val="000000">
                      <a:alpha val="43137"/>
                    </a:srgbClr>
                  </a:outerShdw>
                </a:effectLst>
                <a:latin typeface="+mn-lt"/>
              </a:rPr>
              <a:t>Л.Н. Толстой</a:t>
            </a:r>
            <a:r>
              <a:rPr lang="ru-RU" dirty="0">
                <a:effectLst>
                  <a:outerShdw blurRad="38100" dist="38100" dir="2700000" algn="tl">
                    <a:srgbClr val="000000">
                      <a:alpha val="43137"/>
                    </a:srgbClr>
                  </a:outerShdw>
                </a:effectLst>
                <a:latin typeface="+mn-lt"/>
              </a:rPr>
              <a:t/>
            </a:r>
            <a:br>
              <a:rPr lang="ru-RU" dirty="0">
                <a:effectLst>
                  <a:outerShdw blurRad="38100" dist="38100" dir="2700000" algn="tl">
                    <a:srgbClr val="000000">
                      <a:alpha val="43137"/>
                    </a:srgbClr>
                  </a:outerShdw>
                </a:effectLst>
                <a:latin typeface="+mn-lt"/>
              </a:rPr>
            </a:br>
            <a:endParaRPr lang="ru-RU" dirty="0">
              <a:effectLst>
                <a:outerShdw blurRad="38100" dist="38100" dir="2700000" algn="tl">
                  <a:srgbClr val="000000">
                    <a:alpha val="43137"/>
                  </a:srgbClr>
                </a:outerShdw>
              </a:effectLst>
              <a:latin typeface="+mn-lt"/>
            </a:endParaRPr>
          </a:p>
        </p:txBody>
      </p:sp>
      <p:pic>
        <p:nvPicPr>
          <p:cNvPr id="4" name="Рисунок 3"/>
          <p:cNvPicPr>
            <a:picLocks noChangeAspect="1"/>
          </p:cNvPicPr>
          <p:nvPr/>
        </p:nvPicPr>
        <p:blipFill rotWithShape="1">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colorTemperature colorTemp="11200"/>
                    </a14:imgEffect>
                  </a14:imgLayer>
                </a14:imgProps>
              </a:ext>
            </a:extLst>
          </a:blip>
          <a:srcRect t="9316" b="16165"/>
          <a:stretch/>
        </p:blipFill>
        <p:spPr>
          <a:xfrm>
            <a:off x="426360" y="3501007"/>
            <a:ext cx="8291279" cy="28803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4400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179512" y="188640"/>
            <a:ext cx="8784976" cy="2448272"/>
          </a:xfrm>
        </p:spPr>
        <p:txBody>
          <a:bodyPr>
            <a:normAutofit/>
          </a:bodyPr>
          <a:lstStyle/>
          <a:p>
            <a:r>
              <a:rPr lang="ru-RU" sz="1600" dirty="0"/>
              <a:t> </a:t>
            </a:r>
            <a:r>
              <a:rPr lang="ru-RU" sz="2400" b="1" dirty="0">
                <a:solidFill>
                  <a:srgbClr val="0000FF"/>
                </a:solidFill>
                <a:effectLst>
                  <a:outerShdw blurRad="38100" dist="38100" dir="2700000" algn="tl">
                    <a:srgbClr val="000000">
                      <a:alpha val="43137"/>
                    </a:srgbClr>
                  </a:outerShdw>
                </a:effectLst>
                <a:latin typeface="+mn-lt"/>
              </a:rPr>
              <a:t>Каждый год 21 сентября международная общественность отмечает Международный день мира (</a:t>
            </a:r>
            <a:r>
              <a:rPr lang="ru-RU" sz="2400" b="1" dirty="0" err="1">
                <a:solidFill>
                  <a:srgbClr val="0000FF"/>
                </a:solidFill>
                <a:effectLst>
                  <a:outerShdw blurRad="38100" dist="38100" dir="2700000" algn="tl">
                    <a:srgbClr val="000000">
                      <a:alpha val="43137"/>
                    </a:srgbClr>
                  </a:outerShdw>
                </a:effectLst>
                <a:latin typeface="+mn-lt"/>
              </a:rPr>
              <a:t>International</a:t>
            </a:r>
            <a:r>
              <a:rPr lang="ru-RU" sz="2400" b="1" dirty="0">
                <a:solidFill>
                  <a:srgbClr val="0000FF"/>
                </a:solidFill>
                <a:effectLst>
                  <a:outerShdw blurRad="38100" dist="38100" dir="2700000" algn="tl">
                    <a:srgbClr val="000000">
                      <a:alpha val="43137"/>
                    </a:srgbClr>
                  </a:outerShdw>
                </a:effectLst>
                <a:latin typeface="+mn-lt"/>
              </a:rPr>
              <a:t> </a:t>
            </a:r>
            <a:r>
              <a:rPr lang="ru-RU" sz="2400" b="1" dirty="0" err="1">
                <a:solidFill>
                  <a:srgbClr val="0000FF"/>
                </a:solidFill>
                <a:effectLst>
                  <a:outerShdw blurRad="38100" dist="38100" dir="2700000" algn="tl">
                    <a:srgbClr val="000000">
                      <a:alpha val="43137"/>
                    </a:srgbClr>
                  </a:outerShdw>
                </a:effectLst>
                <a:latin typeface="+mn-lt"/>
              </a:rPr>
              <a:t>Day</a:t>
            </a:r>
            <a:r>
              <a:rPr lang="ru-RU" sz="2400" b="1" dirty="0">
                <a:solidFill>
                  <a:srgbClr val="0000FF"/>
                </a:solidFill>
                <a:effectLst>
                  <a:outerShdw blurRad="38100" dist="38100" dir="2700000" algn="tl">
                    <a:srgbClr val="000000">
                      <a:alpha val="43137"/>
                    </a:srgbClr>
                  </a:outerShdw>
                </a:effectLst>
                <a:latin typeface="+mn-lt"/>
              </a:rPr>
              <a:t> </a:t>
            </a:r>
            <a:r>
              <a:rPr lang="ru-RU" sz="2400" b="1" dirty="0" err="1">
                <a:solidFill>
                  <a:srgbClr val="0000FF"/>
                </a:solidFill>
                <a:effectLst>
                  <a:outerShdw blurRad="38100" dist="38100" dir="2700000" algn="tl">
                    <a:srgbClr val="000000">
                      <a:alpha val="43137"/>
                    </a:srgbClr>
                  </a:outerShdw>
                </a:effectLst>
                <a:latin typeface="+mn-lt"/>
              </a:rPr>
              <a:t>of</a:t>
            </a:r>
            <a:r>
              <a:rPr lang="ru-RU" sz="2400" b="1" dirty="0">
                <a:solidFill>
                  <a:srgbClr val="0000FF"/>
                </a:solidFill>
                <a:effectLst>
                  <a:outerShdw blurRad="38100" dist="38100" dir="2700000" algn="tl">
                    <a:srgbClr val="000000">
                      <a:alpha val="43137"/>
                    </a:srgbClr>
                  </a:outerShdw>
                </a:effectLst>
                <a:latin typeface="+mn-lt"/>
              </a:rPr>
              <a:t> </a:t>
            </a:r>
            <a:r>
              <a:rPr lang="ru-RU" sz="2400" b="1" dirty="0" err="1">
                <a:solidFill>
                  <a:srgbClr val="0000FF"/>
                </a:solidFill>
                <a:effectLst>
                  <a:outerShdw blurRad="38100" dist="38100" dir="2700000" algn="tl">
                    <a:srgbClr val="000000">
                      <a:alpha val="43137"/>
                    </a:srgbClr>
                  </a:outerShdw>
                </a:effectLst>
                <a:latin typeface="+mn-lt"/>
              </a:rPr>
              <a:t>Peace</a:t>
            </a:r>
            <a:r>
              <a:rPr lang="ru-RU" sz="2400" b="1" dirty="0">
                <a:solidFill>
                  <a:srgbClr val="0000FF"/>
                </a:solidFill>
                <a:effectLst>
                  <a:outerShdw blurRad="38100" dist="38100" dir="2700000" algn="tl">
                    <a:srgbClr val="000000">
                      <a:alpha val="43137"/>
                    </a:srgbClr>
                  </a:outerShdw>
                </a:effectLst>
                <a:latin typeface="+mn-lt"/>
              </a:rPr>
              <a:t>). Этот День Генеральная Ассамблея ООН объявила днем укрепления идеалов мира среди всех стран и народов — как на национальном, так и на международном уровне. Этот праздник призывает всех людей объединить свои усилия с целью противостоять насилию и агрессии</a:t>
            </a:r>
            <a:r>
              <a:rPr lang="ru-RU" sz="2400" b="1" dirty="0">
                <a:solidFill>
                  <a:srgbClr val="0000FF"/>
                </a:solidFill>
              </a:rPr>
              <a:t>.</a:t>
            </a:r>
          </a:p>
        </p:txBody>
      </p:sp>
      <p:pic>
        <p:nvPicPr>
          <p:cNvPr id="3" name="Рисунок 2"/>
          <p:cNvPicPr>
            <a:picLocks noChangeAspect="1"/>
          </p:cNvPicPr>
          <p:nvPr/>
        </p:nvPicPr>
        <p:blipFill>
          <a:blip r:embed="rId3"/>
          <a:stretch>
            <a:fillRect/>
          </a:stretch>
        </p:blipFill>
        <p:spPr>
          <a:xfrm>
            <a:off x="1877797" y="2708920"/>
            <a:ext cx="5388406" cy="40430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992043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143508" y="0"/>
            <a:ext cx="8856984" cy="2736304"/>
          </a:xfrm>
        </p:spPr>
        <p:txBody>
          <a:bodyPr>
            <a:normAutofit/>
          </a:bodyPr>
          <a:lstStyle/>
          <a:p>
            <a:r>
              <a:rPr lang="ru-RU" sz="2400" b="1" dirty="0">
                <a:solidFill>
                  <a:srgbClr val="0000FF"/>
                </a:solidFill>
                <a:effectLst>
                  <a:outerShdw blurRad="38100" dist="38100" dir="2700000" algn="tl">
                    <a:srgbClr val="000000">
                      <a:alpha val="43137"/>
                    </a:srgbClr>
                  </a:outerShdw>
                </a:effectLst>
                <a:latin typeface="+mn-lt"/>
              </a:rPr>
              <a:t>Праздник был учрежден ООН в 1981 году. До 2001 года его отмечали в день открытия ежегодной сессии Генеральной Ассамблеи ООН каждый третий вторник сентября. Затем была определена стабильная дата — 21 сентября. Генеральная Ассамблея ООН приняла резолюцию, что с 2002 года Международный день мира будет отмечаться как день всеобщего прекращения огня и отказа от насилия. </a:t>
            </a:r>
            <a:r>
              <a:rPr lang="ru-RU" sz="2400" b="1" dirty="0" smtClean="0">
                <a:solidFill>
                  <a:srgbClr val="0000FF"/>
                </a:solidFill>
                <a:effectLst>
                  <a:outerShdw blurRad="38100" dist="38100" dir="2700000" algn="tl">
                    <a:srgbClr val="000000">
                      <a:alpha val="43137"/>
                    </a:srgbClr>
                  </a:outerShdw>
                </a:effectLst>
                <a:latin typeface="+mn-lt"/>
              </a:rPr>
              <a:t> </a:t>
            </a:r>
            <a:endParaRPr lang="ru-RU" sz="2400" b="1" dirty="0">
              <a:solidFill>
                <a:srgbClr val="0000FF"/>
              </a:solidFill>
              <a:effectLst>
                <a:outerShdw blurRad="38100" dist="38100" dir="2700000" algn="tl">
                  <a:srgbClr val="000000">
                    <a:alpha val="43137"/>
                  </a:srgbClr>
                </a:outerShdw>
              </a:effectLst>
              <a:latin typeface="+mn-lt"/>
            </a:endParaRPr>
          </a:p>
        </p:txBody>
      </p:sp>
      <p:pic>
        <p:nvPicPr>
          <p:cNvPr id="5" name="Рисунок 4"/>
          <p:cNvPicPr>
            <a:picLocks noChangeAspect="1"/>
          </p:cNvPicPr>
          <p:nvPr/>
        </p:nvPicPr>
        <p:blipFill>
          <a:blip r:embed="rId3"/>
          <a:stretch>
            <a:fillRect/>
          </a:stretch>
        </p:blipFill>
        <p:spPr>
          <a:xfrm>
            <a:off x="143508" y="2564904"/>
            <a:ext cx="4222225" cy="2818252"/>
          </a:xfrm>
          <a:prstGeom prst="rect">
            <a:avLst/>
          </a:prstGeom>
          <a:ln>
            <a:noFill/>
          </a:ln>
          <a:effectLst>
            <a:outerShdw blurRad="292100" dist="139700" dir="2700000" algn="tl" rotWithShape="0">
              <a:srgbClr val="333333">
                <a:alpha val="65000"/>
              </a:srgbClr>
            </a:outerShdw>
          </a:effectLst>
        </p:spPr>
      </p:pic>
      <p:pic>
        <p:nvPicPr>
          <p:cNvPr id="7" name="Рисунок 6"/>
          <p:cNvPicPr>
            <a:picLocks noChangeAspect="1"/>
          </p:cNvPicPr>
          <p:nvPr/>
        </p:nvPicPr>
        <p:blipFill>
          <a:blip r:embed="rId4"/>
          <a:stretch>
            <a:fillRect/>
          </a:stretch>
        </p:blipFill>
        <p:spPr>
          <a:xfrm>
            <a:off x="4535996" y="3573016"/>
            <a:ext cx="4464496" cy="2971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00624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107504" y="188640"/>
            <a:ext cx="8928992" cy="2199778"/>
          </a:xfrm>
        </p:spPr>
        <p:txBody>
          <a:bodyPr>
            <a:noAutofit/>
          </a:bodyPr>
          <a:lstStyle/>
          <a:p>
            <a:r>
              <a:rPr lang="ru-RU" sz="2400" b="1" dirty="0" smtClean="0">
                <a:solidFill>
                  <a:srgbClr val="0000FF"/>
                </a:solidFill>
                <a:effectLst>
                  <a:outerShdw blurRad="38100" dist="38100" dir="2700000" algn="tl">
                    <a:srgbClr val="000000">
                      <a:alpha val="43137"/>
                    </a:srgbClr>
                  </a:outerShdw>
                </a:effectLst>
                <a:latin typeface="+mn-lt"/>
              </a:rPr>
              <a:t>Организация </a:t>
            </a:r>
            <a:r>
              <a:rPr lang="ru-RU" sz="2400" b="1" dirty="0">
                <a:solidFill>
                  <a:srgbClr val="0000FF"/>
                </a:solidFill>
                <a:effectLst>
                  <a:outerShdw blurRad="38100" dist="38100" dir="2700000" algn="tl">
                    <a:srgbClr val="000000">
                      <a:alpha val="43137"/>
                    </a:srgbClr>
                  </a:outerShdw>
                </a:effectLst>
                <a:latin typeface="+mn-lt"/>
              </a:rPr>
              <a:t>объединенных наций (ООН), созданная сразу после Второй мировой войны, была призвана выполнять главную свою миссию — способствовать укреплению мира во всем мире, развивать сотрудничество между странами и государствами. Для этих целей в структуре организации в 1998 году появилось почетное звание Посланника мира, а позже в 2010 году — Посла доброй воли. </a:t>
            </a:r>
          </a:p>
        </p:txBody>
      </p:sp>
      <p:pic>
        <p:nvPicPr>
          <p:cNvPr id="3" name="Рисунок 2"/>
          <p:cNvPicPr>
            <a:picLocks noChangeAspect="1"/>
          </p:cNvPicPr>
          <p:nvPr/>
        </p:nvPicPr>
        <p:blipFill>
          <a:blip r:embed="rId3"/>
          <a:stretch>
            <a:fillRect/>
          </a:stretch>
        </p:blipFill>
        <p:spPr>
          <a:xfrm>
            <a:off x="899592" y="2438170"/>
            <a:ext cx="7328404" cy="41039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9218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107504" y="0"/>
            <a:ext cx="8928992" cy="2559818"/>
          </a:xfrm>
        </p:spPr>
        <p:txBody>
          <a:bodyPr>
            <a:normAutofit/>
          </a:bodyPr>
          <a:lstStyle/>
          <a:p>
            <a:r>
              <a:rPr lang="ru-RU" sz="2000" b="1" dirty="0">
                <a:solidFill>
                  <a:srgbClr val="0000FF"/>
                </a:solidFill>
                <a:effectLst>
                  <a:outerShdw blurRad="38100" dist="38100" dir="2700000" algn="tl">
                    <a:srgbClr val="000000">
                      <a:alpha val="43137"/>
                    </a:srgbClr>
                  </a:outerShdw>
                </a:effectLst>
                <a:latin typeface="+mn-lt"/>
              </a:rPr>
              <a:t>Одной из старейших общественных организаций в России является Российский фонд мира (РФМ). Его отделения активно работают в 47 регионах России и за рубежом: в Германии, Франции, Финляндии, Швейцарии, США, Грузии, Кыргызстане и других государствах. Деятельность РФМ направлена на укрепление мира, дружбы и согласия между народами, защиту прав человека, предотвращение национальных, религиозных и социальных конфликтов, развитие международного сотрудничества, культурного обмена. </a:t>
            </a:r>
          </a:p>
        </p:txBody>
      </p:sp>
      <p:pic>
        <p:nvPicPr>
          <p:cNvPr id="3" name="Рисунок 2"/>
          <p:cNvPicPr>
            <a:picLocks noChangeAspect="1"/>
          </p:cNvPicPr>
          <p:nvPr/>
        </p:nvPicPr>
        <p:blipFill>
          <a:blip r:embed="rId3"/>
          <a:stretch>
            <a:fillRect/>
          </a:stretch>
        </p:blipFill>
        <p:spPr>
          <a:xfrm>
            <a:off x="107504" y="3212976"/>
            <a:ext cx="3096344" cy="2153472"/>
          </a:xfrm>
          <a:prstGeom prst="rect">
            <a:avLst/>
          </a:prstGeom>
          <a:ln>
            <a:noFill/>
          </a:ln>
          <a:effectLst>
            <a:outerShdw blurRad="292100" dist="139700" dir="2700000" algn="tl" rotWithShape="0">
              <a:srgbClr val="333333">
                <a:alpha val="65000"/>
              </a:srgbClr>
            </a:outerShdw>
          </a:effectLst>
        </p:spPr>
      </p:pic>
      <p:pic>
        <p:nvPicPr>
          <p:cNvPr id="4" name="Рисунок 3"/>
          <p:cNvPicPr>
            <a:picLocks noChangeAspect="1"/>
          </p:cNvPicPr>
          <p:nvPr/>
        </p:nvPicPr>
        <p:blipFill>
          <a:blip r:embed="rId4"/>
          <a:stretch>
            <a:fillRect/>
          </a:stretch>
        </p:blipFill>
        <p:spPr>
          <a:xfrm>
            <a:off x="3347864" y="2535245"/>
            <a:ext cx="5597523" cy="41166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69918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251520" y="21372"/>
            <a:ext cx="8640960" cy="1872208"/>
          </a:xfrm>
        </p:spPr>
        <p:txBody>
          <a:bodyPr>
            <a:normAutofit/>
          </a:bodyPr>
          <a:lstStyle/>
          <a:p>
            <a:r>
              <a:rPr lang="ru-RU" sz="2000" dirty="0">
                <a:latin typeface="+mn-lt"/>
              </a:rPr>
              <a:t> </a:t>
            </a:r>
            <a:r>
              <a:rPr lang="ru-RU" sz="2000" b="1" dirty="0">
                <a:solidFill>
                  <a:srgbClr val="0000FF"/>
                </a:solidFill>
                <a:effectLst>
                  <a:outerShdw blurRad="38100" dist="38100" dir="2700000" algn="tl">
                    <a:srgbClr val="000000">
                      <a:alpha val="43137"/>
                    </a:srgbClr>
                  </a:outerShdw>
                </a:effectLst>
                <a:latin typeface="+mn-lt"/>
              </a:rPr>
              <a:t>Высшей наградой Российского фонда мира являются скульптурная композиция «Символ мира», а также золотая медаль «За миротворческую и благотворительную деятельность». В России он приходится на один из Дней воинской славы – День победы русских полков в Куликовской битве, поэтому это двойное событие.</a:t>
            </a:r>
          </a:p>
        </p:txBody>
      </p:sp>
      <p:pic>
        <p:nvPicPr>
          <p:cNvPr id="3" name="Рисунок 2"/>
          <p:cNvPicPr>
            <a:picLocks noChangeAspect="1"/>
          </p:cNvPicPr>
          <p:nvPr/>
        </p:nvPicPr>
        <p:blipFill>
          <a:blip r:embed="rId3"/>
          <a:stretch>
            <a:fillRect/>
          </a:stretch>
        </p:blipFill>
        <p:spPr>
          <a:xfrm>
            <a:off x="251520" y="1896904"/>
            <a:ext cx="5826224" cy="3881722"/>
          </a:xfrm>
          <a:prstGeom prst="rect">
            <a:avLst/>
          </a:prstGeom>
          <a:ln>
            <a:noFill/>
          </a:ln>
          <a:effectLst>
            <a:outerShdw blurRad="292100" dist="139700" dir="2700000" algn="tl" rotWithShape="0">
              <a:srgbClr val="333333">
                <a:alpha val="65000"/>
              </a:srgbClr>
            </a:outerShdw>
          </a:effectLst>
        </p:spPr>
      </p:pic>
      <p:pic>
        <p:nvPicPr>
          <p:cNvPr id="4" name="Рисунок 3"/>
          <p:cNvPicPr>
            <a:picLocks noChangeAspect="1"/>
          </p:cNvPicPr>
          <p:nvPr/>
        </p:nvPicPr>
        <p:blipFill>
          <a:blip r:embed="rId4"/>
          <a:stretch>
            <a:fillRect/>
          </a:stretch>
        </p:blipFill>
        <p:spPr>
          <a:xfrm>
            <a:off x="6372200" y="1749372"/>
            <a:ext cx="2376264" cy="42183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55738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179512" y="188640"/>
            <a:ext cx="8784976" cy="2703834"/>
          </a:xfrm>
        </p:spPr>
        <p:txBody>
          <a:bodyPr>
            <a:noAutofit/>
          </a:bodyPr>
          <a:lstStyle/>
          <a:p>
            <a:r>
              <a:rPr lang="ru-RU" sz="2000" b="1" dirty="0">
                <a:solidFill>
                  <a:srgbClr val="0000FF"/>
                </a:solidFill>
                <a:effectLst>
                  <a:outerShdw blurRad="38100" dist="38100" dir="2700000" algn="tl">
                    <a:srgbClr val="000000">
                      <a:alpha val="43137"/>
                    </a:srgbClr>
                  </a:outerShdw>
                </a:effectLst>
                <a:latin typeface="+mn-lt"/>
              </a:rPr>
              <a:t>В 1954 году Японская ассоциация содействия подарила ООН Колокол мира. Колокол был отлит из монет, пожертвованных 60 странами-участницами </a:t>
            </a:r>
            <a:r>
              <a:rPr lang="ru-RU" sz="2000" b="1" dirty="0" smtClean="0">
                <a:solidFill>
                  <a:srgbClr val="0000FF"/>
                </a:solidFill>
                <a:effectLst>
                  <a:outerShdw blurRad="38100" dist="38100" dir="2700000" algn="tl">
                    <a:srgbClr val="000000">
                      <a:alpha val="43137"/>
                    </a:srgbClr>
                  </a:outerShdw>
                </a:effectLst>
                <a:latin typeface="+mn-lt"/>
              </a:rPr>
              <a:t/>
            </a:r>
            <a:br>
              <a:rPr lang="ru-RU" sz="2000" b="1" dirty="0" smtClean="0">
                <a:solidFill>
                  <a:srgbClr val="0000FF"/>
                </a:solidFill>
                <a:effectLst>
                  <a:outerShdw blurRad="38100" dist="38100" dir="2700000" algn="tl">
                    <a:srgbClr val="000000">
                      <a:alpha val="43137"/>
                    </a:srgbClr>
                  </a:outerShdw>
                </a:effectLst>
                <a:latin typeface="+mn-lt"/>
              </a:rPr>
            </a:br>
            <a:r>
              <a:rPr lang="ru-RU" sz="2000" b="1" dirty="0" smtClean="0">
                <a:solidFill>
                  <a:srgbClr val="0000FF"/>
                </a:solidFill>
                <a:effectLst>
                  <a:outerShdw blurRad="38100" dist="38100" dir="2700000" algn="tl">
                    <a:srgbClr val="000000">
                      <a:alpha val="43137"/>
                    </a:srgbClr>
                  </a:outerShdw>
                </a:effectLst>
                <a:latin typeface="+mn-lt"/>
              </a:rPr>
              <a:t>13-ой </a:t>
            </a:r>
            <a:r>
              <a:rPr lang="ru-RU" sz="2000" b="1" dirty="0">
                <a:solidFill>
                  <a:srgbClr val="0000FF"/>
                </a:solidFill>
                <a:effectLst>
                  <a:outerShdw blurRad="38100" dist="38100" dir="2700000" algn="tl">
                    <a:srgbClr val="000000">
                      <a:alpha val="43137"/>
                    </a:srgbClr>
                  </a:outerShdw>
                </a:effectLst>
                <a:latin typeface="+mn-lt"/>
              </a:rPr>
              <a:t>Генеральной конференции национальных ассоциаций ООН, проходившей в Париже в 1951 году. На колоколе надпись: «Да здравствует всеобщий мир во всем мире». Ежегодно в Японском саду у здания штаб-квартиры ООН в Нью-Йорке в честь ознаменования празднования Международного дня мира Генеральный секретарь произносит слова, обращенные ко всем людям, а затем ударяет в колокол и объявляет минуту молчания. После минуты молчания выступает председатель Совета безопасности ООН.</a:t>
            </a:r>
          </a:p>
        </p:txBody>
      </p:sp>
      <p:pic>
        <p:nvPicPr>
          <p:cNvPr id="3" name="Рисунок 2"/>
          <p:cNvPicPr>
            <a:picLocks noChangeAspect="1"/>
          </p:cNvPicPr>
          <p:nvPr/>
        </p:nvPicPr>
        <p:blipFill>
          <a:blip r:embed="rId3"/>
          <a:stretch>
            <a:fillRect/>
          </a:stretch>
        </p:blipFill>
        <p:spPr>
          <a:xfrm>
            <a:off x="1835696" y="2892474"/>
            <a:ext cx="5729718" cy="38102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393282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97" y="-297"/>
            <a:ext cx="9144793" cy="6858594"/>
          </a:xfrm>
          <a:prstGeom prst="rect">
            <a:avLst/>
          </a:prstGeom>
        </p:spPr>
      </p:pic>
      <p:sp>
        <p:nvSpPr>
          <p:cNvPr id="2" name="Заголовок 1"/>
          <p:cNvSpPr>
            <a:spLocks noGrp="1"/>
          </p:cNvSpPr>
          <p:nvPr>
            <p:ph type="title"/>
          </p:nvPr>
        </p:nvSpPr>
        <p:spPr>
          <a:xfrm>
            <a:off x="628650" y="365126"/>
            <a:ext cx="7886700" cy="1911746"/>
          </a:xfrm>
        </p:spPr>
        <p:txBody>
          <a:bodyPr>
            <a:noAutofit/>
          </a:bodyPr>
          <a:lstStyle/>
          <a:p>
            <a:r>
              <a:rPr lang="ru-RU" sz="2400" b="1" dirty="0">
                <a:solidFill>
                  <a:srgbClr val="0000FF"/>
                </a:solidFill>
                <a:effectLst>
                  <a:outerShdw blurRad="38100" dist="38100" dir="2700000" algn="tl">
                    <a:srgbClr val="000000">
                      <a:alpha val="43137"/>
                    </a:srgbClr>
                  </a:outerShdw>
                </a:effectLst>
                <a:latin typeface="+mn-lt"/>
              </a:rPr>
              <a:t>Символом праздника является изображение голубя, несущего в клюве оливковую ветвь. Его автор — известный испанский художник Пабло Пикассо. Эмблема была создана для первого Всемирного конгресса сторонников мира (1949 год).</a:t>
            </a:r>
          </a:p>
        </p:txBody>
      </p:sp>
      <p:pic>
        <p:nvPicPr>
          <p:cNvPr id="3" name="Рисунок 2"/>
          <p:cNvPicPr>
            <a:picLocks noChangeAspect="1"/>
          </p:cNvPicPr>
          <p:nvPr/>
        </p:nvPicPr>
        <p:blipFill>
          <a:blip r:embed="rId3"/>
          <a:stretch>
            <a:fillRect/>
          </a:stretch>
        </p:blipFill>
        <p:spPr>
          <a:xfrm>
            <a:off x="1057727" y="2276872"/>
            <a:ext cx="7028545" cy="41044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1667734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772</TotalTime>
  <Words>710</Words>
  <Application>Microsoft Office PowerPoint</Application>
  <PresentationFormat>Экран (4:3)</PresentationFormat>
  <Paragraphs>13</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Calibri</vt:lpstr>
      <vt:lpstr>Calibri Light</vt:lpstr>
      <vt:lpstr>Тема Office</vt:lpstr>
      <vt:lpstr>Презентация PowerPoint</vt:lpstr>
      <vt:lpstr> «Зло войны и блага мира до такой степени известны людям, что с тех пор, как мы знаем людей, самым лучшим пожеланием было приветствие «Мир вам»»  Л.Н. Толстой </vt:lpstr>
      <vt:lpstr> Каждый год 21 сентября международная общественность отмечает Международный день мира (International Day of Peace). Этот День Генеральная Ассамблея ООН объявила днем укрепления идеалов мира среди всех стран и народов — как на национальном, так и на международном уровне. Этот праздник призывает всех людей объединить свои усилия с целью противостоять насилию и агрессии.</vt:lpstr>
      <vt:lpstr>Праздник был учрежден ООН в 1981 году. До 2001 года его отмечали в день открытия ежегодной сессии Генеральной Ассамблеи ООН каждый третий вторник сентября. Затем была определена стабильная дата — 21 сентября. Генеральная Ассамблея ООН приняла резолюцию, что с 2002 года Международный день мира будет отмечаться как день всеобщего прекращения огня и отказа от насилия.  </vt:lpstr>
      <vt:lpstr>Организация объединенных наций (ООН), созданная сразу после Второй мировой войны, была призвана выполнять главную свою миссию — способствовать укреплению мира во всем мире, развивать сотрудничество между странами и государствами. Для этих целей в структуре организации в 1998 году появилось почетное звание Посланника мира, а позже в 2010 году — Посла доброй воли. </vt:lpstr>
      <vt:lpstr>Одной из старейших общественных организаций в России является Российский фонд мира (РФМ). Его отделения активно работают в 47 регионах России и за рубежом: в Германии, Франции, Финляндии, Швейцарии, США, Грузии, Кыргызстане и других государствах. Деятельность РФМ направлена на укрепление мира, дружбы и согласия между народами, защиту прав человека, предотвращение национальных, религиозных и социальных конфликтов, развитие международного сотрудничества, культурного обмена. </vt:lpstr>
      <vt:lpstr> Высшей наградой Российского фонда мира являются скульптурная композиция «Символ мира», а также золотая медаль «За миротворческую и благотворительную деятельность». В России он приходится на один из Дней воинской славы – День победы русских полков в Куликовской битве, поэтому это двойное событие.</vt:lpstr>
      <vt:lpstr>В 1954 году Японская ассоциация содействия подарила ООН Колокол мира. Колокол был отлит из монет, пожертвованных 60 странами-участницами  13-ой Генеральной конференции национальных ассоциаций ООН, проходившей в Париже в 1951 году. На колоколе надпись: «Да здравствует всеобщий мир во всем мире». Ежегодно в Японском саду у здания штаб-квартиры ООН в Нью-Йорке в честь ознаменования празднования Международного дня мира Генеральный секретарь произносит слова, обращенные ко всем людям, а затем ударяет в колокол и объявляет минуту молчания. После минуты молчания выступает председатель Совета безопасности ООН.</vt:lpstr>
      <vt:lpstr>Символом праздника является изображение голубя, несущего в клюве оливковую ветвь. Его автор — известный испанский художник Пабло Пикассо. Эмблема была создана для первого Всемирного конгресса сторонников мира (1949 год).</vt:lpstr>
      <vt:lpstr>                                                        ПРИТЧА О ГВОЗДЯХ            У одного отца был дюже вспыльчивый и несдержанный сын. Однажды он дал своему сыну мешочек с гвоздями и наказал всякий раз, когда тот не сдержит своего гнева, вбивать один гвоздь в деревянный столб.          На первый день в столбе оказалось вбитыми несколько десятков гвоздей. Увидев воочию число своих вспышек гнева, сын стал усерднее сдерживать свой нрав. С каждым днем число забиваемых в столб гвоздей уменьшалось. Юноша понял, что легче сдерживать свои вспышки гнева, чем вбивать гвозди.          Наконец пришёл день, когда он ни разу не утратил самообладания. Он рассказал об этом своему отцу. Тот, подумав немножко, предложил сыну вытаскивать из столба по одному гвоздю всякий раз, когда ему удается сдержаться.          Наконец, пришёл день, когда сын сообщил отцу о том, что в столбе не осталось ни одного гвоздя. Тогда отец подвел сына к деревянному столбу и сказал ему:           - Ты неплохо справился. Но смотри, видишь, сколько в столбе дыр? Он уже никогда не будет таким, как раньше. Когда ты говоришь человеку что-нибудь злое, y него остается такой же шрам, как и эти дыры. И неважно, сколько раз после этого ты извинишься - шрам останется.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Сообщество. Экосистема. Биогеоценоз</dc:title>
  <dc:creator>Администратор</dc:creator>
  <cp:lastModifiedBy>Дмитрий Каленюк</cp:lastModifiedBy>
  <cp:revision>76</cp:revision>
  <dcterms:created xsi:type="dcterms:W3CDTF">2012-12-14T00:37:50Z</dcterms:created>
  <dcterms:modified xsi:type="dcterms:W3CDTF">2023-09-10T11:48:02Z</dcterms:modified>
</cp:coreProperties>
</file>