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68" r:id="rId3"/>
    <p:sldId id="257" r:id="rId4"/>
    <p:sldId id="258" r:id="rId5"/>
    <p:sldId id="259" r:id="rId6"/>
    <p:sldId id="274" r:id="rId7"/>
    <p:sldId id="270" r:id="rId8"/>
    <p:sldId id="260" r:id="rId9"/>
    <p:sldId id="261" r:id="rId10"/>
    <p:sldId id="275" r:id="rId11"/>
    <p:sldId id="267" r:id="rId12"/>
    <p:sldId id="265" r:id="rId13"/>
    <p:sldId id="266" r:id="rId14"/>
    <p:sldId id="277" r:id="rId15"/>
    <p:sldId id="273" r:id="rId16"/>
    <p:sldId id="276" r:id="rId17"/>
    <p:sldId id="271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50242-CA5C-4317-A0F7-164F6B0E476E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102D5-5A75-497D-9491-ECDEF8E8500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5683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50242-CA5C-4317-A0F7-164F6B0E476E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102D5-5A75-497D-9491-ECDEF8E850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44238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50242-CA5C-4317-A0F7-164F6B0E476E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102D5-5A75-497D-9491-ECDEF8E850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49139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50242-CA5C-4317-A0F7-164F6B0E476E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102D5-5A75-497D-9491-ECDEF8E8500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241156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50242-CA5C-4317-A0F7-164F6B0E476E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102D5-5A75-497D-9491-ECDEF8E850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87393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50242-CA5C-4317-A0F7-164F6B0E476E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102D5-5A75-497D-9491-ECDEF8E8500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386936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50242-CA5C-4317-A0F7-164F6B0E476E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102D5-5A75-497D-9491-ECDEF8E850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57397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50242-CA5C-4317-A0F7-164F6B0E476E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102D5-5A75-497D-9491-ECDEF8E850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85164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50242-CA5C-4317-A0F7-164F6B0E476E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102D5-5A75-497D-9491-ECDEF8E850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6626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50242-CA5C-4317-A0F7-164F6B0E476E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102D5-5A75-497D-9491-ECDEF8E850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4630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50242-CA5C-4317-A0F7-164F6B0E476E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102D5-5A75-497D-9491-ECDEF8E850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7085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50242-CA5C-4317-A0F7-164F6B0E476E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102D5-5A75-497D-9491-ECDEF8E850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5644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50242-CA5C-4317-A0F7-164F6B0E476E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102D5-5A75-497D-9491-ECDEF8E850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987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50242-CA5C-4317-A0F7-164F6B0E476E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102D5-5A75-497D-9491-ECDEF8E850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2316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50242-CA5C-4317-A0F7-164F6B0E476E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102D5-5A75-497D-9491-ECDEF8E850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3979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50242-CA5C-4317-A0F7-164F6B0E476E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102D5-5A75-497D-9491-ECDEF8E850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56338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50242-CA5C-4317-A0F7-164F6B0E476E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102D5-5A75-497D-9491-ECDEF8E850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7385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AB50242-CA5C-4317-A0F7-164F6B0E476E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706102D5-5A75-497D-9491-ECDEF8E850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572342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C4346A-3055-47F0-9F17-B21D0C1DE5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5400" dirty="0">
                <a:latin typeface="Arial" panose="020B0604020202020204" pitchFamily="34" charset="0"/>
                <a:cs typeface="Arial" panose="020B0604020202020204" pitchFamily="34" charset="0"/>
              </a:rPr>
              <a:t>Good afternoon!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1D5DF1F-449A-4C02-BE52-193F26E5BED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6494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09BEA5-C469-4451-BDAE-2379BE478E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cap="none" dirty="0">
                <a:solidFill>
                  <a:srgbClr val="FFFF00"/>
                </a:solidFill>
              </a:rPr>
              <a:t>1</a:t>
            </a:r>
            <a:r>
              <a:rPr lang="ru-RU" sz="4800" cap="none" baseline="30000" dirty="0">
                <a:solidFill>
                  <a:srgbClr val="FFFF00"/>
                </a:solidFill>
              </a:rPr>
              <a:t>й</a:t>
            </a:r>
            <a:r>
              <a:rPr lang="ru-RU" sz="4800" cap="none" dirty="0">
                <a:solidFill>
                  <a:srgbClr val="FFFF00"/>
                </a:solidFill>
              </a:rPr>
              <a:t> ряд</a:t>
            </a:r>
            <a:r>
              <a:rPr lang="en-US" sz="4800" cap="none" dirty="0">
                <a:solidFill>
                  <a:srgbClr val="FFFF00"/>
                </a:solidFill>
              </a:rPr>
              <a:t>             </a:t>
            </a:r>
            <a:r>
              <a:rPr lang="ru-RU" sz="4800" cap="none" dirty="0">
                <a:solidFill>
                  <a:srgbClr val="FFFF00"/>
                </a:solidFill>
              </a:rPr>
              <a:t>  </a:t>
            </a:r>
            <a:r>
              <a:rPr lang="en-US" sz="4800" cap="none" dirty="0">
                <a:solidFill>
                  <a:srgbClr val="FFFF00"/>
                </a:solidFill>
              </a:rPr>
              <a:t>I am …</a:t>
            </a:r>
            <a:br>
              <a:rPr lang="en-US" sz="4800" cap="none" dirty="0">
                <a:solidFill>
                  <a:srgbClr val="FFFF00"/>
                </a:solidFill>
              </a:rPr>
            </a:br>
            <a:br>
              <a:rPr lang="ru-RU" sz="4800" cap="none" dirty="0">
                <a:solidFill>
                  <a:srgbClr val="FFFF00"/>
                </a:solidFill>
              </a:rPr>
            </a:br>
            <a:r>
              <a:rPr lang="ru-RU" sz="4800" cap="none" dirty="0">
                <a:solidFill>
                  <a:srgbClr val="FFFF00"/>
                </a:solidFill>
              </a:rPr>
              <a:t>2</a:t>
            </a:r>
            <a:r>
              <a:rPr lang="ru-RU" sz="4800" cap="none" baseline="30000" dirty="0">
                <a:solidFill>
                  <a:srgbClr val="FFFF00"/>
                </a:solidFill>
              </a:rPr>
              <a:t>й </a:t>
            </a:r>
            <a:r>
              <a:rPr lang="ru-RU" sz="4800" cap="none" dirty="0">
                <a:solidFill>
                  <a:srgbClr val="FFFF00"/>
                </a:solidFill>
              </a:rPr>
              <a:t>ряд              </a:t>
            </a:r>
            <a:r>
              <a:rPr lang="en-US" sz="4800" cap="none" dirty="0">
                <a:solidFill>
                  <a:srgbClr val="FFFF00"/>
                </a:solidFill>
              </a:rPr>
              <a:t>She / He is …</a:t>
            </a:r>
            <a:endParaRPr lang="ru-RU" sz="4800" cap="none" dirty="0">
              <a:solidFill>
                <a:srgbClr val="FFFF00"/>
              </a:solidFill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953EB12-C895-477F-B630-339EE1291D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4800" dirty="0">
                <a:solidFill>
                  <a:srgbClr val="FFFF00"/>
                </a:solidFill>
              </a:rPr>
              <a:t>We are students.</a:t>
            </a:r>
            <a:r>
              <a:rPr lang="ru-RU" sz="4800" dirty="0">
                <a:solidFill>
                  <a:srgbClr val="FFFF00"/>
                </a:solidFill>
              </a:rPr>
              <a:t> </a:t>
            </a:r>
            <a:endParaRPr lang="en-US" sz="4800" dirty="0">
              <a:solidFill>
                <a:srgbClr val="FFFF00"/>
              </a:solidFill>
            </a:endParaRPr>
          </a:p>
          <a:p>
            <a:r>
              <a:rPr lang="en-US" sz="4800" dirty="0">
                <a:solidFill>
                  <a:srgbClr val="FFFF00"/>
                </a:solidFill>
              </a:rPr>
              <a:t>We are cooks.</a:t>
            </a:r>
            <a:endParaRPr lang="ru-RU" sz="4800" dirty="0">
              <a:solidFill>
                <a:srgbClr val="FFFF00"/>
              </a:solidFill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87D47FC-14E4-427A-A4DC-7C449E061A35}"/>
              </a:ext>
            </a:extLst>
          </p:cNvPr>
          <p:cNvSpPr/>
          <p:nvPr/>
        </p:nvSpPr>
        <p:spPr>
          <a:xfrm>
            <a:off x="4775445" y="966248"/>
            <a:ext cx="3930015" cy="94267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CA69B2D-156D-4B07-BDA2-61239576A2C8}"/>
              </a:ext>
            </a:extLst>
          </p:cNvPr>
          <p:cNvSpPr/>
          <p:nvPr/>
        </p:nvSpPr>
        <p:spPr>
          <a:xfrm>
            <a:off x="4761303" y="2393233"/>
            <a:ext cx="3944157" cy="94267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6081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4D7092-5298-480C-998C-40CD78CB35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315" y="1897419"/>
            <a:ext cx="9751260" cy="735117"/>
          </a:xfrm>
        </p:spPr>
        <p:txBody>
          <a:bodyPr>
            <a:normAutofit/>
          </a:bodyPr>
          <a:lstStyle/>
          <a:p>
            <a:pPr lvl="0" algn="ctr">
              <a:spcBef>
                <a:spcPct val="20000"/>
              </a:spcBef>
              <a:spcAft>
                <a:spcPts val="600"/>
              </a:spcAft>
              <a:buClr>
                <a:prstClr val="white"/>
              </a:buClr>
              <a:buSzPct val="80000"/>
            </a:pP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PERSONAL SUMMARY - </a:t>
            </a:r>
            <a:r>
              <a:rPr lang="ru-RU" sz="3200" cap="none" dirty="0">
                <a:ln>
                  <a:noFill/>
                </a:ln>
                <a:solidFill>
                  <a:prstClr val="whit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ЛИЧНЫЕ ДАННЫЕ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366B51E-9188-4C32-BD5A-E4266B64D1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20812" y="685800"/>
            <a:ext cx="4649787" cy="576262"/>
          </a:xfrm>
        </p:spPr>
        <p:txBody>
          <a:bodyPr/>
          <a:lstStyle/>
          <a:p>
            <a:pPr algn="r"/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CAREER OBJECTIVE - 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34427E8-2148-4D4F-B8C0-C32D8CF029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3315" y="1270528"/>
            <a:ext cx="5018551" cy="52151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Seeking a position as a … (cook)</a:t>
            </a:r>
            <a:endParaRPr lang="ru-RU" sz="24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24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sz="24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2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en-US" sz="24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reative</a:t>
            </a:r>
            <a:r>
              <a:rPr lang="ru-RU" sz="2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kri’eıtıv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punctual 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/’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pʌŋktʃʊəl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hard-working 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ha:d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‘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wɜ:kıŋ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enthusiastic 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ɪn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l-GR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θ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juːzi’æstɪk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initiative 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ɪˈnɪʃətɪv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</a:p>
          <a:p>
            <a:pPr marL="0" indent="0">
              <a:buNone/>
            </a:pP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am … (creative).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3BCFCF4-07A4-472A-838A-F5149FCE89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070599" y="701337"/>
            <a:ext cx="4665134" cy="576262"/>
          </a:xfrm>
        </p:spPr>
        <p:txBody>
          <a:bodyPr/>
          <a:lstStyle/>
          <a:p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ЦЕЛЬ РЕЗЮМЕ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CA6CEFC-DC9C-425F-99BD-CF9CAC1AAB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806545" y="1262061"/>
            <a:ext cx="4929188" cy="4441153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accent1"/>
                </a:solidFill>
              </a:rPr>
              <a:t>Ищу должность … (повара)</a:t>
            </a:r>
            <a:endParaRPr lang="en-US" sz="2400" dirty="0">
              <a:solidFill>
                <a:schemeClr val="accent1"/>
              </a:solidFill>
            </a:endParaRPr>
          </a:p>
          <a:p>
            <a:endParaRPr lang="en-US" sz="2400" dirty="0">
              <a:solidFill>
                <a:schemeClr val="bg1"/>
              </a:solidFill>
            </a:endParaRPr>
          </a:p>
          <a:p>
            <a:endParaRPr lang="en-US" sz="2400" dirty="0">
              <a:solidFill>
                <a:schemeClr val="bg1"/>
              </a:solidFill>
            </a:endParaRPr>
          </a:p>
          <a:p>
            <a:r>
              <a:rPr lang="ru-RU" sz="2400" dirty="0">
                <a:solidFill>
                  <a:srgbClr val="FFFF00"/>
                </a:solidFill>
              </a:rPr>
              <a:t>творческий</a:t>
            </a:r>
          </a:p>
          <a:p>
            <a:r>
              <a:rPr lang="ru-RU" sz="2400" dirty="0">
                <a:solidFill>
                  <a:srgbClr val="FFFF00"/>
                </a:solidFill>
              </a:rPr>
              <a:t>пунктуальный</a:t>
            </a:r>
          </a:p>
          <a:p>
            <a:r>
              <a:rPr lang="ru-RU" sz="2400" dirty="0">
                <a:solidFill>
                  <a:srgbClr val="FFFF00"/>
                </a:solidFill>
              </a:rPr>
              <a:t>трудолюбивый</a:t>
            </a:r>
          </a:p>
          <a:p>
            <a:r>
              <a:rPr lang="ru-RU" sz="2400" dirty="0">
                <a:solidFill>
                  <a:srgbClr val="FFFF00"/>
                </a:solidFill>
              </a:rPr>
              <a:t>полный энтузиазма</a:t>
            </a:r>
          </a:p>
          <a:p>
            <a:r>
              <a:rPr lang="ru-RU" sz="2400" dirty="0">
                <a:solidFill>
                  <a:srgbClr val="FFFF00"/>
                </a:solidFill>
              </a:rPr>
              <a:t>инициативный</a:t>
            </a:r>
            <a:endParaRPr lang="en-US" sz="2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694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472CF5-15F9-4B75-9DA8-103C70D014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1624FAD-F4A2-4D75-B966-C59E53CE9D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SKILLS -</a:t>
            </a:r>
            <a:endParaRPr lang="ru-RU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65CFA1B-0EBC-4411-9E2D-B0200B782E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4211" y="1270527"/>
            <a:ext cx="4937655" cy="4723871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accent1"/>
                </a:solidFill>
              </a:rPr>
              <a:t>an expert in …(hot) dishes    </a:t>
            </a:r>
            <a:endParaRPr lang="ru-RU" sz="2400" dirty="0">
              <a:solidFill>
                <a:schemeClr val="accent1"/>
              </a:solidFill>
            </a:endParaRPr>
          </a:p>
          <a:p>
            <a:r>
              <a:rPr lang="en-US" sz="2400" dirty="0">
                <a:solidFill>
                  <a:schemeClr val="accent1"/>
                </a:solidFill>
              </a:rPr>
              <a:t>communication skills</a:t>
            </a:r>
            <a:endParaRPr lang="ru-RU" sz="2400" dirty="0">
              <a:solidFill>
                <a:schemeClr val="accent1"/>
              </a:solidFill>
            </a:endParaRPr>
          </a:p>
          <a:p>
            <a:r>
              <a:rPr lang="en-US" sz="2400" dirty="0">
                <a:solidFill>
                  <a:schemeClr val="accent1"/>
                </a:solidFill>
              </a:rPr>
              <a:t>ability to learn quickly</a:t>
            </a:r>
            <a:endParaRPr lang="ru-RU" sz="2400" dirty="0">
              <a:solidFill>
                <a:schemeClr val="accent1"/>
              </a:solidFill>
            </a:endParaRPr>
          </a:p>
          <a:p>
            <a:r>
              <a:rPr lang="en-US" sz="2400" dirty="0">
                <a:solidFill>
                  <a:schemeClr val="accent1"/>
                </a:solidFill>
              </a:rPr>
              <a:t>teamwork  skills</a:t>
            </a:r>
            <a:endParaRPr lang="ru-RU" sz="2400" dirty="0">
              <a:solidFill>
                <a:schemeClr val="accent1"/>
              </a:solidFill>
            </a:endParaRPr>
          </a:p>
          <a:p>
            <a:r>
              <a:rPr lang="en-US" sz="2400" dirty="0">
                <a:solidFill>
                  <a:schemeClr val="accent1"/>
                </a:solidFill>
              </a:rPr>
              <a:t>basic knowledge of English</a:t>
            </a:r>
            <a:endParaRPr lang="ru-RU" sz="2400" dirty="0">
              <a:solidFill>
                <a:schemeClr val="accent1"/>
              </a:solidFill>
            </a:endParaRP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51E3FF7-A007-4DE8-AF30-EF24039EF2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720847" y="685800"/>
            <a:ext cx="4665134" cy="576262"/>
          </a:xfrm>
        </p:spPr>
        <p:txBody>
          <a:bodyPr/>
          <a:lstStyle/>
          <a:p>
            <a:r>
              <a:rPr lang="ru-RU" sz="6000" dirty="0">
                <a:latin typeface="Arial" panose="020B0604020202020204" pitchFamily="34" charset="0"/>
                <a:cs typeface="Arial" panose="020B0604020202020204" pitchFamily="34" charset="0"/>
              </a:rPr>
              <a:t>навыки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308AE7A-1C2E-4BD4-A7BD-C02AEF2D78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806545" y="1262060"/>
            <a:ext cx="5609316" cy="472387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chemeClr val="accent1"/>
                </a:solidFill>
              </a:rPr>
              <a:t>эксперт по </a:t>
            </a:r>
            <a:r>
              <a:rPr lang="en-US" sz="2400" dirty="0">
                <a:solidFill>
                  <a:schemeClr val="accent1"/>
                </a:solidFill>
              </a:rPr>
              <a:t>…(</a:t>
            </a:r>
            <a:r>
              <a:rPr lang="ru-RU" sz="2400" dirty="0">
                <a:solidFill>
                  <a:schemeClr val="accent1"/>
                </a:solidFill>
              </a:rPr>
              <a:t>горячим</a:t>
            </a:r>
            <a:r>
              <a:rPr lang="en-US" sz="2400" dirty="0">
                <a:solidFill>
                  <a:schemeClr val="accent1"/>
                </a:solidFill>
              </a:rPr>
              <a:t>)</a:t>
            </a:r>
            <a:r>
              <a:rPr lang="ru-RU" sz="2400" dirty="0">
                <a:solidFill>
                  <a:schemeClr val="accent1"/>
                </a:solidFill>
              </a:rPr>
              <a:t> блюдам</a:t>
            </a:r>
            <a:endParaRPr lang="en-US" sz="2400" dirty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ru-RU" sz="2400" dirty="0">
                <a:solidFill>
                  <a:schemeClr val="accent1"/>
                </a:solidFill>
              </a:rPr>
              <a:t>хорошие навыки общения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accent1"/>
                </a:solidFill>
              </a:rPr>
              <a:t>умение быстро учиться</a:t>
            </a:r>
            <a:endParaRPr lang="en-US" sz="2400" dirty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ru-RU" sz="2400" dirty="0">
                <a:solidFill>
                  <a:schemeClr val="accent1"/>
                </a:solidFill>
              </a:rPr>
              <a:t>навыки командной работы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accent1"/>
                </a:solidFill>
              </a:rPr>
              <a:t>знание английского на нач. уровне</a:t>
            </a:r>
            <a:endParaRPr lang="en-US" sz="2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437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4B15D2-2943-4900-A74E-DFEA26C711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DC67DD5-48EA-4EAB-8893-0A623232BD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EDUCATION - </a:t>
            </a:r>
            <a:endParaRPr lang="ru-RU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0C2E0F7-1952-41C0-B169-7AFFB3FED2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8475" y="1270529"/>
            <a:ext cx="5103392" cy="3030538"/>
          </a:xfrm>
        </p:spPr>
        <p:txBody>
          <a:bodyPr>
            <a:norm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Birsk</a:t>
            </a:r>
            <a:r>
              <a:rPr lang="en-US" dirty="0">
                <a:solidFill>
                  <a:schemeClr val="bg1"/>
                </a:solidFill>
              </a:rPr>
              <a:t> Cooperative Technical School (BCTS)</a:t>
            </a:r>
          </a:p>
          <a:p>
            <a:r>
              <a:rPr lang="en-US" dirty="0">
                <a:solidFill>
                  <a:schemeClr val="bg1"/>
                </a:solidFill>
              </a:rPr>
              <a:t>Expected graduation date: May 2020</a:t>
            </a:r>
            <a:endParaRPr lang="ru-RU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Average comprehensive school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1BFA12C-FB2A-405B-A5EC-779B1B14F7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621866" y="685800"/>
            <a:ext cx="4665134" cy="576262"/>
          </a:xfrm>
        </p:spPr>
        <p:txBody>
          <a:bodyPr/>
          <a:lstStyle/>
          <a:p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ОБРАЗОВАНИЕ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775D675-5C16-4971-9EC1-BE7311F3F27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5298230" cy="3030538"/>
          </a:xfrm>
        </p:spPr>
        <p:txBody>
          <a:bodyPr/>
          <a:lstStyle/>
          <a:p>
            <a:r>
              <a:rPr lang="ru-RU" dirty="0" err="1">
                <a:solidFill>
                  <a:schemeClr val="bg1"/>
                </a:solidFill>
              </a:rPr>
              <a:t>Бирский</a:t>
            </a:r>
            <a:r>
              <a:rPr lang="ru-RU" dirty="0">
                <a:solidFill>
                  <a:schemeClr val="bg1"/>
                </a:solidFill>
              </a:rPr>
              <a:t> кооперативный техникум (БКТ)</a:t>
            </a:r>
          </a:p>
          <a:p>
            <a:r>
              <a:rPr lang="ru-RU" dirty="0">
                <a:solidFill>
                  <a:schemeClr val="bg1"/>
                </a:solidFill>
              </a:rPr>
              <a:t>Окончание обучения: май 2020</a:t>
            </a:r>
          </a:p>
          <a:p>
            <a:r>
              <a:rPr lang="ru-RU" dirty="0">
                <a:solidFill>
                  <a:schemeClr val="bg1"/>
                </a:solidFill>
              </a:rPr>
              <a:t>Средняя общеобразовательная школа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88491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AFDA99-3B64-4E0D-8FCE-EE81DA2E16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20200318_141700">
            <a:hlinkClick r:id="" action="ppaction://media"/>
            <a:extLst>
              <a:ext uri="{FF2B5EF4-FFF2-40B4-BE49-F238E27FC236}">
                <a16:creationId xmlns:a16="http://schemas.microsoft.com/office/drawing/2014/main" id="{D031337C-F7D7-4A7D-A264-0CE21BDF9B34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3445031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0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3F9A04-6E52-494C-9678-820F9A826D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9627" y="365649"/>
            <a:ext cx="8534400" cy="818634"/>
          </a:xfrm>
        </p:spPr>
        <p:txBody>
          <a:bodyPr/>
          <a:lstStyle/>
          <a:p>
            <a:r>
              <a:rPr lang="en-US" dirty="0"/>
              <a:t>Role-play</a:t>
            </a:r>
            <a:r>
              <a:rPr lang="ru-RU" dirty="0"/>
              <a:t> </a:t>
            </a:r>
            <a:r>
              <a:rPr lang="en-US" dirty="0"/>
              <a:t>“Interview”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4059FFA-E7EF-4A55-A5A6-7EBD807666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77562" y="1489344"/>
            <a:ext cx="4649787" cy="576262"/>
          </a:xfrm>
        </p:spPr>
        <p:txBody>
          <a:bodyPr/>
          <a:lstStyle/>
          <a:p>
            <a:r>
              <a:rPr lang="en-US" dirty="0"/>
              <a:t>Employer </a:t>
            </a:r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C844152-EC03-4426-A6F0-643A199BF6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9694" y="2370668"/>
            <a:ext cx="4937655" cy="3030538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Good afternoon!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Your skills and abilities?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Good. You are our employee.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930AC95-10A6-4CF7-81F9-2557CF7D9F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096000" y="1456794"/>
            <a:ext cx="4665134" cy="576262"/>
          </a:xfrm>
        </p:spPr>
        <p:txBody>
          <a:bodyPr/>
          <a:lstStyle/>
          <a:p>
            <a:r>
              <a:rPr lang="en-US" dirty="0">
                <a:solidFill>
                  <a:srgbClr val="FFFF00"/>
                </a:solidFill>
              </a:rPr>
              <a:t>Employee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22A7047-4399-4AAF-98C4-D2970E2664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822082" y="2370668"/>
            <a:ext cx="4929188" cy="3030538"/>
          </a:xfrm>
        </p:spPr>
        <p:txBody>
          <a:bodyPr/>
          <a:lstStyle/>
          <a:p>
            <a:r>
              <a:rPr lang="en-US" dirty="0">
                <a:solidFill>
                  <a:srgbClr val="FFFF00"/>
                </a:solidFill>
              </a:rPr>
              <a:t>Good afternoon! I am ____________. I am seeking a position as a cook. I am hard-working, initiative and punctual.</a:t>
            </a:r>
          </a:p>
          <a:p>
            <a:r>
              <a:rPr lang="en-US" dirty="0">
                <a:solidFill>
                  <a:srgbClr val="FFFF00"/>
                </a:solidFill>
              </a:rPr>
              <a:t>Computer skills, </a:t>
            </a:r>
            <a:r>
              <a:rPr lang="en-US">
                <a:solidFill>
                  <a:srgbClr val="FFFF00"/>
                </a:solidFill>
              </a:rPr>
              <a:t>communicative skills </a:t>
            </a:r>
            <a:r>
              <a:rPr lang="en-US" dirty="0">
                <a:solidFill>
                  <a:srgbClr val="FFFF00"/>
                </a:solidFill>
              </a:rPr>
              <a:t>and ability to learn quickly.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0080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D5250D-9CFC-4A62-B913-00E7332CA4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FD835F0-C462-4181-B2DD-049C5AB0DF2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rgbClr val="FFFF00"/>
                </a:solidFill>
              </a:rPr>
              <a:t>My e-mail</a:t>
            </a:r>
            <a:endParaRPr lang="ru-RU" sz="3600" dirty="0">
              <a:solidFill>
                <a:srgbClr val="FFFF00"/>
              </a:solidFill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FE740DF-5762-4FC5-BD8D-686A1A600B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39951" y="685801"/>
            <a:ext cx="6002661" cy="3615266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FFFF00"/>
                </a:solidFill>
              </a:rPr>
              <a:t>english_teacher@mail.ru</a:t>
            </a:r>
            <a:endParaRPr lang="ru-RU" sz="3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59498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BF9C8D-FB89-446A-AE7A-49ADA925F56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5400" dirty="0"/>
              <a:t>Thank you!</a:t>
            </a:r>
            <a:endParaRPr lang="ru-RU" sz="54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08984DE-E549-4FDD-AB78-46209091259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solidFill>
                  <a:srgbClr val="FFFF00"/>
                </a:solidFill>
              </a:rPr>
              <a:t>May success attend you!</a:t>
            </a:r>
            <a:endParaRPr lang="ru-RU" sz="4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653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5400" dirty="0">
                <a:latin typeface="Arial" pitchFamily="34" charset="0"/>
                <a:cs typeface="Arial" pitchFamily="34" charset="0"/>
              </a:rPr>
              <a:t>be on time </a:t>
            </a:r>
            <a:endParaRPr lang="ru-RU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5400" dirty="0">
                <a:latin typeface="Arial" pitchFamily="34" charset="0"/>
                <a:cs typeface="Arial" pitchFamily="34" charset="0"/>
              </a:rPr>
              <a:t>punctual </a:t>
            </a:r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4736592" y="232756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576E1E-AE8A-49D4-BC9F-14144BF1DD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8" name="Объект 17">
            <a:extLst>
              <a:ext uri="{FF2B5EF4-FFF2-40B4-BE49-F238E27FC236}">
                <a16:creationId xmlns:a16="http://schemas.microsoft.com/office/drawing/2014/main" id="{287F9215-B566-4B6C-BD4A-0DB40938B37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3" y="847461"/>
            <a:ext cx="4937125" cy="3291416"/>
          </a:xfrm>
        </p:spPr>
      </p:pic>
      <p:pic>
        <p:nvPicPr>
          <p:cNvPr id="22" name="Объект 21">
            <a:extLst>
              <a:ext uri="{FF2B5EF4-FFF2-40B4-BE49-F238E27FC236}">
                <a16:creationId xmlns:a16="http://schemas.microsoft.com/office/drawing/2014/main" id="{E69717CC-74F7-4118-BDB3-F05D1BA03B8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663" y="847461"/>
            <a:ext cx="5266266" cy="3291416"/>
          </a:xfrm>
        </p:spPr>
      </p:pic>
    </p:spTree>
    <p:extLst>
      <p:ext uri="{BB962C8B-B14F-4D97-AF65-F5344CB8AC3E}">
        <p14:creationId xmlns:p14="http://schemas.microsoft.com/office/powerpoint/2010/main" val="2125394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DC1782-CC79-458A-BB5B-4266B52D5B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4321EF62-A795-4E98-A116-E13717FE055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3" y="705518"/>
            <a:ext cx="4937125" cy="3575301"/>
          </a:xfrm>
        </p:spPr>
      </p:pic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BD3FD9D8-15F6-4D20-A215-D86C28F2338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662" y="705518"/>
            <a:ext cx="5364341" cy="3575301"/>
          </a:xfrm>
        </p:spPr>
      </p:pic>
    </p:spTree>
    <p:extLst>
      <p:ext uri="{BB962C8B-B14F-4D97-AF65-F5344CB8AC3E}">
        <p14:creationId xmlns:p14="http://schemas.microsoft.com/office/powerpoint/2010/main" val="2565983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30CC9F-067E-40CA-BCFB-76B4DE5B6D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8000" dirty="0">
                <a:latin typeface="Arial" panose="020B0604020202020204" pitchFamily="34" charset="0"/>
                <a:cs typeface="Arial" panose="020B0604020202020204" pitchFamily="34" charset="0"/>
              </a:rPr>
              <a:t>Résumé</a:t>
            </a:r>
            <a:endParaRPr lang="ru-RU" sz="4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931AC2F-01A7-45A0-A619-81D97A40ED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4900" cap="all" dirty="0">
                <a:ln w="3175" cmpd="sng">
                  <a:noFill/>
                </a:ln>
                <a:solidFill>
                  <a:prstClr val="white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правила составления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144861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0ECA59-495A-42E7-B9FA-7800245EF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278D0B9-0590-4042-B88E-4BB1595B68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C13AAEB-4B48-4DB5-A6CA-AFEC6611DDB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20D4643-7B44-49A6-9756-60FF1C8ED1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73777" y="685800"/>
            <a:ext cx="9770423" cy="576262"/>
          </a:xfrm>
        </p:spPr>
        <p:txBody>
          <a:bodyPr/>
          <a:lstStyle/>
          <a:p>
            <a:r>
              <a:rPr lang="en-US" dirty="0">
                <a:solidFill>
                  <a:srgbClr val="FFFF00"/>
                </a:solidFill>
              </a:rPr>
              <a:t>RÉSUMÉ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B1A4C59-B461-4E2D-9151-5AD092FFE02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88279" y="1333314"/>
            <a:ext cx="8586350" cy="3030538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is a document used and created by a person to present their background, skills and accomplishments. It is often used to secure new employment.</a:t>
            </a:r>
            <a:endParaRPr lang="ru-RU" sz="3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27291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C24036-C350-4E05-8B84-FD3E33F5E8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8AEB0BB-13F2-4F0C-A4E7-6A5C5B72BE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685800"/>
            <a:ext cx="9831388" cy="5308599"/>
          </a:xfrm>
        </p:spPr>
        <p:txBody>
          <a:bodyPr>
            <a:noAutofit/>
          </a:bodyPr>
          <a:lstStyle/>
          <a:p>
            <a:r>
              <a:rPr lang="en-US" sz="2800" dirty="0">
                <a:solidFill>
                  <a:schemeClr val="accent1"/>
                </a:solidFill>
              </a:rPr>
              <a:t>Personal information </a:t>
            </a:r>
            <a:r>
              <a:rPr lang="en-US" sz="2800" dirty="0">
                <a:solidFill>
                  <a:srgbClr val="FFFF00"/>
                </a:solidFill>
              </a:rPr>
              <a:t>– </a:t>
            </a:r>
            <a:r>
              <a:rPr lang="ru-RU" sz="2800" dirty="0">
                <a:solidFill>
                  <a:srgbClr val="FFFF00"/>
                </a:solidFill>
              </a:rPr>
              <a:t>контактная информация кандидата</a:t>
            </a:r>
          </a:p>
          <a:p>
            <a:r>
              <a:rPr lang="en-US" sz="2800" dirty="0">
                <a:solidFill>
                  <a:schemeClr val="accent1"/>
                </a:solidFill>
              </a:rPr>
              <a:t>Career objective </a:t>
            </a:r>
            <a:r>
              <a:rPr lang="en-US" sz="2800" dirty="0">
                <a:solidFill>
                  <a:srgbClr val="FFFF00"/>
                </a:solidFill>
              </a:rPr>
              <a:t>– </a:t>
            </a:r>
            <a:r>
              <a:rPr lang="ru-RU" sz="2800" dirty="0">
                <a:solidFill>
                  <a:srgbClr val="FFFF00"/>
                </a:solidFill>
              </a:rPr>
              <a:t>краткое описание должности</a:t>
            </a:r>
          </a:p>
          <a:p>
            <a:r>
              <a:rPr lang="en-US" sz="2800" dirty="0">
                <a:solidFill>
                  <a:schemeClr val="accent1"/>
                </a:solidFill>
              </a:rPr>
              <a:t>Personal summary </a:t>
            </a:r>
            <a:r>
              <a:rPr lang="en-US" sz="2800" dirty="0">
                <a:solidFill>
                  <a:srgbClr val="FFFF00"/>
                </a:solidFill>
              </a:rPr>
              <a:t>– </a:t>
            </a:r>
            <a:r>
              <a:rPr lang="ru-RU" sz="2800" dirty="0">
                <a:solidFill>
                  <a:srgbClr val="FFFF00"/>
                </a:solidFill>
              </a:rPr>
              <a:t>указание 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своих </a:t>
            </a:r>
            <a:r>
              <a:rPr lang="ru-RU" sz="2800" dirty="0">
                <a:solidFill>
                  <a:srgbClr val="FFFF00"/>
                </a:solidFill>
              </a:rPr>
              <a:t>личных качеств</a:t>
            </a:r>
          </a:p>
          <a:p>
            <a:r>
              <a:rPr lang="en-US" sz="2800" dirty="0">
                <a:solidFill>
                  <a:schemeClr val="accent1"/>
                </a:solidFill>
              </a:rPr>
              <a:t>Key skills </a:t>
            </a:r>
            <a:r>
              <a:rPr lang="en-US" sz="2800" dirty="0">
                <a:solidFill>
                  <a:srgbClr val="FFFF00"/>
                </a:solidFill>
              </a:rPr>
              <a:t>– </a:t>
            </a:r>
            <a:r>
              <a:rPr lang="ru-RU" sz="2800" dirty="0">
                <a:solidFill>
                  <a:srgbClr val="FFFF00"/>
                </a:solidFill>
              </a:rPr>
              <a:t>краткое описание навыков</a:t>
            </a:r>
          </a:p>
          <a:p>
            <a:r>
              <a:rPr lang="en-US" sz="2800" dirty="0">
                <a:solidFill>
                  <a:schemeClr val="accent1"/>
                </a:solidFill>
              </a:rPr>
              <a:t>Education </a:t>
            </a:r>
            <a:r>
              <a:rPr lang="en-US" sz="2800" dirty="0">
                <a:solidFill>
                  <a:srgbClr val="FFFF00"/>
                </a:solidFill>
              </a:rPr>
              <a:t>– </a:t>
            </a:r>
            <a:r>
              <a:rPr lang="ru-RU" sz="2800" dirty="0">
                <a:solidFill>
                  <a:srgbClr val="FFFF00"/>
                </a:solidFill>
              </a:rPr>
              <a:t>описание образования</a:t>
            </a:r>
          </a:p>
          <a:p>
            <a:r>
              <a:rPr lang="en-US" sz="2800" dirty="0">
                <a:solidFill>
                  <a:schemeClr val="accent1"/>
                </a:solidFill>
              </a:rPr>
              <a:t>References </a:t>
            </a:r>
            <a:r>
              <a:rPr lang="en-US" sz="2800" dirty="0">
                <a:solidFill>
                  <a:srgbClr val="FFFF00"/>
                </a:solidFill>
              </a:rPr>
              <a:t>– </a:t>
            </a:r>
            <a:r>
              <a:rPr lang="ru-RU" sz="2800" dirty="0">
                <a:solidFill>
                  <a:srgbClr val="FFFF00"/>
                </a:solidFill>
              </a:rPr>
              <a:t>рекомендации</a:t>
            </a:r>
          </a:p>
        </p:txBody>
      </p:sp>
    </p:spTree>
    <p:extLst>
      <p:ext uri="{BB962C8B-B14F-4D97-AF65-F5344CB8AC3E}">
        <p14:creationId xmlns:p14="http://schemas.microsoft.com/office/powerpoint/2010/main" val="19741622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50C377-6314-40A1-BD08-5823F10893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5D7C1AD-9454-4915-B17F-8195DBD464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4212" y="377073"/>
            <a:ext cx="4937655" cy="561732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ru-RU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36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cook</a:t>
            </a:r>
            <a:r>
              <a:rPr lang="ru-RU" sz="36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3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kʊk</a:t>
            </a:r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endParaRPr lang="ru-RU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36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seek </a:t>
            </a:r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3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si:k</a:t>
            </a:r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</a:p>
          <a:p>
            <a:pPr marL="0" indent="0">
              <a:buNone/>
            </a:pPr>
            <a:r>
              <a:rPr lang="en-US" sz="36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position </a:t>
            </a:r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3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pə’zɪʃn</a:t>
            </a:r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</a:p>
          <a:p>
            <a:pPr marL="0" indent="0">
              <a:buNone/>
            </a:pPr>
            <a:r>
              <a:rPr lang="en-US" sz="36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ability </a:t>
            </a:r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3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ə’bɪləti</a:t>
            </a:r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endParaRPr lang="ru-RU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36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skill </a:t>
            </a:r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3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skɪl</a:t>
            </a:r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</a:p>
          <a:p>
            <a:pPr marL="0" indent="0">
              <a:buNone/>
            </a:pPr>
            <a:r>
              <a:rPr lang="en-US" sz="36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employee </a:t>
            </a:r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3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emplɔɪ’i</a:t>
            </a:r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:/</a:t>
            </a:r>
            <a:endParaRPr lang="ru-RU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36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employer </a:t>
            </a:r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3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ɪm’plɔɪə</a:t>
            </a:r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endParaRPr lang="ru-RU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36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food service </a:t>
            </a:r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/’</a:t>
            </a:r>
            <a:r>
              <a:rPr lang="en-US" sz="3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fʊd</a:t>
            </a:r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sɜ:vɪs</a:t>
            </a:r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2FD63CD-47A3-4BED-84EF-99FB2F25BC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17559" y="707009"/>
            <a:ext cx="4934479" cy="501506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повар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искать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должность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способность, умение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навык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работник / служащий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работодатель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общественное питание</a:t>
            </a:r>
          </a:p>
        </p:txBody>
      </p:sp>
    </p:spTree>
    <p:extLst>
      <p:ext uri="{BB962C8B-B14F-4D97-AF65-F5344CB8AC3E}">
        <p14:creationId xmlns:p14="http://schemas.microsoft.com/office/powerpoint/2010/main" val="3853657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14E30E-38C7-45BB-B282-97DE46A26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57579" y="820132"/>
            <a:ext cx="3450210" cy="240826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br>
              <a:rPr lang="en-US" sz="4800" cap="non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sz="4800" cap="non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800" cap="none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Boris</a:t>
            </a:r>
            <a:br>
              <a:rPr lang="en-US" sz="4800" cap="non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800" cap="none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student</a:t>
            </a:r>
            <a:br>
              <a:rPr lang="en-US" sz="4800" cap="non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800" cap="non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students</a:t>
            </a:r>
            <a:br>
              <a:rPr lang="en-US" sz="4800" cap="non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48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656C142-C48D-49F6-A913-DF4BD18093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r>
              <a:rPr lang="en-US" sz="5400" dirty="0">
                <a:latin typeface="Arial" panose="020B0604020202020204" pitchFamily="34" charset="0"/>
                <a:cs typeface="Arial" panose="020B0604020202020204" pitchFamily="34" charset="0"/>
              </a:rPr>
              <a:t>Be</a:t>
            </a:r>
            <a:r>
              <a:rPr lang="en-US" dirty="0"/>
              <a:t> </a:t>
            </a:r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02001A5-6834-40BF-A12C-68D11DACC98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 algn="r">
              <a:buNone/>
            </a:pPr>
            <a:r>
              <a:rPr lang="en-US" sz="48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  <a:p>
            <a:pPr marL="0" indent="0" algn="r">
              <a:buNone/>
            </a:pPr>
            <a:r>
              <a:rPr lang="en-US" sz="48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 / She </a:t>
            </a:r>
          </a:p>
          <a:p>
            <a:pPr marL="0" indent="0" algn="r">
              <a:buNone/>
            </a:pPr>
            <a:r>
              <a:rPr lang="en-US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/ We / They</a:t>
            </a:r>
            <a:endParaRPr lang="ru-RU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3D689E0-F81B-4834-ACAB-D6D3B9AC3A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/>
          <a:lstStyle/>
          <a:p>
            <a:r>
              <a:rPr lang="ru-RU" sz="5400" dirty="0">
                <a:latin typeface="Arial" panose="020B0604020202020204" pitchFamily="34" charset="0"/>
                <a:cs typeface="Arial" panose="020B0604020202020204" pitchFamily="34" charset="0"/>
              </a:rPr>
              <a:t>быть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FF60182-5479-4345-9481-A897D9A579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1734898" cy="30305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8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</a:t>
            </a:r>
          </a:p>
          <a:p>
            <a:pPr marL="0" indent="0">
              <a:buNone/>
            </a:pPr>
            <a:r>
              <a:rPr lang="en-US" sz="48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</a:p>
          <a:p>
            <a:pPr marL="0" indent="0">
              <a:buNone/>
            </a:pPr>
            <a:r>
              <a:rPr lang="en-US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</a:t>
            </a:r>
          </a:p>
        </p:txBody>
      </p:sp>
    </p:spTree>
    <p:extLst>
      <p:ext uri="{BB962C8B-B14F-4D97-AF65-F5344CB8AC3E}">
        <p14:creationId xmlns:p14="http://schemas.microsoft.com/office/powerpoint/2010/main" val="2747071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1032</TotalTime>
  <Words>385</Words>
  <Application>Microsoft Office PowerPoint</Application>
  <PresentationFormat>Широкоэкранный</PresentationFormat>
  <Paragraphs>99</Paragraphs>
  <Slides>17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Century Gothic</vt:lpstr>
      <vt:lpstr>Wingdings 3</vt:lpstr>
      <vt:lpstr>Сектор</vt:lpstr>
      <vt:lpstr>Good afternoon!</vt:lpstr>
      <vt:lpstr>Презентация PowerPoint</vt:lpstr>
      <vt:lpstr>Презентация PowerPoint</vt:lpstr>
      <vt:lpstr>Презентация PowerPoint</vt:lpstr>
      <vt:lpstr>Résumé</vt:lpstr>
      <vt:lpstr>Презентация PowerPoint</vt:lpstr>
      <vt:lpstr>Презентация PowerPoint</vt:lpstr>
      <vt:lpstr> </vt:lpstr>
      <vt:lpstr>  Boris a student students </vt:lpstr>
      <vt:lpstr>1й ряд               I am …  2й ряд              She / He is …</vt:lpstr>
      <vt:lpstr>PERSONAL SUMMARY - ЛИЧНЫЕ ДАННЫЕ</vt:lpstr>
      <vt:lpstr>Презентация PowerPoint</vt:lpstr>
      <vt:lpstr>Презентация PowerPoint</vt:lpstr>
      <vt:lpstr>Презентация PowerPoint</vt:lpstr>
      <vt:lpstr>Role-play “Interview”</vt:lpstr>
      <vt:lpstr>Презентация PowerPoint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Good afternoon!</dc:title>
  <dc:creator>Alex English</dc:creator>
  <cp:lastModifiedBy>Alex English</cp:lastModifiedBy>
  <cp:revision>95</cp:revision>
  <dcterms:created xsi:type="dcterms:W3CDTF">2020-03-02T12:47:47Z</dcterms:created>
  <dcterms:modified xsi:type="dcterms:W3CDTF">2023-10-02T12:29:22Z</dcterms:modified>
</cp:coreProperties>
</file>