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91" r:id="rId4"/>
    <p:sldId id="260" r:id="rId5"/>
    <p:sldId id="292" r:id="rId6"/>
    <p:sldId id="293" r:id="rId7"/>
    <p:sldId id="294" r:id="rId8"/>
    <p:sldId id="295" r:id="rId9"/>
    <p:sldId id="297" r:id="rId10"/>
    <p:sldId id="263" r:id="rId11"/>
    <p:sldId id="264" r:id="rId12"/>
    <p:sldId id="268" r:id="rId13"/>
    <p:sldId id="270" r:id="rId14"/>
    <p:sldId id="299" r:id="rId15"/>
    <p:sldId id="298" r:id="rId16"/>
    <p:sldId id="306" r:id="rId17"/>
    <p:sldId id="307" r:id="rId18"/>
    <p:sldId id="320" r:id="rId19"/>
    <p:sldId id="321" r:id="rId20"/>
    <p:sldId id="322" r:id="rId21"/>
    <p:sldId id="323" r:id="rId22"/>
    <p:sldId id="28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33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19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emf"/><Relationship Id="rId2" Type="http://schemas.openxmlformats.org/officeDocument/2006/relationships/image" Target="../media/image27.wmf"/><Relationship Id="rId1" Type="http://schemas.openxmlformats.org/officeDocument/2006/relationships/image" Target="../media/image26.e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34.wmf"/><Relationship Id="rId1" Type="http://schemas.openxmlformats.org/officeDocument/2006/relationships/image" Target="../media/image9.wmf"/><Relationship Id="rId6" Type="http://schemas.openxmlformats.org/officeDocument/2006/relationships/image" Target="../media/image8.wmf"/><Relationship Id="rId11" Type="http://schemas.openxmlformats.org/officeDocument/2006/relationships/image" Target="../media/image37.emf"/><Relationship Id="rId5" Type="http://schemas.openxmlformats.org/officeDocument/2006/relationships/image" Target="../media/image35.emf"/><Relationship Id="rId10" Type="http://schemas.openxmlformats.org/officeDocument/2006/relationships/image" Target="../media/image36.e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image" Target="../media/image44.emf"/><Relationship Id="rId3" Type="http://schemas.openxmlformats.org/officeDocument/2006/relationships/image" Target="../media/image10.wmf"/><Relationship Id="rId7" Type="http://schemas.openxmlformats.org/officeDocument/2006/relationships/image" Target="../media/image38.emf"/><Relationship Id="rId12" Type="http://schemas.openxmlformats.org/officeDocument/2006/relationships/image" Target="../media/image43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34.wmf"/><Relationship Id="rId11" Type="http://schemas.openxmlformats.org/officeDocument/2006/relationships/image" Target="../media/image42.jpeg"/><Relationship Id="rId5" Type="http://schemas.openxmlformats.org/officeDocument/2006/relationships/image" Target="../media/image12.wmf"/><Relationship Id="rId10" Type="http://schemas.openxmlformats.org/officeDocument/2006/relationships/image" Target="../media/image41.emf"/><Relationship Id="rId4" Type="http://schemas.openxmlformats.org/officeDocument/2006/relationships/image" Target="../media/image11.wmf"/><Relationship Id="rId9" Type="http://schemas.openxmlformats.org/officeDocument/2006/relationships/image" Target="../media/image40.emf"/><Relationship Id="rId14" Type="http://schemas.openxmlformats.org/officeDocument/2006/relationships/image" Target="../media/image45.e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image" Target="../media/image10.wmf"/><Relationship Id="rId7" Type="http://schemas.openxmlformats.org/officeDocument/2006/relationships/image" Target="../media/image47.e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46.emf"/><Relationship Id="rId5" Type="http://schemas.openxmlformats.org/officeDocument/2006/relationships/image" Target="../media/image34.wmf"/><Relationship Id="rId4" Type="http://schemas.openxmlformats.org/officeDocument/2006/relationships/image" Target="../media/image11.wmf"/><Relationship Id="rId9" Type="http://schemas.openxmlformats.org/officeDocument/2006/relationships/image" Target="../media/image4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B0BCE4-9793-4FA6-BCC4-F2C96E71ACA8}" type="datetimeFigureOut">
              <a:rPr lang="ru-RU"/>
              <a:pPr>
                <a:defRPr/>
              </a:pPr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1909042-D598-4931-92D0-0AB3B750B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896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E8F7F-FE00-41DE-82F2-5C9F702F8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2BC3E-6FED-4CD3-9AE6-FD97A12CE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CA44-D2AA-451D-9493-6789D60B8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8E5B8-024F-4371-AD1E-F4C184375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3825E-42AD-4732-A160-24CC33D72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481F7-99A1-47F4-AE81-F37C69E6C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3EFA1-5600-40D0-9DB5-A2AABE581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8A08A-E940-4294-B43C-D22549F66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36127-D4B4-48E7-B380-21ADF1554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6D97A-DEB1-41BF-99F8-4531638C8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A6F9A-79F4-438C-B516-F79782383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2142F-8205-4AA4-847F-CD6FA1C88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40DB4F-2F35-473D-97CF-5AA9F2563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11.wmf"/><Relationship Id="rId26" Type="http://schemas.openxmlformats.org/officeDocument/2006/relationships/image" Target="../media/image37.emf"/><Relationship Id="rId3" Type="http://schemas.openxmlformats.org/officeDocument/2006/relationships/oleObject" Target="../embeddings/oleObject31.bin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e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36.e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2.bin"/><Relationship Id="rId10" Type="http://schemas.openxmlformats.org/officeDocument/2006/relationships/image" Target="../media/image7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8.wmf"/><Relationship Id="rId22" Type="http://schemas.openxmlformats.org/officeDocument/2006/relationships/oleObject" Target="../embeddings/oleObject41.bin"/><Relationship Id="rId27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49.bin"/><Relationship Id="rId18" Type="http://schemas.openxmlformats.org/officeDocument/2006/relationships/oleObject" Target="../embeddings/oleObject52.bin"/><Relationship Id="rId26" Type="http://schemas.openxmlformats.org/officeDocument/2006/relationships/image" Target="../media/image43.wmf"/><Relationship Id="rId3" Type="http://schemas.openxmlformats.org/officeDocument/2006/relationships/oleObject" Target="../embeddings/oleObject44.bin"/><Relationship Id="rId21" Type="http://schemas.openxmlformats.org/officeDocument/2006/relationships/image" Target="../media/image40.emf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12.wmf"/><Relationship Id="rId17" Type="http://schemas.openxmlformats.org/officeDocument/2006/relationships/image" Target="../media/image38.emf"/><Relationship Id="rId25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oleObject" Target="../embeddings/oleObject57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8.bin"/><Relationship Id="rId24" Type="http://schemas.openxmlformats.org/officeDocument/2006/relationships/image" Target="../media/image42.jpeg"/><Relationship Id="rId5" Type="http://schemas.openxmlformats.org/officeDocument/2006/relationships/oleObject" Target="../embeddings/oleObject45.bin"/><Relationship Id="rId15" Type="http://schemas.openxmlformats.org/officeDocument/2006/relationships/image" Target="../media/image34.wmf"/><Relationship Id="rId23" Type="http://schemas.openxmlformats.org/officeDocument/2006/relationships/image" Target="../media/image41.emf"/><Relationship Id="rId28" Type="http://schemas.openxmlformats.org/officeDocument/2006/relationships/image" Target="../media/image44.emf"/><Relationship Id="rId10" Type="http://schemas.openxmlformats.org/officeDocument/2006/relationships/image" Target="../media/image11.wmf"/><Relationship Id="rId19" Type="http://schemas.openxmlformats.org/officeDocument/2006/relationships/image" Target="../media/image39.e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7.bin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4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48.emf"/><Relationship Id="rId3" Type="http://schemas.openxmlformats.org/officeDocument/2006/relationships/oleObject" Target="../embeddings/oleObject58.bin"/><Relationship Id="rId21" Type="http://schemas.openxmlformats.org/officeDocument/2006/relationships/image" Target="../media/image42.jpeg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emf"/><Relationship Id="rId20" Type="http://schemas.openxmlformats.org/officeDocument/2006/relationships/image" Target="../media/image49.e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6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4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72.bin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5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5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6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6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5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18" Type="http://schemas.openxmlformats.org/officeDocument/2006/relationships/slide" Target="slide1.xml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6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4.wmf"/><Relationship Id="rId3" Type="http://schemas.openxmlformats.org/officeDocument/2006/relationships/oleObject" Target="../embeddings/oleObject16.bin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5" Type="http://schemas.openxmlformats.org/officeDocument/2006/relationships/oleObject" Target="../embeddings/oleObject17.bin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19.wmf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9.bin"/><Relationship Id="rId3" Type="http://schemas.openxmlformats.org/officeDocument/2006/relationships/audio" Target="../media/audio1.wav"/><Relationship Id="rId21" Type="http://schemas.openxmlformats.org/officeDocument/2006/relationships/image" Target="../media/image33.wmf"/><Relationship Id="rId7" Type="http://schemas.openxmlformats.org/officeDocument/2006/relationships/image" Target="../media/image26.e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8.wmf"/><Relationship Id="rId5" Type="http://schemas.openxmlformats.org/officeDocument/2006/relationships/audio" Target="../media/audio3.wav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2.emf"/><Relationship Id="rId4" Type="http://schemas.openxmlformats.org/officeDocument/2006/relationships/audio" Target="../media/audio2.wav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631" y="4941168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 txBox="1">
            <a:spLocks noGrp="1"/>
          </p:cNvSpPr>
          <p:nvPr>
            <p:ph type="ctrTitle"/>
          </p:nvPr>
        </p:nvSpPr>
        <p:spPr>
          <a:xfrm>
            <a:off x="683568" y="2774901"/>
            <a:ext cx="750099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Приращение функции и аргумента. Производные простейших функций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8"/>
          <p:cNvGraphicFramePr>
            <a:graphicFrameLocks noGrp="1" noChangeAspect="1"/>
          </p:cNvGraphicFramePr>
          <p:nvPr>
            <p:ph idx="1"/>
          </p:nvPr>
        </p:nvGraphicFramePr>
        <p:xfrm>
          <a:off x="1306513" y="2057400"/>
          <a:ext cx="322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8" name="Формула" r:id="rId3" imgW="139680" imgH="164880" progId="Equation.3">
                  <p:embed/>
                </p:oleObj>
              </mc:Choice>
              <mc:Fallback>
                <p:oleObj name="Формула" r:id="rId3" imgW="139680" imgH="1648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513" y="2057400"/>
                        <a:ext cx="32226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2" name="Line 3"/>
          <p:cNvSpPr>
            <a:spLocks noChangeShapeType="1"/>
          </p:cNvSpPr>
          <p:nvPr/>
        </p:nvSpPr>
        <p:spPr bwMode="auto">
          <a:xfrm flipH="1">
            <a:off x="1828800" y="1981200"/>
            <a:ext cx="3048000" cy="3505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3" name="Oval 4"/>
          <p:cNvSpPr>
            <a:spLocks noChangeArrowheads="1"/>
          </p:cNvSpPr>
          <p:nvPr/>
        </p:nvSpPr>
        <p:spPr bwMode="auto">
          <a:xfrm>
            <a:off x="4648200" y="22098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4" name="Oval 5"/>
          <p:cNvSpPr>
            <a:spLocks noChangeArrowheads="1"/>
          </p:cNvSpPr>
          <p:nvPr/>
        </p:nvSpPr>
        <p:spPr bwMode="auto">
          <a:xfrm>
            <a:off x="3276600" y="38100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1000" y="990600"/>
            <a:ext cx="6019800" cy="4343400"/>
            <a:chOff x="240" y="624"/>
            <a:chExt cx="3792" cy="2736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40" y="3024"/>
              <a:ext cx="3792" cy="231"/>
              <a:chOff x="240" y="3024"/>
              <a:chExt cx="3792" cy="231"/>
            </a:xfrm>
          </p:grpSpPr>
          <p:sp>
            <p:nvSpPr>
              <p:cNvPr id="4151" name="Line 8"/>
              <p:cNvSpPr>
                <a:spLocks noChangeShapeType="1"/>
              </p:cNvSpPr>
              <p:nvPr/>
            </p:nvSpPr>
            <p:spPr bwMode="auto">
              <a:xfrm>
                <a:off x="240" y="3072"/>
                <a:ext cx="37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2" name="Text Box 9"/>
              <p:cNvSpPr txBox="1">
                <a:spLocks noChangeArrowheads="1"/>
              </p:cNvSpPr>
              <p:nvPr/>
            </p:nvSpPr>
            <p:spPr bwMode="auto">
              <a:xfrm>
                <a:off x="3840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х</a:t>
                </a:r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864" y="624"/>
              <a:ext cx="240" cy="2736"/>
              <a:chOff x="864" y="624"/>
              <a:chExt cx="240" cy="2736"/>
            </a:xfrm>
          </p:grpSpPr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864" y="624"/>
                <a:ext cx="192" cy="2736"/>
                <a:chOff x="864" y="624"/>
                <a:chExt cx="192" cy="2736"/>
              </a:xfrm>
            </p:grpSpPr>
            <p:sp>
              <p:nvSpPr>
                <p:cNvPr id="4149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056" y="720"/>
                  <a:ext cx="0" cy="26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50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64" y="624"/>
                  <a:ext cx="19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/>
                    <a:t>y</a:t>
                  </a:r>
                  <a:endParaRPr lang="ru-RU" b="1"/>
                </a:p>
              </p:txBody>
            </p:sp>
          </p:grpSp>
          <p:sp>
            <p:nvSpPr>
              <p:cNvPr id="4148" name="Text Box 14"/>
              <p:cNvSpPr txBox="1">
                <a:spLocks noChangeArrowheads="1"/>
              </p:cNvSpPr>
              <p:nvPr/>
            </p:nvSpPr>
            <p:spPr bwMode="auto">
              <a:xfrm>
                <a:off x="912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0</a:t>
                </a:r>
                <a:endParaRPr lang="ru-RU" b="1"/>
              </a:p>
            </p:txBody>
          </p:sp>
        </p:grpSp>
      </p:grpSp>
      <p:sp>
        <p:nvSpPr>
          <p:cNvPr id="4116" name="Text Box 15"/>
          <p:cNvSpPr txBox="1">
            <a:spLocks noChangeArrowheads="1"/>
          </p:cNvSpPr>
          <p:nvPr/>
        </p:nvSpPr>
        <p:spPr bwMode="auto">
          <a:xfrm>
            <a:off x="2667000" y="3429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endParaRPr lang="ru-RU" sz="2000" b="1"/>
          </a:p>
        </p:txBody>
      </p:sp>
      <p:sp>
        <p:nvSpPr>
          <p:cNvPr id="4117" name="Text Box 16"/>
          <p:cNvSpPr txBox="1">
            <a:spLocks noChangeArrowheads="1"/>
          </p:cNvSpPr>
          <p:nvPr/>
        </p:nvSpPr>
        <p:spPr bwMode="auto">
          <a:xfrm>
            <a:off x="4343400" y="1905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B</a:t>
            </a:r>
            <a:endParaRPr lang="ru-RU" sz="2000" b="1"/>
          </a:p>
        </p:txBody>
      </p:sp>
      <p:sp>
        <p:nvSpPr>
          <p:cNvPr id="4118" name="Arc 17"/>
          <p:cNvSpPr>
            <a:spLocks/>
          </p:cNvSpPr>
          <p:nvPr/>
        </p:nvSpPr>
        <p:spPr bwMode="auto">
          <a:xfrm>
            <a:off x="2590800" y="4572000"/>
            <a:ext cx="304800" cy="300038"/>
          </a:xfrm>
          <a:custGeom>
            <a:avLst/>
            <a:gdLst>
              <a:gd name="T0" fmla="*/ 157846324 w 21600"/>
              <a:gd name="T1" fmla="*/ 0 h 21230"/>
              <a:gd name="T2" fmla="*/ 856442309 w 21600"/>
              <a:gd name="T3" fmla="*/ 846944298 h 21230"/>
              <a:gd name="T4" fmla="*/ 0 w 21600"/>
              <a:gd name="T5" fmla="*/ 846944298 h 21230"/>
              <a:gd name="T6" fmla="*/ 0 60000 65536"/>
              <a:gd name="T7" fmla="*/ 0 60000 65536"/>
              <a:gd name="T8" fmla="*/ 0 60000 65536"/>
              <a:gd name="T9" fmla="*/ 0 w 21600"/>
              <a:gd name="T10" fmla="*/ 0 h 21230"/>
              <a:gd name="T11" fmla="*/ 21600 w 21600"/>
              <a:gd name="T12" fmla="*/ 21230 h 212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230" fill="none" extrusionOk="0">
                <a:moveTo>
                  <a:pt x="3980" y="0"/>
                </a:moveTo>
                <a:cubicBezTo>
                  <a:pt x="14197" y="1915"/>
                  <a:pt x="21600" y="10835"/>
                  <a:pt x="21600" y="21230"/>
                </a:cubicBezTo>
              </a:path>
              <a:path w="21600" h="21230" stroke="0" extrusionOk="0">
                <a:moveTo>
                  <a:pt x="3980" y="0"/>
                </a:moveTo>
                <a:cubicBezTo>
                  <a:pt x="14197" y="1915"/>
                  <a:pt x="21600" y="10835"/>
                  <a:pt x="21600" y="21230"/>
                </a:cubicBezTo>
                <a:lnTo>
                  <a:pt x="0" y="2123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9" name="Object 19"/>
          <p:cNvGraphicFramePr>
            <a:graphicFrameLocks noChangeAspect="1"/>
          </p:cNvGraphicFramePr>
          <p:nvPr/>
        </p:nvGraphicFramePr>
        <p:xfrm>
          <a:off x="2743200" y="4419600"/>
          <a:ext cx="3048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9" name="Формула" r:id="rId5" imgW="152334" imgH="139639" progId="Equation.3">
                  <p:embed/>
                </p:oleObj>
              </mc:Choice>
              <mc:Fallback>
                <p:oleObj name="Формула" r:id="rId5" imgW="152334" imgH="139639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419600"/>
                        <a:ext cx="3048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0" name="Line 20"/>
          <p:cNvSpPr>
            <a:spLocks noChangeShapeType="1"/>
          </p:cNvSpPr>
          <p:nvPr/>
        </p:nvSpPr>
        <p:spPr bwMode="auto">
          <a:xfrm flipH="1">
            <a:off x="1676400" y="38100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1" name="Line 21"/>
          <p:cNvSpPr>
            <a:spLocks noChangeShapeType="1"/>
          </p:cNvSpPr>
          <p:nvPr/>
        </p:nvSpPr>
        <p:spPr bwMode="auto">
          <a:xfrm flipH="1">
            <a:off x="1676400" y="2209800"/>
            <a:ext cx="2971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2" name="Line 22"/>
          <p:cNvSpPr>
            <a:spLocks noChangeShapeType="1"/>
          </p:cNvSpPr>
          <p:nvPr/>
        </p:nvSpPr>
        <p:spPr bwMode="auto">
          <a:xfrm>
            <a:off x="3276600" y="3810000"/>
            <a:ext cx="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3" name="Line 23"/>
          <p:cNvSpPr>
            <a:spLocks noChangeShapeType="1"/>
          </p:cNvSpPr>
          <p:nvPr/>
        </p:nvSpPr>
        <p:spPr bwMode="auto">
          <a:xfrm>
            <a:off x="4724400" y="2209800"/>
            <a:ext cx="0" cy="2667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4" name="Oval 24"/>
          <p:cNvSpPr>
            <a:spLocks noChangeArrowheads="1"/>
          </p:cNvSpPr>
          <p:nvPr/>
        </p:nvSpPr>
        <p:spPr bwMode="auto">
          <a:xfrm>
            <a:off x="1676400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5" name="Oval 25"/>
          <p:cNvSpPr>
            <a:spLocks noChangeArrowheads="1"/>
          </p:cNvSpPr>
          <p:nvPr/>
        </p:nvSpPr>
        <p:spPr bwMode="auto">
          <a:xfrm>
            <a:off x="47244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6" name="Oval 26"/>
          <p:cNvSpPr>
            <a:spLocks noChangeArrowheads="1"/>
          </p:cNvSpPr>
          <p:nvPr/>
        </p:nvSpPr>
        <p:spPr bwMode="auto">
          <a:xfrm>
            <a:off x="1676400" y="3810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7" name="Oval 27"/>
          <p:cNvSpPr>
            <a:spLocks noChangeArrowheads="1"/>
          </p:cNvSpPr>
          <p:nvPr/>
        </p:nvSpPr>
        <p:spPr bwMode="auto">
          <a:xfrm>
            <a:off x="32766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28" name="Freeform 28"/>
          <p:cNvSpPr>
            <a:spLocks/>
          </p:cNvSpPr>
          <p:nvPr/>
        </p:nvSpPr>
        <p:spPr bwMode="auto">
          <a:xfrm>
            <a:off x="838200" y="1676400"/>
            <a:ext cx="5105400" cy="3505200"/>
          </a:xfrm>
          <a:custGeom>
            <a:avLst/>
            <a:gdLst>
              <a:gd name="T0" fmla="*/ 0 w 3216"/>
              <a:gd name="T1" fmla="*/ 2147483647 h 2208"/>
              <a:gd name="T2" fmla="*/ 2147483647 w 3216"/>
              <a:gd name="T3" fmla="*/ 2147483647 h 2208"/>
              <a:gd name="T4" fmla="*/ 2147483647 w 3216"/>
              <a:gd name="T5" fmla="*/ 2147483647 h 2208"/>
              <a:gd name="T6" fmla="*/ 2147483647 w 3216"/>
              <a:gd name="T7" fmla="*/ 2147483647 h 2208"/>
              <a:gd name="T8" fmla="*/ 2147483647 w 3216"/>
              <a:gd name="T9" fmla="*/ 2147483647 h 2208"/>
              <a:gd name="T10" fmla="*/ 2147483647 w 3216"/>
              <a:gd name="T11" fmla="*/ 0 h 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16"/>
              <a:gd name="T19" fmla="*/ 0 h 2208"/>
              <a:gd name="T20" fmla="*/ 3216 w 3216"/>
              <a:gd name="T21" fmla="*/ 2208 h 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16" h="2208">
                <a:moveTo>
                  <a:pt x="0" y="2208"/>
                </a:moveTo>
                <a:cubicBezTo>
                  <a:pt x="372" y="2044"/>
                  <a:pt x="744" y="1880"/>
                  <a:pt x="1008" y="1728"/>
                </a:cubicBezTo>
                <a:cubicBezTo>
                  <a:pt x="1272" y="1576"/>
                  <a:pt x="1416" y="1482"/>
                  <a:pt x="1584" y="1296"/>
                </a:cubicBezTo>
                <a:cubicBezTo>
                  <a:pt x="1752" y="1110"/>
                  <a:pt x="1864" y="783"/>
                  <a:pt x="2016" y="615"/>
                </a:cubicBezTo>
                <a:cubicBezTo>
                  <a:pt x="2168" y="447"/>
                  <a:pt x="2296" y="390"/>
                  <a:pt x="2496" y="288"/>
                </a:cubicBezTo>
                <a:cubicBezTo>
                  <a:pt x="2696" y="186"/>
                  <a:pt x="3096" y="48"/>
                  <a:pt x="3216" y="0"/>
                </a:cubicBezTo>
              </a:path>
            </a:pathLst>
          </a:cu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4100" name="Object 29"/>
          <p:cNvGraphicFramePr>
            <a:graphicFrameLocks noChangeAspect="1"/>
          </p:cNvGraphicFramePr>
          <p:nvPr/>
        </p:nvGraphicFramePr>
        <p:xfrm>
          <a:off x="3200400" y="4953000"/>
          <a:ext cx="3159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0" name="Формула" r:id="rId7" imgW="164880" imgH="228600" progId="Equation.3">
                  <p:embed/>
                </p:oleObj>
              </mc:Choice>
              <mc:Fallback>
                <p:oleObj name="Формула" r:id="rId7" imgW="164880" imgH="2286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953000"/>
                        <a:ext cx="315913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30"/>
          <p:cNvGraphicFramePr>
            <a:graphicFrameLocks noChangeAspect="1"/>
          </p:cNvGraphicFramePr>
          <p:nvPr/>
        </p:nvGraphicFramePr>
        <p:xfrm>
          <a:off x="3810000" y="48768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1" name="Формула" r:id="rId9" imgW="228600" imgH="203040" progId="Equation.3">
                  <p:embed/>
                </p:oleObj>
              </mc:Choice>
              <mc:Fallback>
                <p:oleObj name="Формула" r:id="rId9" imgW="228600" imgH="20304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8768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31"/>
          <p:cNvGraphicFramePr>
            <a:graphicFrameLocks noChangeAspect="1"/>
          </p:cNvGraphicFramePr>
          <p:nvPr/>
        </p:nvGraphicFramePr>
        <p:xfrm>
          <a:off x="6172200" y="1066800"/>
          <a:ext cx="243840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2" name="Формула" r:id="rId11" imgW="1015920" imgH="393480" progId="Equation.3">
                  <p:embed/>
                </p:oleObj>
              </mc:Choice>
              <mc:Fallback>
                <p:oleObj name="Формула" r:id="rId11" imgW="1015920" imgH="393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066800"/>
                        <a:ext cx="2438400" cy="931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32"/>
          <p:cNvGraphicFramePr>
            <a:graphicFrameLocks noChangeAspect="1"/>
          </p:cNvGraphicFramePr>
          <p:nvPr/>
        </p:nvGraphicFramePr>
        <p:xfrm>
          <a:off x="1295400" y="3581400"/>
          <a:ext cx="3683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3" name="Формула" r:id="rId13" imgW="177480" imgH="228600" progId="Equation.3">
                  <p:embed/>
                </p:oleObj>
              </mc:Choice>
              <mc:Fallback>
                <p:oleObj name="Формула" r:id="rId13" imgW="177480" imgH="2286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581400"/>
                        <a:ext cx="36830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2479675"/>
            <a:ext cx="227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3124200" y="4953000"/>
            <a:ext cx="398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0" y="4114800"/>
            <a:ext cx="35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ru-RU"/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0" y="3886200"/>
            <a:ext cx="312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</a:t>
            </a:r>
            <a:endParaRPr lang="ru-RU"/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0" y="437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4" name="Object 39"/>
          <p:cNvGraphicFramePr>
            <a:graphicFrameLocks noChangeAspect="1"/>
          </p:cNvGraphicFramePr>
          <p:nvPr/>
        </p:nvGraphicFramePr>
        <p:xfrm>
          <a:off x="4572000" y="4876800"/>
          <a:ext cx="2968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4" name="Формула" r:id="rId15" imgW="126720" imgH="139680" progId="Equation.3">
                  <p:embed/>
                </p:oleObj>
              </mc:Choice>
              <mc:Fallback>
                <p:oleObj name="Формула" r:id="rId15" imgW="126720" imgH="1396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876800"/>
                        <a:ext cx="296863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40"/>
          <p:cNvGraphicFramePr>
            <a:graphicFrameLocks noChangeAspect="1"/>
          </p:cNvGraphicFramePr>
          <p:nvPr/>
        </p:nvGraphicFramePr>
        <p:xfrm>
          <a:off x="1143000" y="2667000"/>
          <a:ext cx="5016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5" name="Формула" r:id="rId17" imgW="215640" imgH="203040" progId="Equation.3">
                  <p:embed/>
                </p:oleObj>
              </mc:Choice>
              <mc:Fallback>
                <p:oleObj name="Формула" r:id="rId17" imgW="215640" imgH="20304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67000"/>
                        <a:ext cx="5016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4" name="Text Box 41"/>
          <p:cNvSpPr txBox="1">
            <a:spLocks noChangeArrowheads="1"/>
          </p:cNvSpPr>
          <p:nvPr/>
        </p:nvSpPr>
        <p:spPr bwMode="auto">
          <a:xfrm>
            <a:off x="1752600" y="53340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Секущая</a:t>
            </a:r>
          </a:p>
        </p:txBody>
      </p:sp>
      <p:sp>
        <p:nvSpPr>
          <p:cNvPr id="4135" name="Line 42"/>
          <p:cNvSpPr>
            <a:spLocks noChangeShapeType="1"/>
          </p:cNvSpPr>
          <p:nvPr/>
        </p:nvSpPr>
        <p:spPr bwMode="auto">
          <a:xfrm>
            <a:off x="3276600" y="4876800"/>
            <a:ext cx="1447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6" name="Line 43"/>
          <p:cNvSpPr>
            <a:spLocks noChangeShapeType="1"/>
          </p:cNvSpPr>
          <p:nvPr/>
        </p:nvSpPr>
        <p:spPr bwMode="auto">
          <a:xfrm flipV="1">
            <a:off x="1676400" y="2209800"/>
            <a:ext cx="0" cy="1600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7" name="Line 44"/>
          <p:cNvSpPr>
            <a:spLocks noChangeShapeType="1"/>
          </p:cNvSpPr>
          <p:nvPr/>
        </p:nvSpPr>
        <p:spPr bwMode="auto">
          <a:xfrm>
            <a:off x="3276600" y="3810000"/>
            <a:ext cx="14478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8" name="Line 45"/>
          <p:cNvSpPr>
            <a:spLocks noChangeShapeType="1"/>
          </p:cNvSpPr>
          <p:nvPr/>
        </p:nvSpPr>
        <p:spPr bwMode="auto">
          <a:xfrm flipV="1">
            <a:off x="4724400" y="2209800"/>
            <a:ext cx="0" cy="16002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9" name="Text Box 46"/>
          <p:cNvSpPr txBox="1">
            <a:spLocks noChangeArrowheads="1"/>
          </p:cNvSpPr>
          <p:nvPr/>
        </p:nvSpPr>
        <p:spPr bwMode="auto">
          <a:xfrm>
            <a:off x="4724400" y="35814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graphicFrame>
        <p:nvGraphicFramePr>
          <p:cNvPr id="4106" name="Object 47"/>
          <p:cNvGraphicFramePr>
            <a:graphicFrameLocks noChangeAspect="1"/>
          </p:cNvGraphicFramePr>
          <p:nvPr/>
        </p:nvGraphicFramePr>
        <p:xfrm>
          <a:off x="4724400" y="2667000"/>
          <a:ext cx="4572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6" name="Формула" r:id="rId19" imgW="241200" imgH="203040" progId="Equation.3">
                  <p:embed/>
                </p:oleObj>
              </mc:Choice>
              <mc:Fallback>
                <p:oleObj name="Формула" r:id="rId19" imgW="241200" imgH="20304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667000"/>
                        <a:ext cx="457200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48"/>
          <p:cNvGraphicFramePr>
            <a:graphicFrameLocks noChangeAspect="1"/>
          </p:cNvGraphicFramePr>
          <p:nvPr/>
        </p:nvGraphicFramePr>
        <p:xfrm>
          <a:off x="3810000" y="34290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7" name="Формула" r:id="rId21" imgW="228600" imgH="203040" progId="Equation.3">
                  <p:embed/>
                </p:oleObj>
              </mc:Choice>
              <mc:Fallback>
                <p:oleObj name="Формула" r:id="rId21" imgW="228600" imgH="20304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4290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0" name="Arc 49"/>
          <p:cNvSpPr>
            <a:spLocks/>
          </p:cNvSpPr>
          <p:nvPr/>
        </p:nvSpPr>
        <p:spPr bwMode="auto">
          <a:xfrm>
            <a:off x="3505200" y="3505200"/>
            <a:ext cx="304800" cy="300038"/>
          </a:xfrm>
          <a:custGeom>
            <a:avLst/>
            <a:gdLst>
              <a:gd name="T0" fmla="*/ 157846324 w 21600"/>
              <a:gd name="T1" fmla="*/ 0 h 21230"/>
              <a:gd name="T2" fmla="*/ 856442309 w 21600"/>
              <a:gd name="T3" fmla="*/ 846944298 h 21230"/>
              <a:gd name="T4" fmla="*/ 0 w 21600"/>
              <a:gd name="T5" fmla="*/ 846944298 h 21230"/>
              <a:gd name="T6" fmla="*/ 0 60000 65536"/>
              <a:gd name="T7" fmla="*/ 0 60000 65536"/>
              <a:gd name="T8" fmla="*/ 0 60000 65536"/>
              <a:gd name="T9" fmla="*/ 0 w 21600"/>
              <a:gd name="T10" fmla="*/ 0 h 21230"/>
              <a:gd name="T11" fmla="*/ 21600 w 21600"/>
              <a:gd name="T12" fmla="*/ 21230 h 212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230" fill="none" extrusionOk="0">
                <a:moveTo>
                  <a:pt x="3980" y="0"/>
                </a:moveTo>
                <a:cubicBezTo>
                  <a:pt x="14197" y="1915"/>
                  <a:pt x="21600" y="10835"/>
                  <a:pt x="21600" y="21230"/>
                </a:cubicBezTo>
              </a:path>
              <a:path w="21600" h="21230" stroke="0" extrusionOk="0">
                <a:moveTo>
                  <a:pt x="3980" y="0"/>
                </a:moveTo>
                <a:cubicBezTo>
                  <a:pt x="14197" y="1915"/>
                  <a:pt x="21600" y="10835"/>
                  <a:pt x="21600" y="21230"/>
                </a:cubicBezTo>
                <a:lnTo>
                  <a:pt x="0" y="2123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108" name="Object 50"/>
          <p:cNvGraphicFramePr>
            <a:graphicFrameLocks noChangeAspect="1"/>
          </p:cNvGraphicFramePr>
          <p:nvPr/>
        </p:nvGraphicFramePr>
        <p:xfrm>
          <a:off x="3657600" y="3352800"/>
          <a:ext cx="3048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8" name="Формула" r:id="rId22" imgW="152334" imgH="139639" progId="Equation.3">
                  <p:embed/>
                </p:oleObj>
              </mc:Choice>
              <mc:Fallback>
                <p:oleObj name="Формула" r:id="rId22" imgW="152334" imgH="139639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352800"/>
                        <a:ext cx="3048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1" name="Rectangle 51"/>
          <p:cNvSpPr>
            <a:spLocks noChangeArrowheads="1"/>
          </p:cNvSpPr>
          <p:nvPr/>
        </p:nvSpPr>
        <p:spPr bwMode="auto">
          <a:xfrm>
            <a:off x="4495800" y="3581400"/>
            <a:ext cx="228600" cy="228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2" name="Text Box 52"/>
          <p:cNvSpPr txBox="1">
            <a:spLocks noChangeArrowheads="1"/>
          </p:cNvSpPr>
          <p:nvPr/>
        </p:nvSpPr>
        <p:spPr bwMode="auto">
          <a:xfrm>
            <a:off x="6477000" y="2057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Итак,</a:t>
            </a:r>
          </a:p>
        </p:txBody>
      </p:sp>
      <p:graphicFrame>
        <p:nvGraphicFramePr>
          <p:cNvPr id="4109" name="Object 53"/>
          <p:cNvGraphicFramePr>
            <a:graphicFrameLocks noChangeAspect="1"/>
          </p:cNvGraphicFramePr>
          <p:nvPr/>
        </p:nvGraphicFramePr>
        <p:xfrm>
          <a:off x="6096000" y="2590800"/>
          <a:ext cx="22971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9" name="Формула" r:id="rId23" imgW="850680" imgH="393480" progId="Equation.3">
                  <p:embed/>
                </p:oleObj>
              </mc:Choice>
              <mc:Fallback>
                <p:oleObj name="Формула" r:id="rId23" imgW="850680" imgH="39348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590800"/>
                        <a:ext cx="2297113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Object 54"/>
          <p:cNvGraphicFramePr>
            <a:graphicFrameLocks noChangeAspect="1"/>
          </p:cNvGraphicFramePr>
          <p:nvPr/>
        </p:nvGraphicFramePr>
        <p:xfrm>
          <a:off x="6715140" y="4929198"/>
          <a:ext cx="2057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0" name="Формула" r:id="rId25" imgW="634680" imgH="203040" progId="Equation.3">
                  <p:embed/>
                </p:oleObj>
              </mc:Choice>
              <mc:Fallback>
                <p:oleObj name="Формула" r:id="rId25" imgW="634680" imgH="2030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4929198"/>
                        <a:ext cx="20574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3" name="Text Box 55"/>
          <p:cNvSpPr txBox="1">
            <a:spLocks noChangeArrowheads="1"/>
          </p:cNvSpPr>
          <p:nvPr/>
        </p:nvSpPr>
        <p:spPr bwMode="auto">
          <a:xfrm>
            <a:off x="5715000" y="3657600"/>
            <a:ext cx="3124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3300"/>
                </a:solidFill>
              </a:rPr>
              <a:t>k</a:t>
            </a:r>
            <a:r>
              <a:rPr lang="ru-RU" sz="2400" b="1"/>
              <a:t> – угловой коэффициент прямой(секущей)</a:t>
            </a:r>
          </a:p>
        </p:txBody>
      </p:sp>
      <p:sp>
        <p:nvSpPr>
          <p:cNvPr id="4144" name="AutoShape 57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304800" cy="228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701118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Геометрический смысл отношения      при</a:t>
            </a:r>
          </a:p>
        </p:txBody>
      </p:sp>
      <p:sp>
        <p:nvSpPr>
          <p:cNvPr id="5137" name="Oval 3"/>
          <p:cNvSpPr>
            <a:spLocks noChangeArrowheads="1"/>
          </p:cNvSpPr>
          <p:nvPr/>
        </p:nvSpPr>
        <p:spPr bwMode="auto">
          <a:xfrm>
            <a:off x="1676400" y="43434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000" y="990600"/>
            <a:ext cx="6019800" cy="4343400"/>
            <a:chOff x="240" y="624"/>
            <a:chExt cx="3792" cy="273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40" y="3024"/>
              <a:ext cx="3792" cy="231"/>
              <a:chOff x="240" y="3024"/>
              <a:chExt cx="3792" cy="231"/>
            </a:xfrm>
          </p:grpSpPr>
          <p:sp>
            <p:nvSpPr>
              <p:cNvPr id="5203" name="Line 6"/>
              <p:cNvSpPr>
                <a:spLocks noChangeShapeType="1"/>
              </p:cNvSpPr>
              <p:nvPr/>
            </p:nvSpPr>
            <p:spPr bwMode="auto">
              <a:xfrm>
                <a:off x="240" y="3072"/>
                <a:ext cx="37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04" name="Text Box 7"/>
              <p:cNvSpPr txBox="1">
                <a:spLocks noChangeArrowheads="1"/>
              </p:cNvSpPr>
              <p:nvPr/>
            </p:nvSpPr>
            <p:spPr bwMode="auto">
              <a:xfrm>
                <a:off x="3840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х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864" y="624"/>
              <a:ext cx="240" cy="2736"/>
              <a:chOff x="864" y="624"/>
              <a:chExt cx="240" cy="2736"/>
            </a:xfrm>
          </p:grpSpPr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864" y="624"/>
                <a:ext cx="192" cy="2736"/>
                <a:chOff x="864" y="624"/>
                <a:chExt cx="192" cy="2736"/>
              </a:xfrm>
            </p:grpSpPr>
            <p:sp>
              <p:nvSpPr>
                <p:cNvPr id="5201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056" y="720"/>
                  <a:ext cx="0" cy="26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0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864" y="624"/>
                  <a:ext cx="19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/>
                    <a:t>y</a:t>
                  </a:r>
                  <a:endParaRPr lang="ru-RU" b="1"/>
                </a:p>
              </p:txBody>
            </p:sp>
          </p:grpSp>
          <p:sp>
            <p:nvSpPr>
              <p:cNvPr id="5200" name="Text Box 12"/>
              <p:cNvSpPr txBox="1">
                <a:spLocks noChangeArrowheads="1"/>
              </p:cNvSpPr>
              <p:nvPr/>
            </p:nvSpPr>
            <p:spPr bwMode="auto">
              <a:xfrm>
                <a:off x="912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0</a:t>
                </a:r>
                <a:endParaRPr lang="ru-RU" b="1"/>
              </a:p>
            </p:txBody>
          </p:sp>
        </p:grpSp>
      </p:grpSp>
      <p:sp>
        <p:nvSpPr>
          <p:cNvPr id="9231" name="Arc 15"/>
          <p:cNvSpPr>
            <a:spLocks/>
          </p:cNvSpPr>
          <p:nvPr/>
        </p:nvSpPr>
        <p:spPr bwMode="auto">
          <a:xfrm>
            <a:off x="2209800" y="4648200"/>
            <a:ext cx="406400" cy="228600"/>
          </a:xfrm>
          <a:custGeom>
            <a:avLst/>
            <a:gdLst>
              <a:gd name="T0" fmla="*/ 507940433 w 21503"/>
              <a:gd name="T1" fmla="*/ 0 h 21230"/>
              <a:gd name="T2" fmla="*/ 2147483647 w 21503"/>
              <a:gd name="T3" fmla="*/ 257841668 h 21230"/>
              <a:gd name="T4" fmla="*/ 0 w 21503"/>
              <a:gd name="T5" fmla="*/ 285400459 h 21230"/>
              <a:gd name="T6" fmla="*/ 0 60000 65536"/>
              <a:gd name="T7" fmla="*/ 0 60000 65536"/>
              <a:gd name="T8" fmla="*/ 0 60000 65536"/>
              <a:gd name="T9" fmla="*/ 0 w 21503"/>
              <a:gd name="T10" fmla="*/ 0 h 21230"/>
              <a:gd name="T11" fmla="*/ 21503 w 21503"/>
              <a:gd name="T12" fmla="*/ 21230 h 212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03" h="21230" fill="none" extrusionOk="0">
                <a:moveTo>
                  <a:pt x="3980" y="0"/>
                </a:moveTo>
                <a:cubicBezTo>
                  <a:pt x="13443" y="1774"/>
                  <a:pt x="20588" y="9596"/>
                  <a:pt x="21502" y="19180"/>
                </a:cubicBezTo>
              </a:path>
              <a:path w="21503" h="21230" stroke="0" extrusionOk="0">
                <a:moveTo>
                  <a:pt x="3980" y="0"/>
                </a:moveTo>
                <a:cubicBezTo>
                  <a:pt x="13443" y="1774"/>
                  <a:pt x="20588" y="9596"/>
                  <a:pt x="21502" y="19180"/>
                </a:cubicBezTo>
                <a:lnTo>
                  <a:pt x="0" y="21230"/>
                </a:lnTo>
                <a:close/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Rectangle 16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41" name="Line 17"/>
          <p:cNvSpPr>
            <a:spLocks noChangeShapeType="1"/>
          </p:cNvSpPr>
          <p:nvPr/>
        </p:nvSpPr>
        <p:spPr bwMode="auto">
          <a:xfrm flipH="1">
            <a:off x="1676400" y="44196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H="1">
            <a:off x="1676400" y="1600200"/>
            <a:ext cx="28194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19"/>
          <p:cNvSpPr>
            <a:spLocks noChangeShapeType="1"/>
          </p:cNvSpPr>
          <p:nvPr/>
        </p:nvSpPr>
        <p:spPr bwMode="auto">
          <a:xfrm>
            <a:off x="3048000" y="44196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4495800" y="1600200"/>
            <a:ext cx="0" cy="32766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1676400" y="1524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44958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7" name="Oval 23"/>
          <p:cNvSpPr>
            <a:spLocks noChangeArrowheads="1"/>
          </p:cNvSpPr>
          <p:nvPr/>
        </p:nvSpPr>
        <p:spPr bwMode="auto">
          <a:xfrm>
            <a:off x="3048000" y="4876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122" name="Object 24"/>
          <p:cNvGraphicFramePr>
            <a:graphicFrameLocks noChangeAspect="1"/>
          </p:cNvGraphicFramePr>
          <p:nvPr/>
        </p:nvGraphicFramePr>
        <p:xfrm>
          <a:off x="2743200" y="4724400"/>
          <a:ext cx="3159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2" name="Формула" r:id="rId3" imgW="164880" imgH="228600" progId="Equation.3">
                  <p:embed/>
                </p:oleObj>
              </mc:Choice>
              <mc:Fallback>
                <p:oleObj name="Формула" r:id="rId3" imgW="16488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724400"/>
                        <a:ext cx="315913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41" name="Object 25"/>
          <p:cNvGraphicFramePr>
            <a:graphicFrameLocks noChangeAspect="1"/>
          </p:cNvGraphicFramePr>
          <p:nvPr/>
        </p:nvGraphicFramePr>
        <p:xfrm>
          <a:off x="3657600" y="49530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3" name="Формула" r:id="rId5" imgW="228600" imgH="203040" progId="Equation.3">
                  <p:embed/>
                </p:oleObj>
              </mc:Choice>
              <mc:Fallback>
                <p:oleObj name="Формула" r:id="rId5" imgW="22860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9530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8" name="Rectangle 27"/>
          <p:cNvSpPr>
            <a:spLocks noChangeArrowheads="1"/>
          </p:cNvSpPr>
          <p:nvPr/>
        </p:nvSpPr>
        <p:spPr bwMode="auto">
          <a:xfrm>
            <a:off x="0" y="2479675"/>
            <a:ext cx="227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5149" name="Rectangle 28"/>
          <p:cNvSpPr>
            <a:spLocks noChangeArrowheads="1"/>
          </p:cNvSpPr>
          <p:nvPr/>
        </p:nvSpPr>
        <p:spPr bwMode="auto">
          <a:xfrm>
            <a:off x="2590800" y="5029200"/>
            <a:ext cx="398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5150" name="Rectangle 29"/>
          <p:cNvSpPr>
            <a:spLocks noChangeArrowheads="1"/>
          </p:cNvSpPr>
          <p:nvPr/>
        </p:nvSpPr>
        <p:spPr bwMode="auto">
          <a:xfrm>
            <a:off x="0" y="4114800"/>
            <a:ext cx="35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ru-RU"/>
          </a:p>
        </p:txBody>
      </p:sp>
      <p:sp>
        <p:nvSpPr>
          <p:cNvPr id="5151" name="Rectangle 30"/>
          <p:cNvSpPr>
            <a:spLocks noChangeArrowheads="1"/>
          </p:cNvSpPr>
          <p:nvPr/>
        </p:nvSpPr>
        <p:spPr bwMode="auto">
          <a:xfrm>
            <a:off x="0" y="3886200"/>
            <a:ext cx="312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</a:t>
            </a:r>
            <a:endParaRPr lang="ru-RU"/>
          </a:p>
        </p:txBody>
      </p:sp>
      <p:sp>
        <p:nvSpPr>
          <p:cNvPr id="5152" name="Rectangle 31"/>
          <p:cNvSpPr>
            <a:spLocks noChangeArrowheads="1"/>
          </p:cNvSpPr>
          <p:nvPr/>
        </p:nvSpPr>
        <p:spPr bwMode="auto">
          <a:xfrm>
            <a:off x="533400" y="4084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49" name="Object 33"/>
          <p:cNvGraphicFramePr>
            <a:graphicFrameLocks noChangeAspect="1"/>
          </p:cNvGraphicFramePr>
          <p:nvPr/>
        </p:nvGraphicFramePr>
        <p:xfrm>
          <a:off x="4495800" y="4953000"/>
          <a:ext cx="2968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4" name="Формула" r:id="rId7" imgW="126720" imgH="139680" progId="Equation.3">
                  <p:embed/>
                </p:oleObj>
              </mc:Choice>
              <mc:Fallback>
                <p:oleObj name="Формула" r:id="rId7" imgW="126720" imgH="13968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953000"/>
                        <a:ext cx="296863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50" name="Object 34"/>
          <p:cNvGraphicFramePr>
            <a:graphicFrameLocks noChangeAspect="1"/>
          </p:cNvGraphicFramePr>
          <p:nvPr/>
        </p:nvGraphicFramePr>
        <p:xfrm>
          <a:off x="1143000" y="3733800"/>
          <a:ext cx="5016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5" name="Формула" r:id="rId9" imgW="215640" imgH="203040" progId="Equation.3">
                  <p:embed/>
                </p:oleObj>
              </mc:Choice>
              <mc:Fallback>
                <p:oleObj name="Формула" r:id="rId9" imgW="215640" imgH="20304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733800"/>
                        <a:ext cx="5016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1" name="Line 35"/>
          <p:cNvSpPr>
            <a:spLocks noChangeShapeType="1"/>
          </p:cNvSpPr>
          <p:nvPr/>
        </p:nvSpPr>
        <p:spPr bwMode="auto">
          <a:xfrm>
            <a:off x="3048000" y="4876800"/>
            <a:ext cx="609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 flipV="1">
            <a:off x="1676400" y="4114800"/>
            <a:ext cx="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3" name="Line 37"/>
          <p:cNvSpPr>
            <a:spLocks noChangeShapeType="1"/>
          </p:cNvSpPr>
          <p:nvPr/>
        </p:nvSpPr>
        <p:spPr bwMode="auto">
          <a:xfrm>
            <a:off x="1676400" y="3200400"/>
            <a:ext cx="2514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 flipV="1">
            <a:off x="4191000" y="3200400"/>
            <a:ext cx="0" cy="1676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9256" name="Object 40"/>
          <p:cNvGraphicFramePr>
            <a:graphicFrameLocks noChangeAspect="1"/>
          </p:cNvGraphicFramePr>
          <p:nvPr/>
        </p:nvGraphicFramePr>
        <p:xfrm>
          <a:off x="1066800" y="2590800"/>
          <a:ext cx="4572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6" name="Формула" r:id="rId11" imgW="241200" imgH="203040" progId="Equation.3">
                  <p:embed/>
                </p:oleObj>
              </mc:Choice>
              <mc:Fallback>
                <p:oleObj name="Формула" r:id="rId11" imgW="241200" imgH="20304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90800"/>
                        <a:ext cx="457200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57" name="Object 41"/>
          <p:cNvGraphicFramePr>
            <a:graphicFrameLocks noChangeAspect="1"/>
          </p:cNvGraphicFramePr>
          <p:nvPr/>
        </p:nvGraphicFramePr>
        <p:xfrm>
          <a:off x="3352800" y="48768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7" name="Формула" r:id="rId13" imgW="228600" imgH="203040" progId="Equation.3">
                  <p:embed/>
                </p:oleObj>
              </mc:Choice>
              <mc:Fallback>
                <p:oleObj name="Формула" r:id="rId13" imgW="228600" imgH="20304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8768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58" name="Object 42"/>
          <p:cNvGraphicFramePr>
            <a:graphicFrameLocks noChangeAspect="1"/>
          </p:cNvGraphicFramePr>
          <p:nvPr/>
        </p:nvGraphicFramePr>
        <p:xfrm>
          <a:off x="2438400" y="4495800"/>
          <a:ext cx="3048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8" name="Формула" r:id="rId14" imgW="152334" imgH="139639" progId="Equation.3">
                  <p:embed/>
                </p:oleObj>
              </mc:Choice>
              <mc:Fallback>
                <p:oleObj name="Формула" r:id="rId14" imgW="152334" imgH="139639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495800"/>
                        <a:ext cx="3048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45"/>
          <p:cNvGraphicFramePr>
            <a:graphicFrameLocks noChangeAspect="1"/>
          </p:cNvGraphicFramePr>
          <p:nvPr/>
        </p:nvGraphicFramePr>
        <p:xfrm>
          <a:off x="6357950" y="1071546"/>
          <a:ext cx="22971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9" name="Формула" r:id="rId16" imgW="850680" imgH="393480" progId="Equation.3">
                  <p:embed/>
                </p:oleObj>
              </mc:Choice>
              <mc:Fallback>
                <p:oleObj name="Формула" r:id="rId16" imgW="850680" imgH="39348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1071546"/>
                        <a:ext cx="2297113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62" name="Object 46"/>
          <p:cNvGraphicFramePr>
            <a:graphicFrameLocks noChangeAspect="1"/>
          </p:cNvGraphicFramePr>
          <p:nvPr/>
        </p:nvGraphicFramePr>
        <p:xfrm>
          <a:off x="6781800" y="4267200"/>
          <a:ext cx="15240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0" name="Формула" r:id="rId18" imgW="634680" imgH="203040" progId="Equation.3">
                  <p:embed/>
                </p:oleObj>
              </mc:Choice>
              <mc:Fallback>
                <p:oleObj name="Формула" r:id="rId18" imgW="634680" imgH="20304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267200"/>
                        <a:ext cx="1524000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6477000" y="3124200"/>
            <a:ext cx="2362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k</a:t>
            </a:r>
            <a:r>
              <a:rPr lang="ru-RU" b="1"/>
              <a:t> – угловой коэффициент прямой(секущей)</a:t>
            </a:r>
          </a:p>
        </p:txBody>
      </p:sp>
      <p:graphicFrame>
        <p:nvGraphicFramePr>
          <p:cNvPr id="5131" name="Object 48"/>
          <p:cNvGraphicFramePr>
            <a:graphicFrameLocks noChangeAspect="1"/>
          </p:cNvGraphicFramePr>
          <p:nvPr/>
        </p:nvGraphicFramePr>
        <p:xfrm>
          <a:off x="3429000" y="838200"/>
          <a:ext cx="10668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1" name="Формула" r:id="rId20" imgW="583947" imgH="203112" progId="Equation.3">
                  <p:embed/>
                </p:oleObj>
              </mc:Choice>
              <mc:Fallback>
                <p:oleObj name="Формула" r:id="rId20" imgW="583947" imgH="203112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838200"/>
                        <a:ext cx="1066800" cy="366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65" name="Line 49"/>
          <p:cNvSpPr>
            <a:spLocks noChangeShapeType="1"/>
          </p:cNvSpPr>
          <p:nvPr/>
        </p:nvSpPr>
        <p:spPr bwMode="auto">
          <a:xfrm>
            <a:off x="4267200" y="2667000"/>
            <a:ext cx="0" cy="2209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66" name="Line 50"/>
          <p:cNvSpPr>
            <a:spLocks noChangeShapeType="1"/>
          </p:cNvSpPr>
          <p:nvPr/>
        </p:nvSpPr>
        <p:spPr bwMode="auto">
          <a:xfrm flipH="1">
            <a:off x="1676400" y="2667000"/>
            <a:ext cx="2590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67" name="Oval 51"/>
          <p:cNvSpPr>
            <a:spLocks noChangeArrowheads="1"/>
          </p:cNvSpPr>
          <p:nvPr/>
        </p:nvSpPr>
        <p:spPr bwMode="auto">
          <a:xfrm>
            <a:off x="4419600" y="15240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61" name="Freeform 52"/>
          <p:cNvSpPr>
            <a:spLocks/>
          </p:cNvSpPr>
          <p:nvPr/>
        </p:nvSpPr>
        <p:spPr bwMode="auto">
          <a:xfrm>
            <a:off x="228600" y="1066800"/>
            <a:ext cx="4343400" cy="3646488"/>
          </a:xfrm>
          <a:custGeom>
            <a:avLst/>
            <a:gdLst>
              <a:gd name="T0" fmla="*/ 0 w 2709"/>
              <a:gd name="T1" fmla="*/ 2147483647 h 2119"/>
              <a:gd name="T2" fmla="*/ 2147483647 w 2709"/>
              <a:gd name="T3" fmla="*/ 2147483647 h 2119"/>
              <a:gd name="T4" fmla="*/ 2147483647 w 2709"/>
              <a:gd name="T5" fmla="*/ 0 h 2119"/>
              <a:gd name="T6" fmla="*/ 0 60000 65536"/>
              <a:gd name="T7" fmla="*/ 0 60000 65536"/>
              <a:gd name="T8" fmla="*/ 0 60000 65536"/>
              <a:gd name="T9" fmla="*/ 0 w 2709"/>
              <a:gd name="T10" fmla="*/ 0 h 2119"/>
              <a:gd name="T11" fmla="*/ 2709 w 2709"/>
              <a:gd name="T12" fmla="*/ 2119 h 21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09" h="2119">
                <a:moveTo>
                  <a:pt x="0" y="2119"/>
                </a:moveTo>
                <a:cubicBezTo>
                  <a:pt x="357" y="2060"/>
                  <a:pt x="1690" y="2118"/>
                  <a:pt x="2142" y="1765"/>
                </a:cubicBezTo>
                <a:cubicBezTo>
                  <a:pt x="2594" y="1412"/>
                  <a:pt x="2591" y="368"/>
                  <a:pt x="2709" y="0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2" name="Oval 54"/>
          <p:cNvSpPr>
            <a:spLocks noChangeArrowheads="1"/>
          </p:cNvSpPr>
          <p:nvPr/>
        </p:nvSpPr>
        <p:spPr bwMode="auto">
          <a:xfrm>
            <a:off x="2971800" y="43434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71" name="Line 55"/>
          <p:cNvSpPr>
            <a:spLocks noChangeShapeType="1"/>
          </p:cNvSpPr>
          <p:nvPr/>
        </p:nvSpPr>
        <p:spPr bwMode="auto">
          <a:xfrm flipV="1">
            <a:off x="1828800" y="1524000"/>
            <a:ext cx="3276600" cy="4572000"/>
          </a:xfrm>
          <a:prstGeom prst="line">
            <a:avLst/>
          </a:prstGeom>
          <a:noFill/>
          <a:ln w="19050">
            <a:solidFill>
              <a:srgbClr val="1A74B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2" name="Line 56"/>
          <p:cNvSpPr>
            <a:spLocks noChangeShapeType="1"/>
          </p:cNvSpPr>
          <p:nvPr/>
        </p:nvSpPr>
        <p:spPr bwMode="auto">
          <a:xfrm flipV="1">
            <a:off x="2209800" y="1066800"/>
            <a:ext cx="2590800" cy="4876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3" name="Line 57"/>
          <p:cNvSpPr>
            <a:spLocks noChangeShapeType="1"/>
          </p:cNvSpPr>
          <p:nvPr/>
        </p:nvSpPr>
        <p:spPr bwMode="auto">
          <a:xfrm flipV="1">
            <a:off x="1371600" y="2057400"/>
            <a:ext cx="3886200" cy="4114800"/>
          </a:xfrm>
          <a:prstGeom prst="line">
            <a:avLst/>
          </a:prstGeom>
          <a:noFill/>
          <a:ln w="19050">
            <a:solidFill>
              <a:srgbClr val="2C6CA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4" name="Line 58"/>
          <p:cNvSpPr>
            <a:spLocks noChangeShapeType="1"/>
          </p:cNvSpPr>
          <p:nvPr/>
        </p:nvSpPr>
        <p:spPr bwMode="auto">
          <a:xfrm flipV="1">
            <a:off x="1371600" y="2057400"/>
            <a:ext cx="4648200" cy="3657600"/>
          </a:xfrm>
          <a:prstGeom prst="line">
            <a:avLst/>
          </a:prstGeom>
          <a:noFill/>
          <a:ln w="19050">
            <a:solidFill>
              <a:srgbClr val="30809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5" name="Line 59"/>
          <p:cNvSpPr>
            <a:spLocks noChangeShapeType="1"/>
          </p:cNvSpPr>
          <p:nvPr/>
        </p:nvSpPr>
        <p:spPr bwMode="auto">
          <a:xfrm flipV="1">
            <a:off x="1143000" y="2743200"/>
            <a:ext cx="5334000" cy="2590800"/>
          </a:xfrm>
          <a:prstGeom prst="line">
            <a:avLst/>
          </a:prstGeom>
          <a:noFill/>
          <a:ln w="19050">
            <a:solidFill>
              <a:srgbClr val="329A8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6" name="Line 60"/>
          <p:cNvSpPr>
            <a:spLocks noChangeShapeType="1"/>
          </p:cNvSpPr>
          <p:nvPr/>
        </p:nvSpPr>
        <p:spPr bwMode="auto">
          <a:xfrm flipH="1">
            <a:off x="4267200" y="4876800"/>
            <a:ext cx="228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 flipV="1">
            <a:off x="1676400" y="1600200"/>
            <a:ext cx="0" cy="1066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8" name="Oval 62"/>
          <p:cNvSpPr>
            <a:spLocks noChangeArrowheads="1"/>
          </p:cNvSpPr>
          <p:nvPr/>
        </p:nvSpPr>
        <p:spPr bwMode="auto">
          <a:xfrm>
            <a:off x="4191000" y="25908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79" name="Line 63"/>
          <p:cNvSpPr>
            <a:spLocks noChangeShapeType="1"/>
          </p:cNvSpPr>
          <p:nvPr/>
        </p:nvSpPr>
        <p:spPr bwMode="auto">
          <a:xfrm>
            <a:off x="4191000" y="4876800"/>
            <a:ext cx="76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0" name="Line 64"/>
          <p:cNvSpPr>
            <a:spLocks noChangeShapeType="1"/>
          </p:cNvSpPr>
          <p:nvPr/>
        </p:nvSpPr>
        <p:spPr bwMode="auto">
          <a:xfrm flipV="1">
            <a:off x="1676400" y="2667000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1" name="Oval 65"/>
          <p:cNvSpPr>
            <a:spLocks noChangeArrowheads="1"/>
          </p:cNvSpPr>
          <p:nvPr/>
        </p:nvSpPr>
        <p:spPr bwMode="auto">
          <a:xfrm>
            <a:off x="4114800" y="31242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82" name="Line 66"/>
          <p:cNvSpPr>
            <a:spLocks noChangeShapeType="1"/>
          </p:cNvSpPr>
          <p:nvPr/>
        </p:nvSpPr>
        <p:spPr bwMode="auto">
          <a:xfrm>
            <a:off x="3962400" y="3657600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3" name="Line 67"/>
          <p:cNvSpPr>
            <a:spLocks noChangeShapeType="1"/>
          </p:cNvSpPr>
          <p:nvPr/>
        </p:nvSpPr>
        <p:spPr bwMode="auto">
          <a:xfrm flipH="1">
            <a:off x="1676400" y="3657600"/>
            <a:ext cx="2286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4" name="Line 68"/>
          <p:cNvSpPr>
            <a:spLocks noChangeShapeType="1"/>
          </p:cNvSpPr>
          <p:nvPr/>
        </p:nvSpPr>
        <p:spPr bwMode="auto">
          <a:xfrm>
            <a:off x="3962400" y="4876800"/>
            <a:ext cx="228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5" name="Line 69"/>
          <p:cNvSpPr>
            <a:spLocks noChangeShapeType="1"/>
          </p:cNvSpPr>
          <p:nvPr/>
        </p:nvSpPr>
        <p:spPr bwMode="auto">
          <a:xfrm>
            <a:off x="1676400" y="3200400"/>
            <a:ext cx="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6" name="Oval 70"/>
          <p:cNvSpPr>
            <a:spLocks noChangeArrowheads="1"/>
          </p:cNvSpPr>
          <p:nvPr/>
        </p:nvSpPr>
        <p:spPr bwMode="auto">
          <a:xfrm>
            <a:off x="3886200" y="35814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87" name="Line 71"/>
          <p:cNvSpPr>
            <a:spLocks noChangeShapeType="1"/>
          </p:cNvSpPr>
          <p:nvPr/>
        </p:nvSpPr>
        <p:spPr bwMode="auto">
          <a:xfrm>
            <a:off x="3657600" y="41148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8" name="Line 72"/>
          <p:cNvSpPr>
            <a:spLocks noChangeShapeType="1"/>
          </p:cNvSpPr>
          <p:nvPr/>
        </p:nvSpPr>
        <p:spPr bwMode="auto">
          <a:xfrm flipH="1">
            <a:off x="1676400" y="4114800"/>
            <a:ext cx="198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89" name="Line 73"/>
          <p:cNvSpPr>
            <a:spLocks noChangeShapeType="1"/>
          </p:cNvSpPr>
          <p:nvPr/>
        </p:nvSpPr>
        <p:spPr bwMode="auto">
          <a:xfrm>
            <a:off x="3657600" y="4876800"/>
            <a:ext cx="304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90" name="Line 74"/>
          <p:cNvSpPr>
            <a:spLocks noChangeShapeType="1"/>
          </p:cNvSpPr>
          <p:nvPr/>
        </p:nvSpPr>
        <p:spPr bwMode="auto">
          <a:xfrm>
            <a:off x="1676400" y="3657600"/>
            <a:ext cx="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91" name="Oval 75"/>
          <p:cNvSpPr>
            <a:spLocks noChangeArrowheads="1"/>
          </p:cNvSpPr>
          <p:nvPr/>
        </p:nvSpPr>
        <p:spPr bwMode="auto">
          <a:xfrm>
            <a:off x="3581400" y="40386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84" name="Rectangle 76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93" name="Object 77"/>
          <p:cNvGraphicFramePr>
            <a:graphicFrameLocks noChangeAspect="1"/>
          </p:cNvGraphicFramePr>
          <p:nvPr/>
        </p:nvGraphicFramePr>
        <p:xfrm>
          <a:off x="3352800" y="4876800"/>
          <a:ext cx="838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2" name="Формула" r:id="rId22" imgW="304404" imgH="177569" progId="Equation.3">
                  <p:embed/>
                </p:oleObj>
              </mc:Choice>
              <mc:Fallback>
                <p:oleObj name="Формула" r:id="rId22" imgW="304404" imgH="177569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876800"/>
                        <a:ext cx="838200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4" name="Line 78"/>
          <p:cNvSpPr>
            <a:spLocks noChangeShapeType="1"/>
          </p:cNvSpPr>
          <p:nvPr/>
        </p:nvSpPr>
        <p:spPr bwMode="auto">
          <a:xfrm>
            <a:off x="1676400" y="4267200"/>
            <a:ext cx="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95" name="Text Box 79" descr="Пергамент"/>
          <p:cNvSpPr txBox="1">
            <a:spLocks noChangeArrowheads="1"/>
          </p:cNvSpPr>
          <p:nvPr/>
        </p:nvSpPr>
        <p:spPr bwMode="auto">
          <a:xfrm>
            <a:off x="609600" y="5410200"/>
            <a:ext cx="7543800" cy="641350"/>
          </a:xfrm>
          <a:prstGeom prst="rect">
            <a:avLst/>
          </a:prstGeom>
          <a:blipFill dpi="0" rotWithShape="1">
            <a:blip r:embed="rId2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8000"/>
                </a:solidFill>
              </a:rPr>
              <a:t>Секущая стремится занять положение касательной. </a:t>
            </a:r>
            <a:r>
              <a:rPr lang="ru-RU" b="1">
                <a:solidFill>
                  <a:schemeClr val="accent2"/>
                </a:solidFill>
              </a:rPr>
              <a:t>То есть, касательная есть предельное положение секущей.</a:t>
            </a:r>
          </a:p>
        </p:txBody>
      </p:sp>
      <p:sp>
        <p:nvSpPr>
          <p:cNvPr id="5187" name="Text Box 83"/>
          <p:cNvSpPr txBox="1">
            <a:spLocks noChangeArrowheads="1"/>
          </p:cNvSpPr>
          <p:nvPr/>
        </p:nvSpPr>
        <p:spPr bwMode="auto">
          <a:xfrm>
            <a:off x="6423025" y="3421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6" name="Group 89"/>
          <p:cNvGrpSpPr>
            <a:grpSpLocks/>
          </p:cNvGrpSpPr>
          <p:nvPr/>
        </p:nvGrpSpPr>
        <p:grpSpPr bwMode="auto">
          <a:xfrm>
            <a:off x="381000" y="3581400"/>
            <a:ext cx="5867400" cy="1600200"/>
            <a:chOff x="240" y="2256"/>
            <a:chExt cx="3696" cy="1008"/>
          </a:xfrm>
        </p:grpSpPr>
        <p:sp>
          <p:nvSpPr>
            <p:cNvPr id="5195" name="Line 53"/>
            <p:cNvSpPr>
              <a:spLocks noChangeShapeType="1"/>
            </p:cNvSpPr>
            <p:nvPr/>
          </p:nvSpPr>
          <p:spPr bwMode="auto">
            <a:xfrm flipV="1">
              <a:off x="240" y="2256"/>
              <a:ext cx="3552" cy="1008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96" name="Text Box 85"/>
            <p:cNvSpPr txBox="1">
              <a:spLocks noChangeArrowheads="1"/>
            </p:cNvSpPr>
            <p:nvPr/>
          </p:nvSpPr>
          <p:spPr bwMode="auto">
            <a:xfrm rot="-1014554">
              <a:off x="2880" y="2352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Касательная</a:t>
              </a:r>
            </a:p>
          </p:txBody>
        </p:sp>
      </p:grpSp>
      <p:sp>
        <p:nvSpPr>
          <p:cNvPr id="9302" name="Text Box 86"/>
          <p:cNvSpPr txBox="1">
            <a:spLocks noChangeArrowheads="1"/>
          </p:cNvSpPr>
          <p:nvPr/>
        </p:nvSpPr>
        <p:spPr bwMode="auto">
          <a:xfrm rot="-3587533">
            <a:off x="2926557" y="2483643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8000"/>
                </a:solidFill>
              </a:rPr>
              <a:t>Секущая</a:t>
            </a:r>
          </a:p>
        </p:txBody>
      </p:sp>
      <p:sp>
        <p:nvSpPr>
          <p:cNvPr id="5190" name="Rectangle 88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303" name="Object 87" descr="Пергамент"/>
          <p:cNvGraphicFramePr>
            <a:graphicFrameLocks noChangeAspect="1"/>
          </p:cNvGraphicFramePr>
          <p:nvPr/>
        </p:nvGraphicFramePr>
        <p:xfrm>
          <a:off x="285720" y="5357826"/>
          <a:ext cx="82296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3" name="Формула" r:id="rId25" imgW="3797300" imgH="431800" progId="Equation.3">
                  <p:embed/>
                </p:oleObj>
              </mc:Choice>
              <mc:Fallback>
                <p:oleObj name="Формула" r:id="rId25" imgW="3797300" imgH="431800" progId="Equation.3">
                  <p:embed/>
                  <p:pic>
                    <p:nvPicPr>
                      <p:cNvPr id="0" name="Object 87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357826"/>
                        <a:ext cx="8229600" cy="927100"/>
                      </a:xfrm>
                      <a:prstGeom prst="rect">
                        <a:avLst/>
                      </a:prstGeom>
                      <a:blipFill dpi="0" rotWithShape="1">
                        <a:blip r:embed="rId24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91" name="Line 90"/>
          <p:cNvSpPr>
            <a:spLocks noChangeShapeType="1"/>
          </p:cNvSpPr>
          <p:nvPr/>
        </p:nvSpPr>
        <p:spPr bwMode="auto">
          <a:xfrm>
            <a:off x="3048000" y="4876800"/>
            <a:ext cx="76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93"/>
          <p:cNvGrpSpPr>
            <a:grpSpLocks/>
          </p:cNvGrpSpPr>
          <p:nvPr/>
        </p:nvGrpSpPr>
        <p:grpSpPr bwMode="auto">
          <a:xfrm>
            <a:off x="5857884" y="0"/>
            <a:ext cx="2438400" cy="762000"/>
            <a:chOff x="3456" y="0"/>
            <a:chExt cx="1536" cy="480"/>
          </a:xfrm>
        </p:grpSpPr>
        <p:graphicFrame>
          <p:nvGraphicFramePr>
            <p:cNvPr id="5134" name="Object 91"/>
            <p:cNvGraphicFramePr>
              <a:graphicFrameLocks noChangeAspect="1"/>
            </p:cNvGraphicFramePr>
            <p:nvPr/>
          </p:nvGraphicFramePr>
          <p:xfrm>
            <a:off x="4272" y="144"/>
            <a:ext cx="720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4" name="Формула" r:id="rId27" imgW="507780" imgH="177723" progId="Equation.3">
                    <p:embed/>
                  </p:oleObj>
                </mc:Choice>
                <mc:Fallback>
                  <p:oleObj name="Формула" r:id="rId27" imgW="507780" imgH="177723" progId="Equation.3">
                    <p:embed/>
                    <p:pic>
                      <p:nvPicPr>
                        <p:cNvPr id="0" name="Object 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72" y="144"/>
                          <a:ext cx="720" cy="2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35" name="Object 92"/>
            <p:cNvGraphicFramePr>
              <a:graphicFrameLocks noChangeAspect="1"/>
            </p:cNvGraphicFramePr>
            <p:nvPr/>
          </p:nvGraphicFramePr>
          <p:xfrm>
            <a:off x="3456" y="0"/>
            <a:ext cx="299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5" name="Формула" r:id="rId29" imgW="241200" imgH="393480" progId="Equation.3">
                    <p:embed/>
                  </p:oleObj>
                </mc:Choice>
                <mc:Fallback>
                  <p:oleObj name="Формула" r:id="rId29" imgW="241200" imgH="393480" progId="Equation.3">
                    <p:embed/>
                    <p:pic>
                      <p:nvPicPr>
                        <p:cNvPr id="0" name="Object 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6" y="0"/>
                          <a:ext cx="299" cy="4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93" name="Text Box 94"/>
          <p:cNvSpPr txBox="1">
            <a:spLocks noChangeArrowheads="1"/>
          </p:cNvSpPr>
          <p:nvPr/>
        </p:nvSpPr>
        <p:spPr bwMode="auto">
          <a:xfrm>
            <a:off x="7086600" y="6643688"/>
            <a:ext cx="1752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latin typeface="Arial Narrow" pitchFamily="34" charset="0"/>
              </a:rPr>
              <a:t>Автоматический показ. Щелкните 1 раз.</a:t>
            </a:r>
          </a:p>
        </p:txBody>
      </p:sp>
      <p:sp>
        <p:nvSpPr>
          <p:cNvPr id="85" name="Номер слайда 8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-0.00301 L -0.01233 0.06459 L -0.01858 0.11551 L -0.025 0.15556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30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0" dur="3000"/>
                                        <p:tgtEl>
                                          <p:spTgt spid="9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-3.4104E-6 L -0.05 -3.4104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83815E-6 L 3.33333E-6 0.12207 " pathEditMode="relative" ptsTypes="AA">
                                      <p:cBhvr>
                                        <p:cTn id="38" dur="20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1.11111E-6 L -0.00468 0.03403 L -0.00798 0.05509 L -0.01111 0.06991 " pathEditMode="relative" rAng="0" ptsTypes="AAAA">
                                      <p:cBhvr>
                                        <p:cTn id="43" dur="3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3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9" dur="3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2.96296E-6 L -0.00833 2.96296E-6 " pathEditMode="relative" ptsTypes="AA">
                                      <p:cBhvr>
                                        <p:cTn id="67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4.79769E-6 L 3.33333E-6 0.0927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1" presetClass="exit" presetSubtype="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06936E-6 L -0.00781 0.01895 L -0.01424 0.04207 L -0.02222 0.06335 " pathEditMode="relative" ptsTypes="AAAA">
                                      <p:cBhvr>
                                        <p:cTn id="76" dur="2000" fill="hold"/>
                                        <p:tgtEl>
                                          <p:spTgt spid="9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1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79769E-6 L 3.33333E-6 0.192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2.08092E-6 L -0.05937 0.0009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4.91329E-6 L -0.00798 0.01041 L -0.01579 0.03168 L -0.03176 0.05688 " pathEditMode="relative" ptsTypes="AAAA">
                                      <p:cBhvr>
                                        <p:cTn id="115" dur="2000" fill="hold"/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3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666 2.77457E-6 L -0.05104 0.00092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9.65318E-6 L 5.55556E-7 0.0444 " pathEditMode="relative" ptsTypes="AA">
                                      <p:cBhvr>
                                        <p:cTn id="138" dur="2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0" presetID="1" presetClass="exit" presetSubtype="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0971 L -0.01111 0.00115 L -0.03264 0.01017 L -0.04444 0.01595 L -0.04757 0.03699 L -0.0651 0.04115 " pathEditMode="relative" rAng="0" ptsTypes="AAAAAA">
                                      <p:cBhvr>
                                        <p:cTn id="145" dur="100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25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1" dur="10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2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4" dur="80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5" dur="80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80"/>
                                        <p:tgtEl>
                                          <p:spTgt spid="9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5720"/>
                            </p:stCondLst>
                            <p:childTnLst>
                              <p:par>
                                <p:cTn id="16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5720"/>
                            </p:stCondLst>
                            <p:childTnLst>
                              <p:par>
                                <p:cTn id="1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72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872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animBg="1"/>
      <p:bldP spid="9234" grpId="0" animBg="1"/>
      <p:bldP spid="9236" grpId="0" animBg="1"/>
      <p:bldP spid="9237" grpId="0" animBg="1"/>
      <p:bldP spid="9238" grpId="0" animBg="1"/>
      <p:bldP spid="9251" grpId="0" animBg="1"/>
      <p:bldP spid="9252" grpId="0" animBg="1"/>
      <p:bldP spid="9253" grpId="0" animBg="1"/>
      <p:bldP spid="9253" grpId="1" animBg="1"/>
      <p:bldP spid="9254" grpId="0" animBg="1"/>
      <p:bldP spid="9254" grpId="1" animBg="1"/>
      <p:bldP spid="9263" grpId="0"/>
      <p:bldP spid="9265" grpId="0" animBg="1"/>
      <p:bldP spid="9265" grpId="1" animBg="1"/>
      <p:bldP spid="9266" grpId="0" animBg="1"/>
      <p:bldP spid="9266" grpId="1" animBg="1"/>
      <p:bldP spid="9267" grpId="0" animBg="1"/>
      <p:bldP spid="9267" grpId="1" animBg="1"/>
      <p:bldP spid="9271" grpId="0" animBg="1"/>
      <p:bldP spid="9271" grpId="1" animBg="1"/>
      <p:bldP spid="9272" grpId="0" animBg="1"/>
      <p:bldP spid="9272" grpId="1" animBg="1"/>
      <p:bldP spid="9273" grpId="0" animBg="1"/>
      <p:bldP spid="9273" grpId="1" animBg="1"/>
      <p:bldP spid="9274" grpId="0" animBg="1"/>
      <p:bldP spid="9274" grpId="1" animBg="1"/>
      <p:bldP spid="9275" grpId="0" animBg="1"/>
      <p:bldP spid="9275" grpId="1" animBg="1"/>
      <p:bldP spid="9276" grpId="0" animBg="1"/>
      <p:bldP spid="9277" grpId="0" animBg="1"/>
      <p:bldP spid="9278" grpId="0" animBg="1"/>
      <p:bldP spid="9278" grpId="1" animBg="1"/>
      <p:bldP spid="9278" grpId="2" animBg="1"/>
      <p:bldP spid="9279" grpId="0" animBg="1"/>
      <p:bldP spid="9280" grpId="0" animBg="1"/>
      <p:bldP spid="9281" grpId="0" animBg="1"/>
      <p:bldP spid="9281" grpId="1" animBg="1"/>
      <p:bldP spid="9281" grpId="2" animBg="1"/>
      <p:bldP spid="9282" grpId="0" animBg="1"/>
      <p:bldP spid="9282" grpId="1" animBg="1"/>
      <p:bldP spid="9283" grpId="0" animBg="1"/>
      <p:bldP spid="9283" grpId="1" animBg="1"/>
      <p:bldP spid="9284" grpId="0" animBg="1"/>
      <p:bldP spid="9285" grpId="0" animBg="1"/>
      <p:bldP spid="9286" grpId="0" animBg="1"/>
      <p:bldP spid="9286" grpId="1" animBg="1"/>
      <p:bldP spid="9286" grpId="2" animBg="1"/>
      <p:bldP spid="9287" grpId="0" animBg="1"/>
      <p:bldP spid="9287" grpId="1" animBg="1"/>
      <p:bldP spid="9288" grpId="0" animBg="1"/>
      <p:bldP spid="9288" grpId="1" animBg="1"/>
      <p:bldP spid="9289" grpId="0" animBg="1"/>
      <p:bldP spid="9290" grpId="0" animBg="1"/>
      <p:bldP spid="9291" grpId="0" animBg="1"/>
      <p:bldP spid="9291" grpId="1" animBg="1"/>
      <p:bldP spid="9294" grpId="0" animBg="1"/>
      <p:bldP spid="9295" grpId="0" animBg="1"/>
      <p:bldP spid="93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Oval 3"/>
          <p:cNvSpPr>
            <a:spLocks noChangeArrowheads="1"/>
          </p:cNvSpPr>
          <p:nvPr/>
        </p:nvSpPr>
        <p:spPr bwMode="auto">
          <a:xfrm>
            <a:off x="1676400" y="36576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000" y="304800"/>
            <a:ext cx="6019800" cy="4343400"/>
            <a:chOff x="240" y="624"/>
            <a:chExt cx="3792" cy="273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40" y="3024"/>
              <a:ext cx="3792" cy="231"/>
              <a:chOff x="240" y="3024"/>
              <a:chExt cx="3792" cy="231"/>
            </a:xfrm>
          </p:grpSpPr>
          <p:sp>
            <p:nvSpPr>
              <p:cNvPr id="9258" name="Line 6"/>
              <p:cNvSpPr>
                <a:spLocks noChangeShapeType="1"/>
              </p:cNvSpPr>
              <p:nvPr/>
            </p:nvSpPr>
            <p:spPr bwMode="auto">
              <a:xfrm>
                <a:off x="240" y="3072"/>
                <a:ext cx="37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9" name="Text Box 7"/>
              <p:cNvSpPr txBox="1">
                <a:spLocks noChangeArrowheads="1"/>
              </p:cNvSpPr>
              <p:nvPr/>
            </p:nvSpPr>
            <p:spPr bwMode="auto">
              <a:xfrm>
                <a:off x="3840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х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864" y="624"/>
              <a:ext cx="240" cy="2736"/>
              <a:chOff x="864" y="624"/>
              <a:chExt cx="240" cy="2736"/>
            </a:xfrm>
          </p:grpSpPr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864" y="624"/>
                <a:ext cx="192" cy="2736"/>
                <a:chOff x="864" y="624"/>
                <a:chExt cx="192" cy="2736"/>
              </a:xfrm>
            </p:grpSpPr>
            <p:sp>
              <p:nvSpPr>
                <p:cNvPr id="9256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056" y="720"/>
                  <a:ext cx="0" cy="26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5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864" y="624"/>
                  <a:ext cx="19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/>
                    <a:t>y</a:t>
                  </a:r>
                  <a:endParaRPr lang="ru-RU" b="1"/>
                </a:p>
              </p:txBody>
            </p:sp>
          </p:grpSp>
          <p:sp>
            <p:nvSpPr>
              <p:cNvPr id="9255" name="Text Box 12"/>
              <p:cNvSpPr txBox="1">
                <a:spLocks noChangeArrowheads="1"/>
              </p:cNvSpPr>
              <p:nvPr/>
            </p:nvSpPr>
            <p:spPr bwMode="auto">
              <a:xfrm>
                <a:off x="912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0</a:t>
                </a:r>
                <a:endParaRPr lang="ru-RU" b="1"/>
              </a:p>
            </p:txBody>
          </p:sp>
        </p:grpSp>
      </p:grpSp>
      <p:sp>
        <p:nvSpPr>
          <p:cNvPr id="9229" name="Arc 13"/>
          <p:cNvSpPr>
            <a:spLocks/>
          </p:cNvSpPr>
          <p:nvPr/>
        </p:nvSpPr>
        <p:spPr bwMode="auto">
          <a:xfrm>
            <a:off x="2209800" y="3962400"/>
            <a:ext cx="406400" cy="228600"/>
          </a:xfrm>
          <a:custGeom>
            <a:avLst/>
            <a:gdLst>
              <a:gd name="T0" fmla="*/ 507940433 w 21503"/>
              <a:gd name="T1" fmla="*/ 0 h 21230"/>
              <a:gd name="T2" fmla="*/ 2147483647 w 21503"/>
              <a:gd name="T3" fmla="*/ 257841668 h 21230"/>
              <a:gd name="T4" fmla="*/ 0 w 21503"/>
              <a:gd name="T5" fmla="*/ 285400459 h 21230"/>
              <a:gd name="T6" fmla="*/ 0 60000 65536"/>
              <a:gd name="T7" fmla="*/ 0 60000 65536"/>
              <a:gd name="T8" fmla="*/ 0 60000 65536"/>
              <a:gd name="T9" fmla="*/ 0 w 21503"/>
              <a:gd name="T10" fmla="*/ 0 h 21230"/>
              <a:gd name="T11" fmla="*/ 21503 w 21503"/>
              <a:gd name="T12" fmla="*/ 21230 h 212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03" h="21230" fill="none" extrusionOk="0">
                <a:moveTo>
                  <a:pt x="3980" y="0"/>
                </a:moveTo>
                <a:cubicBezTo>
                  <a:pt x="13443" y="1774"/>
                  <a:pt x="20588" y="9596"/>
                  <a:pt x="21502" y="19180"/>
                </a:cubicBezTo>
              </a:path>
              <a:path w="21503" h="21230" stroke="0" extrusionOk="0">
                <a:moveTo>
                  <a:pt x="3980" y="0"/>
                </a:moveTo>
                <a:cubicBezTo>
                  <a:pt x="13443" y="1774"/>
                  <a:pt x="20588" y="9596"/>
                  <a:pt x="21502" y="19180"/>
                </a:cubicBezTo>
                <a:lnTo>
                  <a:pt x="0" y="21230"/>
                </a:lnTo>
                <a:close/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1676400" y="3733800"/>
            <a:ext cx="1371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2" name="Line 17"/>
          <p:cNvSpPr>
            <a:spLocks noChangeShapeType="1"/>
          </p:cNvSpPr>
          <p:nvPr/>
        </p:nvSpPr>
        <p:spPr bwMode="auto">
          <a:xfrm>
            <a:off x="3048000" y="3733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3" name="Oval 19"/>
          <p:cNvSpPr>
            <a:spLocks noChangeArrowheads="1"/>
          </p:cNvSpPr>
          <p:nvPr/>
        </p:nvSpPr>
        <p:spPr bwMode="auto">
          <a:xfrm>
            <a:off x="1676400" y="838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Oval 20"/>
          <p:cNvSpPr>
            <a:spLocks noChangeArrowheads="1"/>
          </p:cNvSpPr>
          <p:nvPr/>
        </p:nvSpPr>
        <p:spPr bwMode="auto">
          <a:xfrm>
            <a:off x="4495800" y="4114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Oval 21"/>
          <p:cNvSpPr>
            <a:spLocks noChangeArrowheads="1"/>
          </p:cNvSpPr>
          <p:nvPr/>
        </p:nvSpPr>
        <p:spPr bwMode="auto">
          <a:xfrm>
            <a:off x="3048000" y="4191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218" name="Object 22"/>
          <p:cNvGraphicFramePr>
            <a:graphicFrameLocks noChangeAspect="1"/>
          </p:cNvGraphicFramePr>
          <p:nvPr/>
        </p:nvGraphicFramePr>
        <p:xfrm>
          <a:off x="2743200" y="4114800"/>
          <a:ext cx="3159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8" name="Формула" r:id="rId3" imgW="164880" imgH="228600" progId="Equation.3">
                  <p:embed/>
                </p:oleObj>
              </mc:Choice>
              <mc:Fallback>
                <p:oleObj name="Формула" r:id="rId3" imgW="16488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114800"/>
                        <a:ext cx="315913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23"/>
          <p:cNvGraphicFramePr>
            <a:graphicFrameLocks noChangeAspect="1"/>
          </p:cNvGraphicFramePr>
          <p:nvPr/>
        </p:nvGraphicFramePr>
        <p:xfrm>
          <a:off x="3200400" y="42672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9" name="Формула" r:id="rId5" imgW="228600" imgH="203040" progId="Equation.3">
                  <p:embed/>
                </p:oleObj>
              </mc:Choice>
              <mc:Fallback>
                <p:oleObj name="Формула" r:id="rId5" imgW="22860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2672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6" name="Rectangle 24"/>
          <p:cNvSpPr>
            <a:spLocks noChangeArrowheads="1"/>
          </p:cNvSpPr>
          <p:nvPr/>
        </p:nvSpPr>
        <p:spPr bwMode="auto">
          <a:xfrm>
            <a:off x="0" y="2479675"/>
            <a:ext cx="227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9237" name="Rectangle 25"/>
          <p:cNvSpPr>
            <a:spLocks noChangeArrowheads="1"/>
          </p:cNvSpPr>
          <p:nvPr/>
        </p:nvSpPr>
        <p:spPr bwMode="auto">
          <a:xfrm>
            <a:off x="2514600" y="4495800"/>
            <a:ext cx="398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9238" name="Rectangle 26"/>
          <p:cNvSpPr>
            <a:spLocks noChangeArrowheads="1"/>
          </p:cNvSpPr>
          <p:nvPr/>
        </p:nvSpPr>
        <p:spPr bwMode="auto">
          <a:xfrm>
            <a:off x="0" y="4114800"/>
            <a:ext cx="35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ru-RU"/>
          </a:p>
        </p:txBody>
      </p:sp>
      <p:sp>
        <p:nvSpPr>
          <p:cNvPr id="9239" name="Rectangle 27"/>
          <p:cNvSpPr>
            <a:spLocks noChangeArrowheads="1"/>
          </p:cNvSpPr>
          <p:nvPr/>
        </p:nvSpPr>
        <p:spPr bwMode="auto">
          <a:xfrm>
            <a:off x="0" y="3886200"/>
            <a:ext cx="312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</a:t>
            </a:r>
            <a:endParaRPr lang="ru-RU"/>
          </a:p>
        </p:txBody>
      </p:sp>
      <p:sp>
        <p:nvSpPr>
          <p:cNvPr id="9240" name="Rectangle 28"/>
          <p:cNvSpPr>
            <a:spLocks noChangeArrowheads="1"/>
          </p:cNvSpPr>
          <p:nvPr/>
        </p:nvSpPr>
        <p:spPr bwMode="auto">
          <a:xfrm>
            <a:off x="533400" y="33988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0" name="Object 29"/>
          <p:cNvGraphicFramePr>
            <a:graphicFrameLocks noChangeAspect="1"/>
          </p:cNvGraphicFramePr>
          <p:nvPr/>
        </p:nvGraphicFramePr>
        <p:xfrm>
          <a:off x="4419600" y="4191000"/>
          <a:ext cx="2968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0" name="Формула" r:id="rId7" imgW="126720" imgH="139680" progId="Equation.3">
                  <p:embed/>
                </p:oleObj>
              </mc:Choice>
              <mc:Fallback>
                <p:oleObj name="Формула" r:id="rId7" imgW="126720" imgH="1396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191000"/>
                        <a:ext cx="296863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30"/>
          <p:cNvGraphicFramePr>
            <a:graphicFrameLocks noChangeAspect="1"/>
          </p:cNvGraphicFramePr>
          <p:nvPr/>
        </p:nvGraphicFramePr>
        <p:xfrm>
          <a:off x="1143000" y="3276600"/>
          <a:ext cx="5016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1" name="Формула" r:id="rId9" imgW="215640" imgH="203040" progId="Equation.3">
                  <p:embed/>
                </p:oleObj>
              </mc:Choice>
              <mc:Fallback>
                <p:oleObj name="Формула" r:id="rId9" imgW="215640" imgH="20304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276600"/>
                        <a:ext cx="5016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36"/>
          <p:cNvGraphicFramePr>
            <a:graphicFrameLocks noChangeAspect="1"/>
          </p:cNvGraphicFramePr>
          <p:nvPr/>
        </p:nvGraphicFramePr>
        <p:xfrm>
          <a:off x="2438400" y="3810000"/>
          <a:ext cx="3048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2" name="Формула" r:id="rId11" imgW="152334" imgH="139639" progId="Equation.3">
                  <p:embed/>
                </p:oleObj>
              </mc:Choice>
              <mc:Fallback>
                <p:oleObj name="Формула" r:id="rId11" imgW="152334" imgH="139639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810000"/>
                        <a:ext cx="30480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37"/>
          <p:cNvGraphicFramePr>
            <a:graphicFrameLocks noChangeAspect="1"/>
          </p:cNvGraphicFramePr>
          <p:nvPr/>
        </p:nvGraphicFramePr>
        <p:xfrm>
          <a:off x="5181600" y="304800"/>
          <a:ext cx="3236913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3" name="Формула" r:id="rId13" imgW="990360" imgH="203040" progId="Equation.3">
                  <p:embed/>
                </p:oleObj>
              </mc:Choice>
              <mc:Fallback>
                <p:oleObj name="Формула" r:id="rId13" imgW="990360" imgH="20304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04800"/>
                        <a:ext cx="3236913" cy="652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38"/>
          <p:cNvGraphicFramePr>
            <a:graphicFrameLocks noChangeAspect="1"/>
          </p:cNvGraphicFramePr>
          <p:nvPr/>
        </p:nvGraphicFramePr>
        <p:xfrm>
          <a:off x="5867400" y="1752600"/>
          <a:ext cx="19050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4" name="Формула" r:id="rId15" imgW="634680" imgH="203040" progId="Equation.3">
                  <p:embed/>
                </p:oleObj>
              </mc:Choice>
              <mc:Fallback>
                <p:oleObj name="Формула" r:id="rId15" imgW="634680" imgH="20304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752600"/>
                        <a:ext cx="1905000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1" name="Text Box 39"/>
          <p:cNvSpPr txBox="1">
            <a:spLocks noChangeArrowheads="1"/>
          </p:cNvSpPr>
          <p:nvPr/>
        </p:nvSpPr>
        <p:spPr bwMode="auto">
          <a:xfrm>
            <a:off x="5410200" y="10668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k</a:t>
            </a:r>
            <a:r>
              <a:rPr lang="ru-RU" b="1" dirty="0"/>
              <a:t> – угловой коэффициент прямой(</a:t>
            </a:r>
            <a:r>
              <a:rPr lang="ru-RU" b="1" dirty="0">
                <a:solidFill>
                  <a:srgbClr val="CC3300"/>
                </a:solidFill>
              </a:rPr>
              <a:t>касательной</a:t>
            </a:r>
            <a:r>
              <a:rPr lang="ru-RU" b="1" dirty="0"/>
              <a:t>)</a:t>
            </a:r>
          </a:p>
        </p:txBody>
      </p:sp>
      <p:graphicFrame>
        <p:nvGraphicFramePr>
          <p:cNvPr id="9225" name="Object 40"/>
          <p:cNvGraphicFramePr>
            <a:graphicFrameLocks noChangeAspect="1"/>
          </p:cNvGraphicFramePr>
          <p:nvPr/>
        </p:nvGraphicFramePr>
        <p:xfrm>
          <a:off x="3200400" y="381000"/>
          <a:ext cx="10668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5" name="Формула" r:id="rId17" imgW="583947" imgH="203112" progId="Equation.3">
                  <p:embed/>
                </p:oleObj>
              </mc:Choice>
              <mc:Fallback>
                <p:oleObj name="Формула" r:id="rId17" imgW="583947" imgH="203112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81000"/>
                        <a:ext cx="1066800" cy="366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2" name="Freeform 44"/>
          <p:cNvSpPr>
            <a:spLocks/>
          </p:cNvSpPr>
          <p:nvPr/>
        </p:nvSpPr>
        <p:spPr bwMode="auto">
          <a:xfrm>
            <a:off x="228600" y="381000"/>
            <a:ext cx="4343400" cy="3646488"/>
          </a:xfrm>
          <a:custGeom>
            <a:avLst/>
            <a:gdLst>
              <a:gd name="T0" fmla="*/ 0 w 2709"/>
              <a:gd name="T1" fmla="*/ 2147483647 h 2119"/>
              <a:gd name="T2" fmla="*/ 2147483647 w 2709"/>
              <a:gd name="T3" fmla="*/ 2147483647 h 2119"/>
              <a:gd name="T4" fmla="*/ 2147483647 w 2709"/>
              <a:gd name="T5" fmla="*/ 0 h 2119"/>
              <a:gd name="T6" fmla="*/ 0 60000 65536"/>
              <a:gd name="T7" fmla="*/ 0 60000 65536"/>
              <a:gd name="T8" fmla="*/ 0 60000 65536"/>
              <a:gd name="T9" fmla="*/ 0 w 2709"/>
              <a:gd name="T10" fmla="*/ 0 h 2119"/>
              <a:gd name="T11" fmla="*/ 2709 w 2709"/>
              <a:gd name="T12" fmla="*/ 2119 h 21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09" h="2119">
                <a:moveTo>
                  <a:pt x="0" y="2119"/>
                </a:moveTo>
                <a:cubicBezTo>
                  <a:pt x="357" y="2060"/>
                  <a:pt x="1690" y="2118"/>
                  <a:pt x="2142" y="1765"/>
                </a:cubicBezTo>
                <a:cubicBezTo>
                  <a:pt x="2594" y="1412"/>
                  <a:pt x="2591" y="368"/>
                  <a:pt x="2709" y="0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3" name="Line 45"/>
          <p:cNvSpPr>
            <a:spLocks noChangeShapeType="1"/>
          </p:cNvSpPr>
          <p:nvPr/>
        </p:nvSpPr>
        <p:spPr bwMode="auto">
          <a:xfrm flipV="1">
            <a:off x="381000" y="2895600"/>
            <a:ext cx="5638800" cy="16002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4" name="Oval 46"/>
          <p:cNvSpPr>
            <a:spLocks noChangeArrowheads="1"/>
          </p:cNvSpPr>
          <p:nvPr/>
        </p:nvSpPr>
        <p:spPr bwMode="auto">
          <a:xfrm>
            <a:off x="2971800" y="3657600"/>
            <a:ext cx="152400" cy="152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5" name="Line 55"/>
          <p:cNvSpPr>
            <a:spLocks noChangeShapeType="1"/>
          </p:cNvSpPr>
          <p:nvPr/>
        </p:nvSpPr>
        <p:spPr bwMode="auto">
          <a:xfrm>
            <a:off x="3048000" y="4191000"/>
            <a:ext cx="76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9226" name="Object 69"/>
          <p:cNvGraphicFramePr>
            <a:graphicFrameLocks noChangeAspect="1"/>
          </p:cNvGraphicFramePr>
          <p:nvPr/>
        </p:nvGraphicFramePr>
        <p:xfrm>
          <a:off x="3657600" y="4267200"/>
          <a:ext cx="838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6" name="Формула" r:id="rId19" imgW="304404" imgH="177569" progId="Equation.3">
                  <p:embed/>
                </p:oleObj>
              </mc:Choice>
              <mc:Fallback>
                <p:oleObj name="Формула" r:id="rId19" imgW="304404" imgH="177569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267200"/>
                        <a:ext cx="838200" cy="481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6" name="Line 70"/>
          <p:cNvSpPr>
            <a:spLocks noChangeShapeType="1"/>
          </p:cNvSpPr>
          <p:nvPr/>
        </p:nvSpPr>
        <p:spPr bwMode="auto">
          <a:xfrm>
            <a:off x="1676400" y="3581400"/>
            <a:ext cx="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7" name="Text Box 71"/>
          <p:cNvSpPr txBox="1">
            <a:spLocks noChangeArrowheads="1"/>
          </p:cNvSpPr>
          <p:nvPr/>
        </p:nvSpPr>
        <p:spPr bwMode="auto">
          <a:xfrm>
            <a:off x="6423025" y="3421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48" name="Text Box 72"/>
          <p:cNvSpPr txBox="1">
            <a:spLocks noChangeArrowheads="1"/>
          </p:cNvSpPr>
          <p:nvPr/>
        </p:nvSpPr>
        <p:spPr bwMode="auto">
          <a:xfrm rot="-1014554">
            <a:off x="4572000" y="30480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Касательная</a:t>
            </a:r>
          </a:p>
        </p:txBody>
      </p:sp>
      <p:sp>
        <p:nvSpPr>
          <p:cNvPr id="9249" name="Rectangle 77"/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534" name="Text Box 78" descr="Пергамент"/>
          <p:cNvSpPr txBox="1">
            <a:spLocks noChangeArrowheads="1"/>
          </p:cNvSpPr>
          <p:nvPr/>
        </p:nvSpPr>
        <p:spPr bwMode="auto">
          <a:xfrm>
            <a:off x="142844" y="4857760"/>
            <a:ext cx="8858312" cy="1816100"/>
          </a:xfrm>
          <a:prstGeom prst="rect">
            <a:avLst/>
          </a:prstGeom>
          <a:blipFill dpi="0" rotWithShape="1">
            <a:blip r:embed="rId21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Геометрический смысл производной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 dirty="0"/>
              <a:t>Производная от функции в данной точке равна угловому коэффициенту касательной, проведенной к графику функции в этой точке.</a:t>
            </a: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0"/>
            <a:ext cx="8858312" cy="1570038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  <a:sym typeface="Wingdings 2"/>
              </a:rPr>
              <a:t>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Алгоритм составления уравнения касательной к графику функции </a:t>
            </a:r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y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= </a:t>
            </a:r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f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(</a:t>
            </a:r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x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) </a:t>
            </a:r>
          </a:p>
          <a:p>
            <a:pPr algn="ctr">
              <a:defRPr/>
            </a:pP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282" y="1714488"/>
            <a:ext cx="866775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1. Обозначить буквой </a:t>
            </a:r>
            <a:r>
              <a:rPr lang="ru-RU" sz="32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абсциссу точки касания.</a:t>
            </a:r>
            <a:r>
              <a:rPr lang="ru-RU" sz="3200" dirty="0">
                <a:latin typeface="Comic Sans MS" pitchFamily="66" charset="0"/>
              </a:rPr>
              <a:t/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2. Найти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(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</a:t>
            </a:r>
            <a:r>
              <a:rPr lang="ru-RU" sz="3200" dirty="0">
                <a:latin typeface="Comic Sans MS" pitchFamily="66" charset="0"/>
              </a:rPr>
              <a:t>.</a:t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3. Найти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 '(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x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 </a:t>
            </a:r>
            <a:r>
              <a:rPr lang="ru-RU" sz="3200" dirty="0">
                <a:latin typeface="Comic Sans MS" pitchFamily="66" charset="0"/>
              </a:rPr>
              <a:t>и 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 '(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).</a:t>
            </a:r>
            <a:r>
              <a:rPr lang="ru-RU" sz="3200" dirty="0">
                <a:latin typeface="Comic Sans MS" pitchFamily="66" charset="0"/>
              </a:rPr>
              <a:t/>
            </a:r>
            <a:br>
              <a:rPr lang="ru-RU" sz="3200" dirty="0">
                <a:latin typeface="Comic Sans MS" pitchFamily="66" charset="0"/>
              </a:rPr>
            </a:b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4. Подставить найденные числа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,</a:t>
            </a:r>
            <a:r>
              <a:rPr lang="ru-RU" sz="3200" b="1" dirty="0">
                <a:latin typeface="Comic Sans MS" pitchFamily="66" charset="0"/>
              </a:rPr>
              <a:t>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(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</a:t>
            </a:r>
            <a:r>
              <a:rPr lang="ru-RU" sz="3200" b="1" dirty="0">
                <a:latin typeface="Comic Sans MS" pitchFamily="66" charset="0"/>
              </a:rPr>
              <a:t>, 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 '(</a:t>
            </a:r>
            <a:r>
              <a:rPr lang="ru-RU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 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в общее уравнение касательной   </a:t>
            </a:r>
            <a:endParaRPr lang="ru-RU" sz="3200" dirty="0" smtClean="0">
              <a:latin typeface="Comic Sans MS" pitchFamily="66" charset="0"/>
            </a:endParaRPr>
          </a:p>
          <a:p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smtClean="0">
                <a:latin typeface="Comic Sans MS" pitchFamily="66" charset="0"/>
              </a:rPr>
              <a:t>      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y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= 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(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 + 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f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 '(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)(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x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 – </a:t>
            </a:r>
            <a:r>
              <a:rPr lang="ru-RU" sz="4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a</a:t>
            </a: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).</a:t>
            </a:r>
            <a:endParaRPr lang="ru-RU" sz="4400" dirty="0">
              <a:latin typeface="Comic Sans MS" pitchFamily="66" charset="0"/>
            </a:endParaRPr>
          </a:p>
          <a:p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48" y="1785926"/>
            <a:ext cx="7772400" cy="21018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Рассмотрим возможные типы задач на касательную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836127-D4B4-48E7-B380-21ADF15543D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357166"/>
            <a:ext cx="8458200" cy="5486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dirty="0" smtClean="0"/>
              <a:t> </a:t>
            </a:r>
            <a:r>
              <a:rPr lang="ru-RU" sz="2400" b="1" u="sng" dirty="0" smtClean="0">
                <a:cs typeface="Times New Roman" pitchFamily="18" charset="0"/>
              </a:rPr>
              <a:t>Ключевая задача 1.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Составьте уравнение касательной к графику функции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у=х</a:t>
            </a:r>
            <a:r>
              <a:rPr lang="ru-RU" sz="2400" b="1" baseline="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2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–2х–3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 в точке с абсциссой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х</a:t>
            </a:r>
            <a:r>
              <a:rPr lang="ru-RU" sz="2400" b="1" baseline="-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0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=2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.</a:t>
            </a:r>
            <a:endParaRPr lang="ru-RU" sz="2400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endParaRPr lang="ru-RU" sz="2400" b="1" u="sng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ru-RU" sz="2400" b="1" u="sng" dirty="0" smtClean="0">
                <a:cs typeface="Times New Roman" pitchFamily="18" charset="0"/>
              </a:rPr>
              <a:t>Решение.</a:t>
            </a:r>
            <a:r>
              <a:rPr lang="ru-RU" sz="2400" dirty="0" smtClean="0">
                <a:cs typeface="Times New Roman" pitchFamily="18" charset="0"/>
              </a:rPr>
              <a:t>  1. Обозначим абсциссу точки касания а, тогда а=2.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400" dirty="0" smtClean="0">
                <a:cs typeface="Times New Roman" pitchFamily="18" charset="0"/>
              </a:rPr>
              <a:t>                  </a:t>
            </a:r>
            <a:r>
              <a:rPr lang="en-US" sz="2400" dirty="0" smtClean="0">
                <a:cs typeface="Times New Roman" pitchFamily="18" charset="0"/>
              </a:rPr>
              <a:t>2. </a:t>
            </a:r>
            <a:r>
              <a:rPr lang="ru-RU" sz="2400" dirty="0" smtClean="0">
                <a:cs typeface="Times New Roman" pitchFamily="18" charset="0"/>
              </a:rPr>
              <a:t>Найдем</a:t>
            </a:r>
            <a:r>
              <a:rPr lang="en-US" sz="2400" dirty="0" smtClean="0">
                <a:cs typeface="Times New Roman" pitchFamily="18" charset="0"/>
              </a:rPr>
              <a:t> f(a):    f(a)=2</a:t>
            </a:r>
            <a:r>
              <a:rPr lang="en-US" sz="2400" baseline="30000" dirty="0" smtClean="0">
                <a:cs typeface="Times New Roman" pitchFamily="18" charset="0"/>
              </a:rPr>
              <a:t>2</a:t>
            </a:r>
            <a:r>
              <a:rPr lang="en-US" sz="2400" dirty="0" smtClean="0">
                <a:cs typeface="Times New Roman" pitchFamily="18" charset="0"/>
              </a:rPr>
              <a:t>–2</a:t>
            </a:r>
            <a:r>
              <a:rPr lang="en-US" sz="2400" dirty="0" smtClean="0">
                <a:latin typeface="Arial" pitchFamily="34" charset="0"/>
                <a:cs typeface="Times New Roman" pitchFamily="18" charset="0"/>
              </a:rPr>
              <a:t>·</a:t>
            </a:r>
            <a:r>
              <a:rPr lang="en-US" sz="2400" dirty="0" smtClean="0">
                <a:cs typeface="Times New Roman" pitchFamily="18" charset="0"/>
              </a:rPr>
              <a:t>2–3,   f(a)=-3.</a:t>
            </a:r>
            <a:endParaRPr lang="ru-RU" sz="2400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en-US" sz="2400" dirty="0" smtClean="0">
                <a:cs typeface="Times New Roman" pitchFamily="18" charset="0"/>
              </a:rPr>
              <a:t>                  </a:t>
            </a:r>
            <a:r>
              <a:rPr lang="ru-RU" sz="2400" dirty="0" smtClean="0">
                <a:cs typeface="Times New Roman" pitchFamily="18" charset="0"/>
              </a:rPr>
              <a:t>3. Найдем </a:t>
            </a:r>
            <a:r>
              <a:rPr lang="en-US" sz="2400" dirty="0" smtClean="0"/>
              <a:t>f’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en-US" sz="2400" dirty="0" smtClean="0">
                <a:cs typeface="Times New Roman" pitchFamily="18" charset="0"/>
              </a:rPr>
              <a:t>(x) </a:t>
            </a:r>
            <a:r>
              <a:rPr lang="ru-RU" sz="2400" dirty="0" smtClean="0">
                <a:cs typeface="Times New Roman" pitchFamily="18" charset="0"/>
              </a:rPr>
              <a:t>и </a:t>
            </a:r>
            <a:r>
              <a:rPr lang="en-US" sz="2400" dirty="0" smtClean="0">
                <a:cs typeface="Times New Roman" pitchFamily="18" charset="0"/>
              </a:rPr>
              <a:t>f’(a)</a:t>
            </a:r>
            <a:r>
              <a:rPr lang="ru-RU" sz="2400" dirty="0" smtClean="0">
                <a:cs typeface="Times New Roman" pitchFamily="18" charset="0"/>
              </a:rPr>
              <a:t>: </a:t>
            </a:r>
            <a:r>
              <a:rPr lang="en-US" sz="2400" dirty="0" smtClean="0">
                <a:cs typeface="Times New Roman" pitchFamily="18" charset="0"/>
              </a:rPr>
              <a:t> f’(x)</a:t>
            </a:r>
            <a:r>
              <a:rPr lang="ru-RU" sz="2400" dirty="0" smtClean="0">
                <a:cs typeface="Times New Roman" pitchFamily="18" charset="0"/>
              </a:rPr>
              <a:t>=2</a:t>
            </a:r>
            <a:r>
              <a:rPr lang="en-US" sz="2400" dirty="0" smtClean="0">
                <a:cs typeface="Times New Roman" pitchFamily="18" charset="0"/>
              </a:rPr>
              <a:t>x</a:t>
            </a:r>
            <a:r>
              <a:rPr lang="ru-RU" sz="2400" dirty="0" smtClean="0">
                <a:cs typeface="Times New Roman" pitchFamily="18" charset="0"/>
              </a:rPr>
              <a:t>–2,  </a:t>
            </a:r>
            <a:r>
              <a:rPr lang="en-US" sz="2400" dirty="0" smtClean="0">
                <a:cs typeface="Times New Roman" pitchFamily="18" charset="0"/>
              </a:rPr>
              <a:t>f’(a)</a:t>
            </a:r>
            <a:r>
              <a:rPr lang="ru-RU" sz="2400" dirty="0" smtClean="0">
                <a:cs typeface="Times New Roman" pitchFamily="18" charset="0"/>
              </a:rPr>
              <a:t>=2.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400" dirty="0" smtClean="0">
                <a:cs typeface="Times New Roman" pitchFamily="18" charset="0"/>
              </a:rPr>
              <a:t>                  4. Подставим найденные числа а, </a:t>
            </a:r>
            <a:r>
              <a:rPr lang="en-US" sz="2400" dirty="0" smtClean="0">
                <a:cs typeface="Times New Roman" pitchFamily="18" charset="0"/>
              </a:rPr>
              <a:t>f</a:t>
            </a:r>
            <a:r>
              <a:rPr lang="ru-RU" sz="2400" dirty="0" smtClean="0">
                <a:cs typeface="Times New Roman" pitchFamily="18" charset="0"/>
              </a:rPr>
              <a:t>(</a:t>
            </a:r>
            <a:r>
              <a:rPr lang="en-US" sz="2400" dirty="0" smtClean="0">
                <a:cs typeface="Times New Roman" pitchFamily="18" charset="0"/>
              </a:rPr>
              <a:t>a</a:t>
            </a:r>
            <a:r>
              <a:rPr lang="ru-RU" sz="2400" dirty="0" smtClean="0">
                <a:cs typeface="Times New Roman" pitchFamily="18" charset="0"/>
              </a:rPr>
              <a:t>),  в общее уравнение касательной  </a:t>
            </a:r>
            <a:r>
              <a:rPr lang="ru-RU" sz="2400" dirty="0" err="1" smtClean="0">
                <a:cs typeface="Times New Roman" pitchFamily="18" charset="0"/>
              </a:rPr>
              <a:t>у=</a:t>
            </a:r>
            <a:r>
              <a:rPr lang="en-US" sz="2400" dirty="0" smtClean="0">
                <a:cs typeface="Times New Roman" pitchFamily="18" charset="0"/>
              </a:rPr>
              <a:t>f</a:t>
            </a:r>
            <a:r>
              <a:rPr lang="ru-RU" sz="2400" dirty="0" smtClean="0">
                <a:cs typeface="Times New Roman" pitchFamily="18" charset="0"/>
              </a:rPr>
              <a:t>(</a:t>
            </a:r>
            <a:r>
              <a:rPr lang="en-US" sz="2400" dirty="0" smtClean="0">
                <a:cs typeface="Times New Roman" pitchFamily="18" charset="0"/>
              </a:rPr>
              <a:t>a</a:t>
            </a:r>
            <a:r>
              <a:rPr lang="ru-RU" sz="2400" dirty="0" smtClean="0">
                <a:cs typeface="Times New Roman" pitchFamily="18" charset="0"/>
              </a:rPr>
              <a:t>)+</a:t>
            </a:r>
            <a:r>
              <a:rPr lang="en-US" sz="2400" dirty="0" smtClean="0">
                <a:cs typeface="Times New Roman" pitchFamily="18" charset="0"/>
              </a:rPr>
              <a:t>f’(a)</a:t>
            </a:r>
            <a:r>
              <a:rPr lang="ru-RU" sz="2400" dirty="0" smtClean="0">
                <a:cs typeface="Times New Roman" pitchFamily="18" charset="0"/>
              </a:rPr>
              <a:t>(</a:t>
            </a:r>
            <a:r>
              <a:rPr lang="en-US" sz="2400" dirty="0" smtClean="0">
                <a:cs typeface="Times New Roman" pitchFamily="18" charset="0"/>
              </a:rPr>
              <a:t>x</a:t>
            </a:r>
            <a:r>
              <a:rPr lang="ru-RU" sz="2400" dirty="0" smtClean="0">
                <a:cs typeface="Times New Roman" pitchFamily="18" charset="0"/>
              </a:rPr>
              <a:t>–</a:t>
            </a:r>
            <a:r>
              <a:rPr lang="en-US" sz="2400" dirty="0" smtClean="0">
                <a:cs typeface="Times New Roman" pitchFamily="18" charset="0"/>
              </a:rPr>
              <a:t>a</a:t>
            </a:r>
            <a:r>
              <a:rPr lang="ru-RU" sz="2400" dirty="0" smtClean="0">
                <a:cs typeface="Times New Roman" pitchFamily="18" charset="0"/>
              </a:rPr>
              <a:t>):  у=-3+2(</a:t>
            </a:r>
            <a:r>
              <a:rPr lang="ru-RU" sz="2400" dirty="0" err="1" smtClean="0">
                <a:cs typeface="Times New Roman" pitchFamily="18" charset="0"/>
              </a:rPr>
              <a:t>х</a:t>
            </a:r>
            <a:r>
              <a:rPr lang="ru-RU" sz="2400" dirty="0" smtClean="0">
                <a:cs typeface="Times New Roman" pitchFamily="18" charset="0"/>
              </a:rPr>
              <a:t>–2),  </a:t>
            </a:r>
            <a:endParaRPr lang="en-US" sz="2400" dirty="0" smtClean="0"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ru-RU" sz="2400" dirty="0" smtClean="0">
                <a:cs typeface="Times New Roman" pitchFamily="18" charset="0"/>
              </a:rPr>
              <a:t>у=-3+2х–4,  у=2х–7 – уравнение касательной.  </a:t>
            </a:r>
          </a:p>
          <a:p>
            <a:pPr algn="r" eaLnBrk="1" hangingPunct="1">
              <a:buFont typeface="Wingdings" pitchFamily="2" charset="2"/>
              <a:buNone/>
            </a:pPr>
            <a:endParaRPr lang="ru-RU" sz="2400" b="1" u="sng" dirty="0" smtClean="0"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Ответ:  у = 2х –7. </a:t>
            </a:r>
          </a:p>
          <a:p>
            <a:pPr algn="just" eaLnBrk="1" hangingPunct="1">
              <a:buFont typeface="Wingdings" pitchFamily="2" charset="2"/>
              <a:buNone/>
            </a:pPr>
            <a:endParaRPr lang="ru-RU" sz="24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10" y="609600"/>
            <a:ext cx="78914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u="sng" dirty="0" smtClean="0"/>
              <a:t>Задача 2 </a:t>
            </a:r>
            <a:r>
              <a:rPr lang="ru-RU" dirty="0"/>
              <a:t>.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Составьте уравнение касательной к графику функции     </a:t>
            </a:r>
            <a:endParaRPr lang="ru-RU" dirty="0"/>
          </a:p>
          <a:p>
            <a:r>
              <a:rPr lang="ru-RU" dirty="0"/>
              <a:t>  </a:t>
            </a:r>
          </a:p>
        </p:txBody>
      </p:sp>
      <p:pic>
        <p:nvPicPr>
          <p:cNvPr id="55298" name="Picture 2" descr="no16_01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990600" y="990600"/>
            <a:ext cx="28003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071934" y="1000108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точке M(3; – 2).</a:t>
            </a: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1905000"/>
            <a:ext cx="670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u="sng"/>
              <a:t>Решение.</a:t>
            </a:r>
            <a:r>
              <a:rPr lang="ru-RU"/>
              <a:t> Точка M(3; – 2) является точкой касания, так как</a:t>
            </a:r>
          </a:p>
          <a:p>
            <a:endParaRPr lang="ru-RU"/>
          </a:p>
        </p:txBody>
      </p:sp>
      <p:pic>
        <p:nvPicPr>
          <p:cNvPr id="55299" name="Picture 3" descr="no16_02"/>
          <p:cNvPicPr>
            <a:picLocks noChangeAspect="1" noChangeArrowheads="1"/>
          </p:cNvPicPr>
          <p:nvPr/>
        </p:nvPicPr>
        <p:blipFill>
          <a:blip r:embed="rId3">
            <a:lum bright="-12000"/>
          </a:blip>
          <a:srcRect/>
          <a:stretch>
            <a:fillRect/>
          </a:stretch>
        </p:blipFill>
        <p:spPr bwMode="auto">
          <a:xfrm>
            <a:off x="500034" y="2500306"/>
            <a:ext cx="39624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no16_03"/>
          <p:cNvPicPr>
            <a:picLocks noChangeAspect="1" noChangeArrowheads="1"/>
          </p:cNvPicPr>
          <p:nvPr/>
        </p:nvPicPr>
        <p:blipFill>
          <a:blip r:embed="rId4">
            <a:lum bright="-18000"/>
          </a:blip>
          <a:srcRect/>
          <a:stretch>
            <a:fillRect/>
          </a:stretch>
        </p:blipFill>
        <p:spPr bwMode="auto">
          <a:xfrm>
            <a:off x="5410200" y="2209800"/>
            <a:ext cx="29718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1000" y="3810000"/>
            <a:ext cx="5715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1. </a:t>
            </a:r>
            <a:r>
              <a:rPr lang="ru-RU" dirty="0" err="1"/>
              <a:t>a</a:t>
            </a:r>
            <a:r>
              <a:rPr lang="ru-RU" dirty="0"/>
              <a:t> = 3 – абсцисса точки касания.</a:t>
            </a:r>
            <a:br>
              <a:rPr lang="ru-RU" dirty="0"/>
            </a:br>
            <a:r>
              <a:rPr lang="ru-RU" dirty="0"/>
              <a:t>2. </a:t>
            </a:r>
            <a:r>
              <a:rPr lang="ru-RU" dirty="0" err="1"/>
              <a:t>f</a:t>
            </a:r>
            <a:r>
              <a:rPr lang="ru-RU" dirty="0"/>
              <a:t>(3) = – 2.</a:t>
            </a:r>
            <a:br>
              <a:rPr lang="ru-RU" dirty="0"/>
            </a:br>
            <a:r>
              <a:rPr lang="ru-RU" dirty="0"/>
              <a:t>3. </a:t>
            </a:r>
            <a:r>
              <a:rPr lang="ru-RU" dirty="0" err="1"/>
              <a:t>f</a:t>
            </a:r>
            <a:r>
              <a:rPr lang="ru-RU" dirty="0"/>
              <a:t> '(</a:t>
            </a:r>
            <a:r>
              <a:rPr lang="ru-RU" dirty="0" err="1"/>
              <a:t>x</a:t>
            </a:r>
            <a:r>
              <a:rPr lang="ru-RU" dirty="0"/>
              <a:t>) = x</a:t>
            </a:r>
            <a:r>
              <a:rPr lang="ru-RU" baseline="30000" dirty="0"/>
              <a:t>2</a:t>
            </a:r>
            <a:r>
              <a:rPr lang="ru-RU" dirty="0"/>
              <a:t> – 4, </a:t>
            </a:r>
            <a:r>
              <a:rPr lang="ru-RU" dirty="0" err="1"/>
              <a:t>f</a:t>
            </a:r>
            <a:r>
              <a:rPr lang="ru-RU" dirty="0"/>
              <a:t> '(3) = 5.</a:t>
            </a:r>
            <a:br>
              <a:rPr lang="ru-RU" dirty="0"/>
            </a:br>
            <a:r>
              <a:rPr lang="ru-RU" dirty="0"/>
              <a:t>4. </a:t>
            </a:r>
            <a:r>
              <a:rPr lang="ru-RU" b="1" dirty="0" err="1"/>
              <a:t>y</a:t>
            </a:r>
            <a:r>
              <a:rPr lang="ru-RU" b="1" dirty="0"/>
              <a:t> = – 2 + 5(</a:t>
            </a:r>
            <a:r>
              <a:rPr lang="ru-RU" b="1" dirty="0" err="1"/>
              <a:t>x</a:t>
            </a:r>
            <a:r>
              <a:rPr lang="ru-RU" b="1" dirty="0"/>
              <a:t> – 3), </a:t>
            </a:r>
            <a:endParaRPr lang="ru-RU" b="1" dirty="0" smtClean="0"/>
          </a:p>
          <a:p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= 5x – 17 – уравнение касательной.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357298"/>
            <a:ext cx="8643997" cy="4497387"/>
          </a:xfrm>
        </p:spPr>
        <p:txBody>
          <a:bodyPr/>
          <a:lstStyle/>
          <a:p>
            <a:pPr algn="just"/>
            <a:endParaRPr lang="ru-RU" sz="2000" dirty="0"/>
          </a:p>
          <a:p>
            <a:pPr algn="just"/>
            <a:r>
              <a:rPr lang="ru-RU" sz="2000" dirty="0"/>
              <a:t>Если материальная  точка движется прямолинейно и ее координата изменяется по закону  </a:t>
            </a:r>
            <a:r>
              <a:rPr lang="en-US" sz="2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x(t)</a:t>
            </a:r>
            <a:r>
              <a:rPr lang="ru-RU" sz="2000" i="1" dirty="0"/>
              <a:t>,</a:t>
            </a:r>
            <a:r>
              <a:rPr lang="ru-RU" sz="2000" dirty="0"/>
              <a:t> то скорость ее  движения</a:t>
            </a:r>
            <a:r>
              <a:rPr lang="en-US" sz="2000" dirty="0"/>
              <a:t> </a:t>
            </a:r>
            <a:r>
              <a:rPr lang="en-US" sz="2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v(t)</a:t>
            </a:r>
            <a:r>
              <a:rPr lang="en-US" sz="2000" i="1" dirty="0"/>
              <a:t> </a:t>
            </a:r>
            <a:r>
              <a:rPr lang="ru-RU" sz="2000" dirty="0"/>
              <a:t>в  момент времени  </a:t>
            </a:r>
            <a:r>
              <a:rPr lang="en-US" sz="2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</a:t>
            </a:r>
            <a:r>
              <a:rPr lang="en-US" sz="2000" i="1" dirty="0"/>
              <a:t>  </a:t>
            </a:r>
            <a:r>
              <a:rPr lang="ru-RU" sz="2000" dirty="0"/>
              <a:t>равна производной          </a:t>
            </a:r>
            <a:r>
              <a:rPr lang="ru-RU" sz="2000" dirty="0" smtClean="0"/>
              <a:t>     т.е</a:t>
            </a:r>
            <a:r>
              <a:rPr lang="ru-RU" sz="2000" dirty="0"/>
              <a:t>.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производная от координаты по времени есть скорость </a:t>
            </a:r>
            <a:r>
              <a:rPr lang="ru-RU" sz="2000" dirty="0"/>
              <a:t>                   </a:t>
            </a:r>
          </a:p>
          <a:p>
            <a:pPr algn="just">
              <a:buNone/>
            </a:pPr>
            <a:endParaRPr lang="ru-RU" sz="2000" dirty="0" smtClean="0"/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Производная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 скорости по времени есть ускорение:</a:t>
            </a:r>
          </a:p>
          <a:p>
            <a:pPr algn="just">
              <a:buFont typeface="Wingdings" pitchFamily="2" charset="2"/>
              <a:buNone/>
            </a:pPr>
            <a:r>
              <a:rPr lang="ru-RU" sz="2000" dirty="0"/>
              <a:t>     </a:t>
            </a:r>
            <a:endParaRPr lang="ru-RU" sz="2000" dirty="0" smtClean="0"/>
          </a:p>
          <a:p>
            <a:pPr algn="just">
              <a:buFont typeface="Wingdings" pitchFamily="2" charset="2"/>
              <a:buNone/>
            </a:pPr>
            <a:endParaRPr lang="ru-RU" sz="2000" dirty="0" smtClean="0"/>
          </a:p>
          <a:p>
            <a:pPr algn="just">
              <a:buFont typeface="Wingdings" pitchFamily="2" charset="2"/>
              <a:buNone/>
            </a:pPr>
            <a:r>
              <a:rPr lang="ru-RU" sz="2000" dirty="0" smtClean="0"/>
              <a:t>     Ускорение  </a:t>
            </a:r>
            <a:r>
              <a:rPr lang="ru-RU" sz="2000" dirty="0"/>
              <a:t>движения  </a:t>
            </a:r>
            <a:r>
              <a:rPr lang="ru-RU" sz="2000" dirty="0" smtClean="0"/>
              <a:t> есть </a:t>
            </a:r>
            <a:r>
              <a:rPr lang="ru-RU" sz="2000" dirty="0"/>
              <a:t>скорость  изменения скорости, поэтому ускорение движения в момент времени </a:t>
            </a:r>
            <a:r>
              <a:rPr lang="en-US" sz="2000" dirty="0"/>
              <a:t>t </a:t>
            </a:r>
            <a:r>
              <a:rPr lang="ru-RU" sz="2000" dirty="0" smtClean="0"/>
              <a:t>равно производной</a:t>
            </a:r>
            <a:endParaRPr lang="ru-RU" sz="2000" dirty="0"/>
          </a:p>
          <a:p>
            <a:pPr algn="just"/>
            <a:endParaRPr lang="ru-RU" sz="2000" dirty="0"/>
          </a:p>
          <a:p>
            <a:endParaRPr lang="ru-RU" sz="1800" dirty="0"/>
          </a:p>
          <a:p>
            <a:endParaRPr lang="ru-RU" sz="18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2786050" y="2428868"/>
            <a:ext cx="5929354" cy="4071966"/>
            <a:chOff x="2786050" y="2428868"/>
            <a:chExt cx="5929354" cy="4071966"/>
          </a:xfrm>
        </p:grpSpPr>
        <p:graphicFrame>
          <p:nvGraphicFramePr>
            <p:cNvPr id="51204" name="Object 4"/>
            <p:cNvGraphicFramePr>
              <a:graphicFrameLocks noGrp="1" noChangeAspect="1"/>
            </p:cNvGraphicFramePr>
            <p:nvPr>
              <p:ph sz="quarter" idx="2"/>
            </p:nvPr>
          </p:nvGraphicFramePr>
          <p:xfrm>
            <a:off x="4929190" y="2428868"/>
            <a:ext cx="649287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22" name="Формула" r:id="rId3" imgW="355320" imgH="203040" progId="Equation.3">
                    <p:embed/>
                  </p:oleObj>
                </mc:Choice>
                <mc:Fallback>
                  <p:oleObj name="Формула" r:id="rId3" imgW="355320" imgH="2030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9190" y="2428868"/>
                          <a:ext cx="649287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tx1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06" name="Object 6"/>
            <p:cNvGraphicFramePr>
              <a:graphicFrameLocks noGrp="1" noChangeAspect="1"/>
            </p:cNvGraphicFramePr>
            <p:nvPr>
              <p:ph sz="quarter" idx="3"/>
            </p:nvPr>
          </p:nvGraphicFramePr>
          <p:xfrm>
            <a:off x="6143636" y="2786058"/>
            <a:ext cx="2323757" cy="5715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23" name="Формула" r:id="rId5" imgW="825480" imgH="203040" progId="Equation.3">
                    <p:embed/>
                  </p:oleObj>
                </mc:Choice>
                <mc:Fallback>
                  <p:oleObj name="Формула" r:id="rId5" imgW="82548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43636" y="2786058"/>
                          <a:ext cx="2323757" cy="571504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08" name="Object 8"/>
            <p:cNvGraphicFramePr>
              <a:graphicFrameLocks noChangeAspect="1"/>
            </p:cNvGraphicFramePr>
            <p:nvPr/>
          </p:nvGraphicFramePr>
          <p:xfrm>
            <a:off x="7072330" y="3929066"/>
            <a:ext cx="1643074" cy="5848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24" name="Формула" r:id="rId7" imgW="571320" imgH="203040" progId="Equation.3">
                    <p:embed/>
                  </p:oleObj>
                </mc:Choice>
                <mc:Fallback>
                  <p:oleObj name="Формула" r:id="rId7" imgW="571320" imgH="20304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72330" y="3929066"/>
                          <a:ext cx="1643074" cy="584823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09" name="Object 9"/>
            <p:cNvGraphicFramePr>
              <a:graphicFrameLocks noChangeAspect="1"/>
            </p:cNvGraphicFramePr>
            <p:nvPr/>
          </p:nvGraphicFramePr>
          <p:xfrm>
            <a:off x="2786050" y="5857892"/>
            <a:ext cx="3662816" cy="6429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25" name="Формула" r:id="rId9" imgW="1155600" imgH="203040" progId="Equation.3">
                    <p:embed/>
                  </p:oleObj>
                </mc:Choice>
                <mc:Fallback>
                  <p:oleObj name="Формула" r:id="rId9" imgW="1155600" imgH="2030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6050" y="5857892"/>
                          <a:ext cx="3662816" cy="642942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6" name="Формула" r:id="rId11" imgW="114120" imgH="215640" progId="Equation.3">
                  <p:embed/>
                </p:oleObj>
              </mc:Choice>
              <mc:Fallback>
                <p:oleObj name="Формула" r:id="rId11" imgW="11412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7429520" y="5000636"/>
          <a:ext cx="6238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7" name="Формула" r:id="rId13" imgW="330120" imgH="203040" progId="Equation.3">
                  <p:embed/>
                </p:oleObj>
              </mc:Choice>
              <mc:Fallback>
                <p:oleObj name="Формула" r:id="rId13" imgW="33012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5000636"/>
                        <a:ext cx="62388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14282" y="214290"/>
            <a:ext cx="864399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Физический смысл производной функции в данной точке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E8E5B8-024F-4371-AD1E-F4C184375BB5}" type="slidenum">
              <a:rPr lang="ru-RU" smtClean="0">
                <a:solidFill>
                  <a:srgbClr val="FFFF00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598613"/>
            <a:ext cx="8293100" cy="4497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1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00"/>
                </a:solidFill>
              </a:rPr>
              <a:t>Точка движется прямолинейно по закону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00"/>
                </a:solidFill>
              </a:rPr>
              <a:t>Вычислите  скорость движения точки: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00"/>
                </a:solidFill>
              </a:rPr>
              <a:t>а) в момент времени  </a:t>
            </a:r>
            <a:r>
              <a:rPr lang="en-US" sz="2000" b="1" i="1" smtClean="0">
                <a:solidFill>
                  <a:srgbClr val="000000"/>
                </a:solidFill>
              </a:rPr>
              <a:t>t;</a:t>
            </a:r>
            <a:endParaRPr lang="ru-RU" sz="2000" b="1" i="1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00"/>
                </a:solidFill>
              </a:rPr>
              <a:t>б) в момент времени</a:t>
            </a:r>
            <a:r>
              <a:rPr lang="ru-RU" sz="2000" b="1" i="1" smtClean="0">
                <a:solidFill>
                  <a:srgbClr val="000000"/>
                </a:solidFill>
              </a:rPr>
              <a:t>  </a:t>
            </a:r>
            <a:r>
              <a:rPr lang="en-US" sz="2000" b="1" i="1" smtClean="0">
                <a:solidFill>
                  <a:srgbClr val="000000"/>
                </a:solidFill>
              </a:rPr>
              <a:t>t</a:t>
            </a:r>
            <a:r>
              <a:rPr lang="ru-RU" sz="2000" b="1" i="1" smtClean="0">
                <a:solidFill>
                  <a:srgbClr val="000000"/>
                </a:solidFill>
              </a:rPr>
              <a:t>=2с.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u="sng" smtClean="0">
                <a:solidFill>
                  <a:srgbClr val="000000"/>
                </a:solidFill>
              </a:rPr>
              <a:t>Решение.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b="1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>
                <a:solidFill>
                  <a:srgbClr val="000000"/>
                </a:solidFill>
              </a:rPr>
              <a:t>а)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>
                <a:solidFill>
                  <a:srgbClr val="000000"/>
                </a:solidFill>
              </a:rPr>
              <a:t>б)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smtClean="0"/>
              <a:t>    </a:t>
            </a:r>
          </a:p>
        </p:txBody>
      </p:sp>
      <p:graphicFrame>
        <p:nvGraphicFramePr>
          <p:cNvPr id="5122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0619198"/>
              </p:ext>
            </p:extLst>
          </p:nvPr>
        </p:nvGraphicFramePr>
        <p:xfrm>
          <a:off x="5580112" y="1772816"/>
          <a:ext cx="2664991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8" name="Формула" r:id="rId3" imgW="914400" imgH="228600" progId="Equation.3">
                  <p:embed/>
                </p:oleObj>
              </mc:Choice>
              <mc:Fallback>
                <p:oleObj name="Формула" r:id="rId3" imgW="914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772816"/>
                        <a:ext cx="2664991" cy="647700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20891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Задача 1</a:t>
            </a:r>
          </a:p>
        </p:txBody>
      </p:sp>
      <p:graphicFrame>
        <p:nvGraphicFramePr>
          <p:cNvPr id="72709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63697992"/>
              </p:ext>
            </p:extLst>
          </p:nvPr>
        </p:nvGraphicFramePr>
        <p:xfrm>
          <a:off x="828675" y="3860800"/>
          <a:ext cx="7272338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9" name="Формула" r:id="rId5" imgW="2006280" imgH="482400" progId="Equation.3">
                  <p:embed/>
                </p:oleObj>
              </mc:Choice>
              <mc:Fallback>
                <p:oleObj name="Формула" r:id="rId5" imgW="2006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75" y="3860800"/>
                        <a:ext cx="7272338" cy="180022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508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598613"/>
            <a:ext cx="8293100" cy="4497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000000"/>
                </a:solidFill>
              </a:rPr>
              <a:t>Найдите скорость и ускорение для  точки, движущейся по закону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000000"/>
                </a:solidFill>
              </a:rPr>
              <a:t>а) в момент времени  </a:t>
            </a:r>
            <a:r>
              <a:rPr lang="en-US" sz="2400" b="1" i="1" smtClean="0">
                <a:solidFill>
                  <a:srgbClr val="000000"/>
                </a:solidFill>
              </a:rPr>
              <a:t>t;</a:t>
            </a:r>
            <a:endParaRPr lang="ru-RU" sz="2400" b="1" i="1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000000"/>
                </a:solidFill>
              </a:rPr>
              <a:t>б) в момент времени</a:t>
            </a:r>
            <a:r>
              <a:rPr lang="ru-RU" sz="2400" b="1" i="1" smtClean="0">
                <a:solidFill>
                  <a:srgbClr val="000000"/>
                </a:solidFill>
              </a:rPr>
              <a:t>  </a:t>
            </a:r>
            <a:r>
              <a:rPr lang="en-US" sz="2400" b="1" i="1" smtClean="0">
                <a:solidFill>
                  <a:srgbClr val="000000"/>
                </a:solidFill>
              </a:rPr>
              <a:t>t</a:t>
            </a:r>
            <a:r>
              <a:rPr lang="ru-RU" sz="2400" b="1" i="1" smtClean="0">
                <a:solidFill>
                  <a:srgbClr val="000000"/>
                </a:solidFill>
              </a:rPr>
              <a:t>=3с.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u="sng" smtClean="0">
                <a:solidFill>
                  <a:srgbClr val="000000"/>
                </a:solidFill>
              </a:rPr>
              <a:t>Решение.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    </a:t>
            </a:r>
          </a:p>
        </p:txBody>
      </p:sp>
      <p:graphicFrame>
        <p:nvGraphicFramePr>
          <p:cNvPr id="614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38412643"/>
              </p:ext>
            </p:extLst>
          </p:nvPr>
        </p:nvGraphicFramePr>
        <p:xfrm>
          <a:off x="5148263" y="2420938"/>
          <a:ext cx="26638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2" name="Формула" r:id="rId3" imgW="1079280" imgH="228600" progId="Equation.3">
                  <p:embed/>
                </p:oleObj>
              </mc:Choice>
              <mc:Fallback>
                <p:oleObj name="Формула" r:id="rId3" imgW="1079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420938"/>
                        <a:ext cx="2663825" cy="576262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20891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Задача 2</a:t>
            </a:r>
          </a:p>
        </p:txBody>
      </p:sp>
      <p:graphicFrame>
        <p:nvGraphicFramePr>
          <p:cNvPr id="7373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64377514"/>
              </p:ext>
            </p:extLst>
          </p:nvPr>
        </p:nvGraphicFramePr>
        <p:xfrm>
          <a:off x="1258888" y="4076700"/>
          <a:ext cx="5689600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3" name="Формула" r:id="rId5" imgW="2234880" imgH="939600" progId="Equation.3">
                  <p:embed/>
                </p:oleObj>
              </mc:Choice>
              <mc:Fallback>
                <p:oleObj name="Формула" r:id="rId5" imgW="223488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076700"/>
                        <a:ext cx="5689600" cy="2520950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420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696200" cy="990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вопросы: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8248430" cy="43434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Введение понятий </a:t>
            </a:r>
            <a:r>
              <a:rPr lang="ru-RU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«приращение аргумента»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</a:t>
            </a:r>
            <a:r>
              <a:rPr lang="ru-RU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«приращение функций». </a:t>
            </a:r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Определение производной.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Касательная и секущая к графику функции. Геометрический и физический смысл производной.</a:t>
            </a:r>
          </a:p>
          <a:p>
            <a:pPr marL="0" indent="0"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Проблемная  задача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598613"/>
            <a:ext cx="8364537" cy="4497387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smtClean="0">
                <a:solidFill>
                  <a:srgbClr val="000000"/>
                </a:solidFill>
              </a:rPr>
              <a:t>Две материальные  точки  движутся  прямолинейно  по  законам</a:t>
            </a:r>
            <a:r>
              <a:rPr lang="ru-RU" sz="2000" smtClean="0">
                <a:solidFill>
                  <a:srgbClr val="000000"/>
                </a:solidFill>
              </a:rPr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>
              <a:solidFill>
                <a:srgbClr val="00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00"/>
                </a:solidFill>
              </a:rPr>
              <a:t>В какой  момент  времени скорости их  равны, т.е.</a:t>
            </a:r>
          </a:p>
        </p:txBody>
      </p:sp>
      <p:graphicFrame>
        <p:nvGraphicFramePr>
          <p:cNvPr id="717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00338" y="2060575"/>
          <a:ext cx="4248150" cy="165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6" name="Формула" r:id="rId3" imgW="1295280" imgH="482400" progId="Equation.3">
                  <p:embed/>
                </p:oleObj>
              </mc:Choice>
              <mc:Fallback>
                <p:oleObj name="Формула" r:id="rId3" imgW="12952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2060575"/>
                        <a:ext cx="4248150" cy="165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771775" y="4437063"/>
          <a:ext cx="42481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7" name="Формула" r:id="rId5" imgW="1231560" imgH="228600" progId="Equation.3">
                  <p:embed/>
                </p:oleObj>
              </mc:Choice>
              <mc:Fallback>
                <p:oleObj name="Формула" r:id="rId5" imgW="12315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437063"/>
                        <a:ext cx="424815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281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 проблемной  задачи</a:t>
            </a:r>
          </a:p>
        </p:txBody>
      </p:sp>
      <p:graphicFrame>
        <p:nvGraphicFramePr>
          <p:cNvPr id="819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5868584"/>
              </p:ext>
            </p:extLst>
          </p:nvPr>
        </p:nvGraphicFramePr>
        <p:xfrm>
          <a:off x="1331640" y="1268760"/>
          <a:ext cx="7056438" cy="467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5" name="Формула" r:id="rId3" imgW="1828800" imgH="1422360" progId="Equation.3">
                  <p:embed/>
                </p:oleObj>
              </mc:Choice>
              <mc:Fallback>
                <p:oleObj name="Формула" r:id="rId3" imgW="1828800" imgH="1422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268760"/>
                        <a:ext cx="7056438" cy="467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487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ages[17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340768"/>
            <a:ext cx="3034356" cy="329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66800" y="609600"/>
            <a:ext cx="7391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Домашнее задание: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6D97A-DEB1-41BF-99F8-4531638C8F1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15356" y="1505257"/>
            <a:ext cx="547712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1. конспект лекции</a:t>
            </a:r>
            <a:endParaRPr lang="ru-RU" sz="2800" dirty="0"/>
          </a:p>
          <a:p>
            <a:r>
              <a:rPr lang="ru-RU" sz="2800" i="1" dirty="0" smtClean="0"/>
              <a:t>2. </a:t>
            </a:r>
            <a:r>
              <a:rPr lang="ru-RU" sz="2800" i="1" dirty="0" err="1" smtClean="0"/>
              <a:t>Дадаян</a:t>
            </a:r>
            <a:r>
              <a:rPr lang="ru-RU" sz="2800" i="1" dirty="0" smtClean="0"/>
              <a:t>. гл.9,§9.1-9.4</a:t>
            </a:r>
            <a:r>
              <a:rPr lang="ru-RU" sz="2800" i="1" dirty="0"/>
              <a:t>, №9.3, 9.5, 9.7</a:t>
            </a:r>
            <a:endParaRPr lang="ru-RU" sz="2800" dirty="0"/>
          </a:p>
          <a:p>
            <a:r>
              <a:rPr lang="ru-RU" sz="2800" i="1" dirty="0"/>
              <a:t>3. Колмогоров. гл.2,§4 п.12-14,19, №178(</a:t>
            </a:r>
            <a:r>
              <a:rPr lang="ru-RU" sz="2800" i="1" dirty="0" err="1"/>
              <a:t>б,в</a:t>
            </a:r>
            <a:r>
              <a:rPr lang="ru-RU" sz="2800" i="1" dirty="0"/>
              <a:t>),193 (</a:t>
            </a:r>
            <a:r>
              <a:rPr lang="ru-RU" sz="2800" i="1" dirty="0" err="1"/>
              <a:t>в,г</a:t>
            </a:r>
            <a:r>
              <a:rPr lang="ru-RU" sz="2800" i="1" dirty="0"/>
              <a:t>), 194 (</a:t>
            </a:r>
            <a:r>
              <a:rPr lang="ru-RU" sz="2800" i="1" dirty="0" err="1"/>
              <a:t>б,в</a:t>
            </a:r>
            <a:r>
              <a:rPr lang="ru-RU" sz="2800" i="1" dirty="0"/>
              <a:t>) 195(</a:t>
            </a:r>
            <a:r>
              <a:rPr lang="ru-RU" sz="2800" i="1" dirty="0" err="1"/>
              <a:t>б,г</a:t>
            </a:r>
            <a:r>
              <a:rPr lang="ru-RU" sz="2800" i="1" dirty="0"/>
              <a:t>), 196 (б) №268</a:t>
            </a:r>
            <a:endParaRPr lang="ru-RU" sz="2800" dirty="0"/>
          </a:p>
          <a:p>
            <a:r>
              <a:rPr lang="ru-RU" sz="2800" i="1" dirty="0"/>
              <a:t>4. </a:t>
            </a:r>
            <a:r>
              <a:rPr lang="ru-RU" sz="2800" b="1" i="1" dirty="0"/>
              <a:t>СВР:  </a:t>
            </a:r>
            <a:r>
              <a:rPr lang="ru-RU" sz="2800" b="1" i="1" dirty="0">
                <a:solidFill>
                  <a:srgbClr val="FF0000"/>
                </a:solidFill>
              </a:rPr>
              <a:t>Подготовить реферат на тему «Производная и ее применения»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4648200" y="22098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3276600" y="3810000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1000" y="990600"/>
            <a:ext cx="6019800" cy="4343400"/>
            <a:chOff x="240" y="624"/>
            <a:chExt cx="3792" cy="2736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40" y="3024"/>
              <a:ext cx="3792" cy="231"/>
              <a:chOff x="240" y="3024"/>
              <a:chExt cx="3792" cy="231"/>
            </a:xfrm>
          </p:grpSpPr>
          <p:sp>
            <p:nvSpPr>
              <p:cNvPr id="10248" name="Line 8"/>
              <p:cNvSpPr>
                <a:spLocks noChangeShapeType="1"/>
              </p:cNvSpPr>
              <p:nvPr/>
            </p:nvSpPr>
            <p:spPr bwMode="auto">
              <a:xfrm>
                <a:off x="240" y="3072"/>
                <a:ext cx="37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9" name="Text Box 9"/>
              <p:cNvSpPr txBox="1">
                <a:spLocks noChangeArrowheads="1"/>
              </p:cNvSpPr>
              <p:nvPr/>
            </p:nvSpPr>
            <p:spPr bwMode="auto">
              <a:xfrm>
                <a:off x="3840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х</a:t>
                </a:r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864" y="624"/>
              <a:ext cx="240" cy="2736"/>
              <a:chOff x="864" y="624"/>
              <a:chExt cx="240" cy="2736"/>
            </a:xfrm>
          </p:grpSpPr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864" y="624"/>
                <a:ext cx="192" cy="2736"/>
                <a:chOff x="864" y="624"/>
                <a:chExt cx="192" cy="2736"/>
              </a:xfrm>
            </p:grpSpPr>
            <p:sp>
              <p:nvSpPr>
                <p:cNvPr id="1025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056" y="720"/>
                  <a:ext cx="0" cy="26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5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64" y="624"/>
                  <a:ext cx="19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/>
                    <a:t>y</a:t>
                  </a:r>
                  <a:endParaRPr lang="ru-RU" b="1"/>
                </a:p>
              </p:txBody>
            </p:sp>
          </p:grpSp>
          <p:sp>
            <p:nvSpPr>
              <p:cNvPr id="10254" name="Text Box 14"/>
              <p:cNvSpPr txBox="1">
                <a:spLocks noChangeArrowheads="1"/>
              </p:cNvSpPr>
              <p:nvPr/>
            </p:nvSpPr>
            <p:spPr bwMode="auto">
              <a:xfrm>
                <a:off x="912" y="3024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0</a:t>
                </a:r>
                <a:endParaRPr lang="ru-RU" b="1"/>
              </a:p>
            </p:txBody>
          </p:sp>
        </p:grpSp>
      </p:grp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2667000" y="3429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endParaRPr lang="ru-RU" sz="2000" b="1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343400" y="1905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B</a:t>
            </a:r>
            <a:endParaRPr lang="ru-RU" sz="2000" b="1"/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 flipH="1">
            <a:off x="1676400" y="38100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 flipH="1">
            <a:off x="1676400" y="2209800"/>
            <a:ext cx="2971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>
            <a:off x="3276600" y="3810000"/>
            <a:ext cx="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4724400" y="2209800"/>
            <a:ext cx="0" cy="2667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4" name="Oval 24"/>
          <p:cNvSpPr>
            <a:spLocks noChangeArrowheads="1"/>
          </p:cNvSpPr>
          <p:nvPr/>
        </p:nvSpPr>
        <p:spPr bwMode="auto">
          <a:xfrm>
            <a:off x="1676400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5" name="Oval 25"/>
          <p:cNvSpPr>
            <a:spLocks noChangeArrowheads="1"/>
          </p:cNvSpPr>
          <p:nvPr/>
        </p:nvSpPr>
        <p:spPr bwMode="auto">
          <a:xfrm>
            <a:off x="47244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6" name="Oval 26"/>
          <p:cNvSpPr>
            <a:spLocks noChangeArrowheads="1"/>
          </p:cNvSpPr>
          <p:nvPr/>
        </p:nvSpPr>
        <p:spPr bwMode="auto">
          <a:xfrm>
            <a:off x="1676400" y="3810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7" name="Oval 27"/>
          <p:cNvSpPr>
            <a:spLocks noChangeArrowheads="1"/>
          </p:cNvSpPr>
          <p:nvPr/>
        </p:nvSpPr>
        <p:spPr bwMode="auto">
          <a:xfrm>
            <a:off x="32766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8" name="Freeform 28"/>
          <p:cNvSpPr>
            <a:spLocks/>
          </p:cNvSpPr>
          <p:nvPr/>
        </p:nvSpPr>
        <p:spPr bwMode="auto">
          <a:xfrm>
            <a:off x="838200" y="1676400"/>
            <a:ext cx="5105400" cy="3505200"/>
          </a:xfrm>
          <a:custGeom>
            <a:avLst/>
            <a:gdLst/>
            <a:ahLst/>
            <a:cxnLst>
              <a:cxn ang="0">
                <a:pos x="0" y="2208"/>
              </a:cxn>
              <a:cxn ang="0">
                <a:pos x="1008" y="1728"/>
              </a:cxn>
              <a:cxn ang="0">
                <a:pos x="1584" y="1296"/>
              </a:cxn>
              <a:cxn ang="0">
                <a:pos x="2016" y="615"/>
              </a:cxn>
              <a:cxn ang="0">
                <a:pos x="2496" y="288"/>
              </a:cxn>
              <a:cxn ang="0">
                <a:pos x="3216" y="0"/>
              </a:cxn>
            </a:cxnLst>
            <a:rect l="0" t="0" r="r" b="b"/>
            <a:pathLst>
              <a:path w="3216" h="2208">
                <a:moveTo>
                  <a:pt x="0" y="2208"/>
                </a:moveTo>
                <a:cubicBezTo>
                  <a:pt x="372" y="2044"/>
                  <a:pt x="744" y="1880"/>
                  <a:pt x="1008" y="1728"/>
                </a:cubicBezTo>
                <a:cubicBezTo>
                  <a:pt x="1272" y="1576"/>
                  <a:pt x="1416" y="1482"/>
                  <a:pt x="1584" y="1296"/>
                </a:cubicBezTo>
                <a:cubicBezTo>
                  <a:pt x="1752" y="1110"/>
                  <a:pt x="1864" y="783"/>
                  <a:pt x="2016" y="615"/>
                </a:cubicBezTo>
                <a:cubicBezTo>
                  <a:pt x="2168" y="447"/>
                  <a:pt x="2296" y="390"/>
                  <a:pt x="2496" y="288"/>
                </a:cubicBezTo>
                <a:cubicBezTo>
                  <a:pt x="2696" y="186"/>
                  <a:pt x="3096" y="48"/>
                  <a:pt x="3216" y="0"/>
                </a:cubicBez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0269" name="Object 29"/>
          <p:cNvGraphicFramePr>
            <a:graphicFrameLocks noChangeAspect="1"/>
          </p:cNvGraphicFramePr>
          <p:nvPr/>
        </p:nvGraphicFramePr>
        <p:xfrm>
          <a:off x="3200400" y="4953000"/>
          <a:ext cx="3159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4" name="Формула" r:id="rId3" imgW="164880" imgH="228600" progId="Equation.3">
                  <p:embed/>
                </p:oleObj>
              </mc:Choice>
              <mc:Fallback>
                <p:oleObj name="Формула" r:id="rId3" imgW="16488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953000"/>
                        <a:ext cx="315913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0" name="Object 30"/>
          <p:cNvGraphicFramePr>
            <a:graphicFrameLocks noChangeAspect="1"/>
          </p:cNvGraphicFramePr>
          <p:nvPr/>
        </p:nvGraphicFramePr>
        <p:xfrm>
          <a:off x="3810000" y="48768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5" name="Формула" r:id="rId5" imgW="228600" imgH="203040" progId="Equation.3">
                  <p:embed/>
                </p:oleObj>
              </mc:Choice>
              <mc:Fallback>
                <p:oleObj name="Формула" r:id="rId5" imgW="2286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8768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2" name="Object 32"/>
          <p:cNvGraphicFramePr>
            <a:graphicFrameLocks noChangeAspect="1"/>
          </p:cNvGraphicFramePr>
          <p:nvPr/>
        </p:nvGraphicFramePr>
        <p:xfrm>
          <a:off x="1295400" y="3581400"/>
          <a:ext cx="3683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6" name="Формула" r:id="rId7" imgW="177480" imgH="228600" progId="Equation.3">
                  <p:embed/>
                </p:oleObj>
              </mc:Choice>
              <mc:Fallback>
                <p:oleObj name="Формула" r:id="rId7" imgW="17748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581400"/>
                        <a:ext cx="36830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0" y="2479675"/>
            <a:ext cx="227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/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3124200" y="4953000"/>
            <a:ext cx="398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 </a:t>
            </a:r>
            <a:endParaRPr lang="ru-RU"/>
          </a:p>
        </p:txBody>
      </p:sp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0" y="4114800"/>
            <a:ext cx="35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 </a:t>
            </a:r>
            <a:endParaRPr lang="ru-RU"/>
          </a:p>
        </p:txBody>
      </p:sp>
      <p:sp>
        <p:nvSpPr>
          <p:cNvPr id="10276" name="Rectangle 36"/>
          <p:cNvSpPr>
            <a:spLocks noChangeArrowheads="1"/>
          </p:cNvSpPr>
          <p:nvPr/>
        </p:nvSpPr>
        <p:spPr bwMode="auto">
          <a:xfrm>
            <a:off x="0" y="3886200"/>
            <a:ext cx="312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>
                <a:solidFill>
                  <a:srgbClr val="000000"/>
                </a:solidFill>
                <a:cs typeface="Times New Roman" pitchFamily="18" charset="0"/>
              </a:rPr>
              <a:t>   </a:t>
            </a:r>
            <a:endParaRPr lang="ru-RU"/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0" y="437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78" name="Object 38"/>
          <p:cNvGraphicFramePr>
            <a:graphicFrameLocks noGrp="1" noChangeAspect="1"/>
          </p:cNvGraphicFramePr>
          <p:nvPr>
            <p:ph idx="1"/>
          </p:nvPr>
        </p:nvGraphicFramePr>
        <p:xfrm>
          <a:off x="1295400" y="2057400"/>
          <a:ext cx="34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7" name="Формула" r:id="rId9" imgW="139680" imgH="164880" progId="Equation.3">
                  <p:embed/>
                </p:oleObj>
              </mc:Choice>
              <mc:Fallback>
                <p:oleObj name="Формула" r:id="rId9" imgW="139680" imgH="1648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057400"/>
                        <a:ext cx="346075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9" name="Object 39"/>
          <p:cNvGraphicFramePr>
            <a:graphicFrameLocks noChangeAspect="1"/>
          </p:cNvGraphicFramePr>
          <p:nvPr/>
        </p:nvGraphicFramePr>
        <p:xfrm>
          <a:off x="4572000" y="4876800"/>
          <a:ext cx="2968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8" name="Формула" r:id="rId11" imgW="126720" imgH="139680" progId="Equation.3">
                  <p:embed/>
                </p:oleObj>
              </mc:Choice>
              <mc:Fallback>
                <p:oleObj name="Формула" r:id="rId11" imgW="126720" imgH="1396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876800"/>
                        <a:ext cx="296863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0" name="Object 40"/>
          <p:cNvGraphicFramePr>
            <a:graphicFrameLocks noChangeAspect="1"/>
          </p:cNvGraphicFramePr>
          <p:nvPr/>
        </p:nvGraphicFramePr>
        <p:xfrm>
          <a:off x="1143000" y="2667000"/>
          <a:ext cx="5016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Формула" r:id="rId13" imgW="215640" imgH="203040" progId="Equation.3">
                  <p:embed/>
                </p:oleObj>
              </mc:Choice>
              <mc:Fallback>
                <p:oleObj name="Формула" r:id="rId13" imgW="21564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67000"/>
                        <a:ext cx="5016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2" name="Line 42"/>
          <p:cNvSpPr>
            <a:spLocks noChangeShapeType="1"/>
          </p:cNvSpPr>
          <p:nvPr/>
        </p:nvSpPr>
        <p:spPr bwMode="auto">
          <a:xfrm>
            <a:off x="3276600" y="4876800"/>
            <a:ext cx="1447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3" name="Line 43"/>
          <p:cNvSpPr>
            <a:spLocks noChangeShapeType="1"/>
          </p:cNvSpPr>
          <p:nvPr/>
        </p:nvSpPr>
        <p:spPr bwMode="auto">
          <a:xfrm flipV="1">
            <a:off x="1676400" y="2209800"/>
            <a:ext cx="0" cy="1600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4" name="Line 44"/>
          <p:cNvSpPr>
            <a:spLocks noChangeShapeType="1"/>
          </p:cNvSpPr>
          <p:nvPr/>
        </p:nvSpPr>
        <p:spPr bwMode="auto">
          <a:xfrm>
            <a:off x="3276600" y="3810000"/>
            <a:ext cx="14478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5" name="Line 45"/>
          <p:cNvSpPr>
            <a:spLocks noChangeShapeType="1"/>
          </p:cNvSpPr>
          <p:nvPr/>
        </p:nvSpPr>
        <p:spPr bwMode="auto">
          <a:xfrm flipV="1">
            <a:off x="4724400" y="2209800"/>
            <a:ext cx="0" cy="1600200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4724400" y="35814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graphicFrame>
        <p:nvGraphicFramePr>
          <p:cNvPr id="10287" name="Object 47"/>
          <p:cNvGraphicFramePr>
            <a:graphicFrameLocks noChangeAspect="1"/>
          </p:cNvGraphicFramePr>
          <p:nvPr/>
        </p:nvGraphicFramePr>
        <p:xfrm>
          <a:off x="4724400" y="2667000"/>
          <a:ext cx="4572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0" name="Формула" r:id="rId15" imgW="241200" imgH="203040" progId="Equation.3">
                  <p:embed/>
                </p:oleObj>
              </mc:Choice>
              <mc:Fallback>
                <p:oleObj name="Формула" r:id="rId15" imgW="2412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667000"/>
                        <a:ext cx="457200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8" name="Object 48"/>
          <p:cNvGraphicFramePr>
            <a:graphicFrameLocks noChangeAspect="1"/>
          </p:cNvGraphicFramePr>
          <p:nvPr/>
        </p:nvGraphicFramePr>
        <p:xfrm>
          <a:off x="3810000" y="3429000"/>
          <a:ext cx="47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1" name="Формула" r:id="rId17" imgW="228600" imgH="203040" progId="Equation.3">
                  <p:embed/>
                </p:oleObj>
              </mc:Choice>
              <mc:Fallback>
                <p:oleObj name="Формула" r:id="rId17" imgW="2286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429000"/>
                        <a:ext cx="476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1" name="Rectangle 51"/>
          <p:cNvSpPr>
            <a:spLocks noChangeArrowheads="1"/>
          </p:cNvSpPr>
          <p:nvPr/>
        </p:nvSpPr>
        <p:spPr bwMode="auto">
          <a:xfrm>
            <a:off x="4495800" y="3581400"/>
            <a:ext cx="228600" cy="228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7" name="AutoShape 57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629400"/>
            <a:ext cx="304800" cy="2286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Введение понятий «приращение аргумента» и «приращение функций».</a:t>
            </a:r>
          </a:p>
        </p:txBody>
      </p:sp>
      <p:sp>
        <p:nvSpPr>
          <p:cNvPr id="59" name="Номер слайда 5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357158" y="500042"/>
            <a:ext cx="8534400" cy="838204"/>
            <a:chOff x="285720" y="1643050"/>
            <a:chExt cx="8534400" cy="838204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8534400" cy="83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  <a:defRPr/>
              </a:pPr>
              <a:r>
                <a:rPr lang="en-US" sz="2400" i="1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	</a:t>
              </a:r>
              <a:r>
                <a:rPr lang="ru-RU" sz="2400" b="1" u="sng" kern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Определение</a:t>
              </a:r>
              <a:r>
                <a:rPr lang="en-US" sz="2400" b="1" u="sng" kern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1:</a:t>
              </a:r>
              <a:r>
                <a:rPr lang="en-US" sz="2400" b="1" i="1" u="sng" kern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</a:t>
              </a:r>
              <a:r>
                <a:rPr lang="ru-RU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Пусть функция</a:t>
              </a:r>
              <a:r>
                <a:rPr lang="en-US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               </a:t>
              </a:r>
              <a:r>
                <a:rPr lang="ru-RU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определена в точках</a:t>
              </a:r>
              <a:r>
                <a:rPr lang="en-US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   </a:t>
              </a:r>
              <a:r>
                <a:rPr lang="ru-RU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</a:t>
              </a:r>
              <a:r>
                <a:rPr lang="ru-RU" sz="2800" i="1" kern="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</a:t>
              </a:r>
              <a:r>
                <a:rPr lang="ru-RU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</a:t>
              </a:r>
              <a:r>
                <a:rPr lang="ru-RU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и </a:t>
              </a:r>
              <a:r>
                <a:rPr lang="en-US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        . </a:t>
              </a:r>
              <a:r>
                <a:rPr lang="ru-RU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Разность</a:t>
              </a:r>
              <a:r>
                <a:rPr lang="en-US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</a:t>
              </a:r>
              <a:r>
                <a:rPr lang="ru-RU" sz="2400" b="1" i="1" kern="0" dirty="0" err="1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</a:t>
              </a:r>
              <a:r>
                <a:rPr lang="ru-RU" sz="2000" b="1" i="1" kern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400" b="1" i="1" kern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400" b="1" i="1" kern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x</a:t>
              </a:r>
              <a:r>
                <a:rPr lang="en-US" sz="2000" b="1" i="1" baseline="-2500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i="1" kern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000" b="1" i="1" kern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400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называют </a:t>
              </a:r>
              <a:r>
                <a:rPr lang="ru-RU" sz="2800" b="1" i="1" kern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приращением аргумента</a:t>
              </a:r>
              <a:r>
                <a:rPr lang="ru-RU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. 	</a:t>
              </a:r>
            </a:p>
            <a:p>
              <a:pPr marL="342900" indent="-342900"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  <a:defRPr/>
              </a:pPr>
              <a:r>
                <a:rPr lang="ru-RU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	</a:t>
              </a:r>
              <a:endParaRPr lang="en-US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342900" indent="-342900"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  <a:defRPr/>
              </a:pPr>
              <a:r>
                <a:rPr lang="en-US" sz="2400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	</a:t>
              </a:r>
              <a:endParaRPr lang="ru-RU" sz="2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graphicFrame>
          <p:nvGraphicFramePr>
            <p:cNvPr id="37890" name="Object 2"/>
            <p:cNvGraphicFramePr>
              <a:graphicFrameLocks noChangeAspect="1"/>
            </p:cNvGraphicFramePr>
            <p:nvPr/>
          </p:nvGraphicFramePr>
          <p:xfrm>
            <a:off x="5286380" y="1643050"/>
            <a:ext cx="1008063" cy="42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34" name="Equation" r:id="rId3" imgW="609336" imgH="253890" progId="Equation.DSMT4">
                    <p:embed/>
                  </p:oleObj>
                </mc:Choice>
                <mc:Fallback>
                  <p:oleObj name="Equation" r:id="rId3" imgW="609336" imgH="25389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6380" y="1643050"/>
                          <a:ext cx="1008063" cy="425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7" name="Picture 8"/>
            <p:cNvPicPr>
              <a:picLocks noGrp="1" noChangeAspect="1" noChangeArrowheads="1"/>
            </p:cNvPicPr>
            <p:nvPr>
              <p:ph sz="quarter" idx="4294967295"/>
            </p:nvPr>
          </p:nvPicPr>
          <p:blipFill>
            <a:blip r:embed="rId5"/>
            <a:srcRect/>
            <a:stretch>
              <a:fillRect/>
            </a:stretch>
          </p:blipFill>
          <p:spPr>
            <a:xfrm>
              <a:off x="2786050" y="2071678"/>
              <a:ext cx="557638" cy="409576"/>
            </a:xfrm>
            <a:noFill/>
          </p:spPr>
        </p:pic>
      </p:grp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428596" y="2143116"/>
            <a:ext cx="8504238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Определение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</a:t>
            </a: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</a:t>
            </a:r>
            <a:r>
              <a:rPr 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Разность  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 - 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baseline="-25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называют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приращением функции.	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500034" y="3357562"/>
            <a:ext cx="8353425" cy="647701"/>
            <a:chOff x="571472" y="3786190"/>
            <a:chExt cx="8353425" cy="647701"/>
          </a:xfrm>
        </p:grpSpPr>
        <p:sp>
          <p:nvSpPr>
            <p:cNvPr id="12" name="Rectangle 34"/>
            <p:cNvSpPr>
              <a:spLocks noChangeArrowheads="1"/>
            </p:cNvSpPr>
            <p:nvPr/>
          </p:nvSpPr>
          <p:spPr bwMode="auto">
            <a:xfrm>
              <a:off x="571472" y="3929066"/>
              <a:ext cx="835342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ru-RU" sz="2400" dirty="0"/>
                <a:t>	Итак</a:t>
              </a:r>
              <a:r>
                <a:rPr lang="ru-RU" sz="2400" dirty="0" smtClean="0"/>
                <a:t>,                        </a:t>
              </a:r>
              <a:r>
                <a:rPr lang="ru-RU" sz="2400" dirty="0"/>
                <a:t>, значит</a:t>
              </a:r>
              <a:r>
                <a:rPr lang="ru-RU" sz="2400" dirty="0" smtClean="0"/>
                <a:t>,                       </a:t>
              </a:r>
              <a:r>
                <a:rPr lang="ru-RU" sz="2400" dirty="0"/>
                <a:t>. </a:t>
              </a:r>
            </a:p>
          </p:txBody>
        </p:sp>
        <p:graphicFrame>
          <p:nvGraphicFramePr>
            <p:cNvPr id="16393" name="Object 9"/>
            <p:cNvGraphicFramePr>
              <a:graphicFrameLocks noChangeAspect="1"/>
            </p:cNvGraphicFramePr>
            <p:nvPr/>
          </p:nvGraphicFramePr>
          <p:xfrm>
            <a:off x="2143108" y="3786190"/>
            <a:ext cx="1562707" cy="5000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35" name="Формула" r:id="rId6" imgW="723586" imgH="228501" progId="Equation.3">
                    <p:embed/>
                  </p:oleObj>
                </mc:Choice>
                <mc:Fallback>
                  <p:oleObj name="Формула" r:id="rId6" imgW="723586" imgH="228501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3108" y="3786190"/>
                          <a:ext cx="1562707" cy="50006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5" name="Object 11"/>
            <p:cNvGraphicFramePr>
              <a:graphicFrameLocks noChangeAspect="1"/>
            </p:cNvGraphicFramePr>
            <p:nvPr/>
          </p:nvGraphicFramePr>
          <p:xfrm>
            <a:off x="5286380" y="3786190"/>
            <a:ext cx="1709462" cy="5381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36" name="Формула" r:id="rId8" imgW="736600" imgH="228600" progId="Equation.3">
                    <p:embed/>
                  </p:oleObj>
                </mc:Choice>
                <mc:Fallback>
                  <p:oleObj name="Формула" r:id="rId8" imgW="736600" imgH="22860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6380" y="3786190"/>
                          <a:ext cx="1709462" cy="53816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97" name="Object 13"/>
          <p:cNvGraphicFramePr>
            <a:graphicFrameLocks noChangeAspect="1"/>
          </p:cNvGraphicFramePr>
          <p:nvPr/>
        </p:nvGraphicFramePr>
        <p:xfrm>
          <a:off x="1142976" y="4572008"/>
          <a:ext cx="7013912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Формула" r:id="rId10" imgW="1485900" imgH="228600" progId="Equation.3">
                  <p:embed/>
                </p:oleObj>
              </mc:Choice>
              <mc:Fallback>
                <p:oleObj name="Формула" r:id="rId10" imgW="148590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572008"/>
                        <a:ext cx="7013912" cy="107157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990600" y="2133600"/>
            <a:ext cx="7391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81000" y="1676400"/>
            <a:ext cx="83058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/>
              <a:t>Предел отношения приращения функции       к приращению аргумента          при условии, что - </a:t>
            </a:r>
            <a:r>
              <a:rPr lang="ru-RU" sz="3200" b="1" i="1" dirty="0"/>
              <a:t>называется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производной данной функции и имеет вид: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endParaRPr lang="ru-RU" sz="3200" dirty="0"/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2286000" y="2133600"/>
          <a:ext cx="75723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6" name="Формула" r:id="rId3" imgW="215713" imgH="203024" progId="Equation.3">
                  <p:embed/>
                </p:oleObj>
              </mc:Choice>
              <mc:Fallback>
                <p:oleObj name="Формула" r:id="rId3" imgW="215713" imgH="20302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133600"/>
                        <a:ext cx="757238" cy="715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8229600" y="2286000"/>
          <a:ext cx="5334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7" name="Формула" r:id="rId5" imgW="215619" imgH="177569" progId="Equation.3">
                  <p:embed/>
                </p:oleObj>
              </mc:Choice>
              <mc:Fallback>
                <p:oleObj name="Формула" r:id="rId5" imgW="215619" imgH="17756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2286000"/>
                        <a:ext cx="533400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0600" y="685800"/>
            <a:ext cx="6705600" cy="76993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sym typeface="Wingdings 2"/>
              </a:rPr>
              <a:t></a:t>
            </a:r>
            <a:r>
              <a:rPr lang="ru-RU" sz="44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Определение.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2428860" y="4032342"/>
          <a:ext cx="4455180" cy="2111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8" name="Формула" r:id="rId7" imgW="1041120" imgH="406080" progId="Equation.3">
                  <p:embed/>
                </p:oleObj>
              </mc:Choice>
              <mc:Fallback>
                <p:oleObj name="Формула" r:id="rId7" imgW="1041120" imgH="4060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4032342"/>
                        <a:ext cx="4455180" cy="21113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42844" y="357166"/>
            <a:ext cx="4424394" cy="4525963"/>
          </a:xfrm>
        </p:spPr>
        <p:txBody>
          <a:bodyPr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Операция вычисления производной называется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  <a:cs typeface="Times New Roman" pitchFamily="18" charset="0"/>
              </a:rPr>
              <a:t>дифференци-рованием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  <a:cs typeface="Times New Roman" pitchFamily="18" charset="0"/>
              </a:rPr>
              <a:t>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786314" y="285728"/>
            <a:ext cx="4038600" cy="4525963"/>
          </a:xfrm>
        </p:spPr>
        <p:txBody>
          <a:bodyPr/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Функция называется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дифференци-руемой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 данной точке,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если в этой точке существует её производная.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3825E-42AD-4732-A160-24CC33D7292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8596" y="214290"/>
            <a:ext cx="8229600" cy="13716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omic Sans MS" pitchFamily="66" charset="0"/>
                <a:ea typeface="+mj-ea"/>
                <a:cs typeface="+mj-cs"/>
              </a:rPr>
              <a:t>Алгоритм отыскания производной для функции 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Comic Sans MS" pitchFamily="66" charset="0"/>
                <a:ea typeface="+mj-ea"/>
                <a:cs typeface="+mj-cs"/>
              </a:rPr>
              <a:t>y=f(x)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" y="1828800"/>
            <a:ext cx="762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1. Даем аргументу Х приращение </a:t>
            </a:r>
            <a:r>
              <a:rPr lang="ru-RU" sz="2000"/>
              <a:t>: </a:t>
            </a:r>
            <a:r>
              <a:rPr lang="ru-RU" sz="2000" b="1"/>
              <a:t>Х</a:t>
            </a:r>
            <a:r>
              <a:rPr lang="ru-RU" sz="2000"/>
              <a:t> + </a:t>
            </a:r>
          </a:p>
          <a:p>
            <a:endParaRPr lang="ru-RU" sz="2000"/>
          </a:p>
        </p:txBody>
      </p:sp>
      <p:sp>
        <p:nvSpPr>
          <p:cNvPr id="122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5257800" y="1828800"/>
          <a:ext cx="447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0" name="Формула" r:id="rId3" imgW="215619" imgH="177569" progId="Equation.3">
                  <p:embed/>
                </p:oleObj>
              </mc:Choice>
              <mc:Fallback>
                <p:oleObj name="Формула" r:id="rId3" imgW="215619" imgH="177569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828800"/>
                        <a:ext cx="4476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2362200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2. Найдем наращенное значение функции, т.е. : у (х +        ).</a:t>
            </a:r>
            <a:endParaRPr lang="ru-RU" sz="2000"/>
          </a:p>
          <a:p>
            <a:endParaRPr lang="ru-RU" sz="2000"/>
          </a:p>
        </p:txBody>
      </p:sp>
      <p:graphicFrame>
        <p:nvGraphicFramePr>
          <p:cNvPr id="54280" name="Object 8"/>
          <p:cNvGraphicFramePr>
            <a:graphicFrameLocks noChangeAspect="1"/>
          </p:cNvGraphicFramePr>
          <p:nvPr/>
        </p:nvGraphicFramePr>
        <p:xfrm>
          <a:off x="7391400" y="2362200"/>
          <a:ext cx="447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1" name="Формула" r:id="rId5" imgW="215619" imgH="177569" progId="Equation.3">
                  <p:embed/>
                </p:oleObj>
              </mc:Choice>
              <mc:Fallback>
                <p:oleObj name="Формула" r:id="rId5" imgW="215619" imgH="17756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362200"/>
                        <a:ext cx="447675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7200" y="3048000"/>
            <a:ext cx="784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3. Вычисляем приращение функции:                                          </a:t>
            </a:r>
            <a:endParaRPr lang="ru-RU" sz="2000"/>
          </a:p>
          <a:p>
            <a:endParaRPr lang="ru-RU" sz="2000"/>
          </a:p>
        </p:txBody>
      </p:sp>
      <p:sp>
        <p:nvSpPr>
          <p:cNvPr id="123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81" name="Object 9"/>
          <p:cNvGraphicFramePr>
            <a:graphicFrameLocks noChangeAspect="1"/>
          </p:cNvGraphicFramePr>
          <p:nvPr/>
        </p:nvGraphicFramePr>
        <p:xfrm>
          <a:off x="5562600" y="3124200"/>
          <a:ext cx="26670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2" name="Формула" r:id="rId6" imgW="1358310" imgH="203112" progId="Equation.3">
                  <p:embed/>
                </p:oleObj>
              </mc:Choice>
              <mc:Fallback>
                <p:oleObj name="Формула" r:id="rId6" imgW="1358310" imgH="20311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124200"/>
                        <a:ext cx="2667000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7200" y="3581400"/>
            <a:ext cx="777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4. Составляем отношение приращения функции к приращению аргумента:</a:t>
            </a:r>
            <a:endParaRPr lang="ru-RU" sz="2000"/>
          </a:p>
        </p:txBody>
      </p:sp>
      <p:sp>
        <p:nvSpPr>
          <p:cNvPr id="1230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83" name="Object 11"/>
          <p:cNvGraphicFramePr>
            <a:graphicFrameLocks noChangeAspect="1"/>
          </p:cNvGraphicFramePr>
          <p:nvPr/>
        </p:nvGraphicFramePr>
        <p:xfrm>
          <a:off x="3810000" y="4038600"/>
          <a:ext cx="28194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3" name="Формула" r:id="rId8" imgW="1435100" imgH="393700" progId="Equation.3">
                  <p:embed/>
                </p:oleObj>
              </mc:Choice>
              <mc:Fallback>
                <p:oleObj name="Формула" r:id="rId8" imgW="14351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038600"/>
                        <a:ext cx="28194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85800" y="4953000"/>
            <a:ext cx="7391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5. Находим предел отношения         при                  </a:t>
            </a:r>
            <a:r>
              <a:rPr lang="ru-RU" sz="2000"/>
              <a:t>:                                             </a:t>
            </a:r>
          </a:p>
          <a:p>
            <a:r>
              <a:rPr lang="ru-RU" sz="2000"/>
              <a:t>                                   .</a:t>
            </a:r>
          </a:p>
          <a:p>
            <a:endParaRPr lang="ru-RU" sz="2000"/>
          </a:p>
        </p:txBody>
      </p:sp>
      <p:sp>
        <p:nvSpPr>
          <p:cNvPr id="123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85" name="Object 13"/>
          <p:cNvGraphicFramePr>
            <a:graphicFrameLocks noChangeAspect="1"/>
          </p:cNvGraphicFramePr>
          <p:nvPr/>
        </p:nvGraphicFramePr>
        <p:xfrm>
          <a:off x="4800600" y="4876800"/>
          <a:ext cx="3810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4" name="Формула" r:id="rId10" imgW="241195" imgH="393529" progId="Equation.3">
                  <p:embed/>
                </p:oleObj>
              </mc:Choice>
              <mc:Fallback>
                <p:oleObj name="Формула" r:id="rId10" imgW="241195" imgH="393529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4876800"/>
                        <a:ext cx="3810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87" name="Object 15"/>
          <p:cNvGraphicFramePr>
            <a:graphicFrameLocks noChangeAspect="1"/>
          </p:cNvGraphicFramePr>
          <p:nvPr/>
        </p:nvGraphicFramePr>
        <p:xfrm>
          <a:off x="5943600" y="4938713"/>
          <a:ext cx="99060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5" name="Формула" r:id="rId12" imgW="520248" imgH="177646" progId="Equation.3">
                  <p:embed/>
                </p:oleObj>
              </mc:Choice>
              <mc:Fallback>
                <p:oleObj name="Формула" r:id="rId12" imgW="520248" imgH="177646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4938713"/>
                        <a:ext cx="990600" cy="338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4289" name="Object 17"/>
          <p:cNvGraphicFramePr>
            <a:graphicFrameLocks noChangeAspect="1"/>
          </p:cNvGraphicFramePr>
          <p:nvPr/>
        </p:nvGraphicFramePr>
        <p:xfrm>
          <a:off x="2928926" y="5572140"/>
          <a:ext cx="1981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6" name="Формула" r:id="rId14" imgW="787058" imgH="393529" progId="Equation.3">
                  <p:embed/>
                </p:oleObj>
              </mc:Choice>
              <mc:Fallback>
                <p:oleObj name="Формула" r:id="rId14" imgW="787058" imgH="393529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572140"/>
                        <a:ext cx="1981200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6D97A-DEB1-41BF-99F8-4531638C8F1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4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 Box 4"/>
          <p:cNvSpPr txBox="1">
            <a:spLocks noChangeArrowheads="1"/>
          </p:cNvSpPr>
          <p:nvPr/>
        </p:nvSpPr>
        <p:spPr bwMode="auto">
          <a:xfrm>
            <a:off x="0" y="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Пример вычисления производной</a:t>
            </a:r>
          </a:p>
        </p:txBody>
      </p:sp>
      <p:sp>
        <p:nvSpPr>
          <p:cNvPr id="13323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/>
        </p:nvGraphicFramePr>
        <p:xfrm>
          <a:off x="292100" y="457200"/>
          <a:ext cx="6148388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4" name="Формула" r:id="rId6" imgW="2997000" imgH="457200" progId="Equation.3">
                  <p:embed/>
                </p:oleObj>
              </mc:Choice>
              <mc:Fallback>
                <p:oleObj name="Формула" r:id="rId6" imgW="299700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457200"/>
                        <a:ext cx="6148388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267200" y="12192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CC3300"/>
                </a:solidFill>
                <a:latin typeface="Monotype Corsiva" pitchFamily="66" charset="0"/>
              </a:rPr>
              <a:t>Решение</a:t>
            </a:r>
          </a:p>
        </p:txBody>
      </p:sp>
      <p:sp>
        <p:nvSpPr>
          <p:cNvPr id="13325" name="Rectangle 9"/>
          <p:cNvSpPr>
            <a:spLocks noChangeArrowheads="1"/>
          </p:cNvSpPr>
          <p:nvPr/>
        </p:nvSpPr>
        <p:spPr bwMode="auto">
          <a:xfrm>
            <a:off x="0" y="2414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326" name="Rectangle 11"/>
          <p:cNvSpPr>
            <a:spLocks noChangeArrowheads="1"/>
          </p:cNvSpPr>
          <p:nvPr/>
        </p:nvSpPr>
        <p:spPr bwMode="auto">
          <a:xfrm>
            <a:off x="0" y="2414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610" name="Object 10"/>
          <p:cNvGraphicFramePr>
            <a:graphicFrameLocks noChangeAspect="1"/>
          </p:cNvGraphicFramePr>
          <p:nvPr/>
        </p:nvGraphicFramePr>
        <p:xfrm>
          <a:off x="228600" y="1600200"/>
          <a:ext cx="48006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5" name="Формула" r:id="rId8" imgW="1688760" imgH="228600" progId="Equation.3">
                  <p:embed/>
                </p:oleObj>
              </mc:Choice>
              <mc:Fallback>
                <p:oleObj name="Формула" r:id="rId8" imgW="168876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600200"/>
                        <a:ext cx="48006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Rectangle 13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614" name="Object 14"/>
          <p:cNvGraphicFramePr>
            <a:graphicFrameLocks noChangeAspect="1"/>
          </p:cNvGraphicFramePr>
          <p:nvPr/>
        </p:nvGraphicFramePr>
        <p:xfrm>
          <a:off x="228600" y="3276600"/>
          <a:ext cx="37338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6" name="Формула" r:id="rId10" imgW="1701720" imgH="457200" progId="Equation.3">
                  <p:embed/>
                </p:oleObj>
              </mc:Choice>
              <mc:Fallback>
                <p:oleObj name="Формула" r:id="rId10" imgW="1701720" imgH="457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276600"/>
                        <a:ext cx="373380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5" name="Object 15"/>
          <p:cNvGraphicFramePr>
            <a:graphicFrameLocks noChangeAspect="1"/>
          </p:cNvGraphicFramePr>
          <p:nvPr/>
        </p:nvGraphicFramePr>
        <p:xfrm>
          <a:off x="228600" y="3886200"/>
          <a:ext cx="736282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7" name="Формула" r:id="rId12" imgW="2400120" imgH="457200" progId="Equation.3">
                  <p:embed/>
                </p:oleObj>
              </mc:Choice>
              <mc:Fallback>
                <p:oleObj name="Формула" r:id="rId12" imgW="2400120" imgH="457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886200"/>
                        <a:ext cx="7362825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Object 16"/>
          <p:cNvGraphicFramePr>
            <a:graphicFrameLocks noChangeAspect="1"/>
          </p:cNvGraphicFramePr>
          <p:nvPr/>
        </p:nvGraphicFramePr>
        <p:xfrm>
          <a:off x="381000" y="4495800"/>
          <a:ext cx="481647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8" name="Формула" r:id="rId14" imgW="1942920" imgH="419040" progId="Equation.3">
                  <p:embed/>
                </p:oleObj>
              </mc:Choice>
              <mc:Fallback>
                <p:oleObj name="Формула" r:id="rId14" imgW="1942920" imgH="4190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495800"/>
                        <a:ext cx="4816475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7" name="Object 17"/>
          <p:cNvGraphicFramePr>
            <a:graphicFrameLocks noChangeAspect="1"/>
          </p:cNvGraphicFramePr>
          <p:nvPr/>
        </p:nvGraphicFramePr>
        <p:xfrm>
          <a:off x="304800" y="5568950"/>
          <a:ext cx="6507163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9" name="Формула" r:id="rId16" imgW="3200400" imgH="634680" progId="Equation.3">
                  <p:embed/>
                </p:oleObj>
              </mc:Choice>
              <mc:Fallback>
                <p:oleObj name="Формула" r:id="rId16" imgW="3200400" imgH="6346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568950"/>
                        <a:ext cx="6507163" cy="128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4000496" y="6319838"/>
          <a:ext cx="33591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0" name="Формула" r:id="rId18" imgW="1269720" imgH="203040" progId="Equation.3">
                  <p:embed/>
                </p:oleObj>
              </mc:Choice>
              <mc:Fallback>
                <p:oleObj name="Формула" r:id="rId18" imgW="1269720" imgH="2030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6319838"/>
                        <a:ext cx="3359150" cy="538162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9" name="Object 19"/>
          <p:cNvGraphicFramePr>
            <a:graphicFrameLocks noChangeAspect="1"/>
          </p:cNvGraphicFramePr>
          <p:nvPr/>
        </p:nvGraphicFramePr>
        <p:xfrm>
          <a:off x="228600" y="2133600"/>
          <a:ext cx="5867400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1" name="Формула" r:id="rId20" imgW="2616120" imgH="711000" progId="Equation.3">
                  <p:embed/>
                </p:oleObj>
              </mc:Choice>
              <mc:Fallback>
                <p:oleObj name="Формула" r:id="rId20" imgW="2616120" imgH="7110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133600"/>
                        <a:ext cx="5867400" cy="159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6D97A-DEB1-41BF-99F8-4531638C8F1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te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256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06D97A-DEB1-41BF-99F8-4531638C8F1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58" y="1357298"/>
            <a:ext cx="8572560" cy="335758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Касательная и секущая к графику функции. Геометрический и физический смысл производной.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233</TotalTime>
  <Words>689</Words>
  <Application>Microsoft Office PowerPoint</Application>
  <PresentationFormat>Экран (4:3)</PresentationFormat>
  <Paragraphs>154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Arial</vt:lpstr>
      <vt:lpstr>Arial Narrow</vt:lpstr>
      <vt:lpstr>Calibri</vt:lpstr>
      <vt:lpstr>Comic Sans MS</vt:lpstr>
      <vt:lpstr>Impact</vt:lpstr>
      <vt:lpstr>Monotype Corsiva</vt:lpstr>
      <vt:lpstr>Times New Roman</vt:lpstr>
      <vt:lpstr>Wingdings</vt:lpstr>
      <vt:lpstr>Wingdings 2</vt:lpstr>
      <vt:lpstr>математика - 14!</vt:lpstr>
      <vt:lpstr>Формула</vt:lpstr>
      <vt:lpstr>Equation</vt:lpstr>
      <vt:lpstr>Приращение функции и аргумента. Производные простейших функций</vt:lpstr>
      <vt:lpstr>Основные вопросы:</vt:lpstr>
      <vt:lpstr> Введение понятий «приращение аргумента» и «приращение функций».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Геометрический смысл отношения      при</vt:lpstr>
      <vt:lpstr>Презентация PowerPoint</vt:lpstr>
      <vt:lpstr>Презентация PowerPoint</vt:lpstr>
      <vt:lpstr>Рассмотрим возможные типы задач на касательную</vt:lpstr>
      <vt:lpstr>Презентация PowerPoint</vt:lpstr>
      <vt:lpstr>Презентация PowerPoint</vt:lpstr>
      <vt:lpstr>Физический смысл производной функции в данной точке</vt:lpstr>
      <vt:lpstr>Презентация PowerPoint</vt:lpstr>
      <vt:lpstr>Презентация PowerPoint</vt:lpstr>
      <vt:lpstr>Проблемная  задача</vt:lpstr>
      <vt:lpstr>Решение проблемной  задачи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Приращение функции и аргумента. Производные простейших функций</dc:title>
  <dc:creator>1</dc:creator>
  <dc:description>http://aida.ucoz.ru</dc:description>
  <cp:lastModifiedBy>User</cp:lastModifiedBy>
  <cp:revision>41</cp:revision>
  <dcterms:created xsi:type="dcterms:W3CDTF">2010-10-27T15:34:44Z</dcterms:created>
  <dcterms:modified xsi:type="dcterms:W3CDTF">2023-10-03T11:32:46Z</dcterms:modified>
</cp:coreProperties>
</file>