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ьютер\Desktop\188797.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541" y="620688"/>
            <a:ext cx="8280920" cy="1872207"/>
          </a:xfrm>
        </p:spPr>
        <p:txBody>
          <a:bodyPr/>
          <a:lstStyle/>
          <a:p>
            <a:r>
              <a:rPr lang="ru-RU" dirty="0" smtClean="0">
                <a:latin typeface="Monotype Corsiva" panose="03010101010201010101" pitchFamily="66" charset="0"/>
              </a:rPr>
              <a:t>Английские колонии в </a:t>
            </a:r>
            <a:br>
              <a:rPr lang="ru-RU" dirty="0" smtClean="0">
                <a:latin typeface="Monotype Corsiva" panose="03010101010201010101" pitchFamily="66" charset="0"/>
              </a:rPr>
            </a:br>
            <a:r>
              <a:rPr lang="ru-RU" dirty="0" smtClean="0">
                <a:latin typeface="Monotype Corsiva" panose="03010101010201010101" pitchFamily="66" charset="0"/>
              </a:rPr>
              <a:t>Северной Америке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63680" y="6019056"/>
            <a:ext cx="2480320" cy="838944"/>
          </a:xfrm>
        </p:spPr>
        <p:txBody>
          <a:bodyPr>
            <a:normAutofit fontScale="77500" lnSpcReduction="20000"/>
          </a:bodyPr>
          <a:lstStyle/>
          <a:p>
            <a:r>
              <a:rPr lang="ru-RU" sz="1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Выполнил: Плотникова О.В.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Учитель истории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МБОУ «Нижнеангарская СОШ №1»</a:t>
            </a:r>
          </a:p>
          <a:p>
            <a:endParaRPr lang="ru-RU" dirty="0"/>
          </a:p>
        </p:txBody>
      </p:sp>
      <p:pic>
        <p:nvPicPr>
          <p:cNvPr id="5" name="Picture 2" descr="C:\Users\Компьютер\Desktop\5fb7aa2b02e8bd7a116669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26" y="2636912"/>
            <a:ext cx="6739679" cy="378904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59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омпьютер\Desktop\188797.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3" y="0"/>
            <a:ext cx="9144000" cy="692696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Monotype Corsiva" panose="03010101010201010101" pitchFamily="66" charset="0"/>
              </a:rPr>
              <a:t>Конфликт с метрополией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88840"/>
            <a:ext cx="8712968" cy="47525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Monotype Corsiva" panose="03010101010201010101" pitchFamily="66" charset="0"/>
              </a:rPr>
              <a:t>Причины конфликта:</a:t>
            </a:r>
          </a:p>
          <a:p>
            <a:r>
              <a:rPr lang="ru-RU" dirty="0" smtClean="0"/>
              <a:t>Запрет свободной торговли;</a:t>
            </a:r>
          </a:p>
          <a:p>
            <a:r>
              <a:rPr lang="ru-RU" dirty="0" smtClean="0"/>
              <a:t>Введение запретов: на открытие мануфактур, производство изделий из железа, выделку тканей и др.;</a:t>
            </a:r>
          </a:p>
          <a:p>
            <a:r>
              <a:rPr lang="ru-RU" dirty="0" smtClean="0"/>
              <a:t>Введение английских войск в колонии;</a:t>
            </a:r>
          </a:p>
          <a:p>
            <a:r>
              <a:rPr lang="ru-RU" dirty="0" smtClean="0"/>
              <a:t>Запрет переселения за Аллеганские горы;</a:t>
            </a:r>
          </a:p>
          <a:p>
            <a:r>
              <a:rPr lang="ru-RU" dirty="0" smtClean="0"/>
              <a:t>Введение гербового сбора.</a:t>
            </a:r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172" y="620688"/>
            <a:ext cx="8802901" cy="1080120"/>
          </a:xfrm>
          <a:prstGeom prst="roundRect">
            <a:avLst/>
          </a:prstGeom>
          <a:solidFill>
            <a:schemeClr val="bg2">
              <a:alpha val="16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Стр. 140 – читать, выписать причины конфликта колоний в Англией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00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омпьютер\Desktop\188797.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3" y="0"/>
            <a:ext cx="9144000" cy="692696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Monotype Corsiva" panose="03010101010201010101" pitchFamily="66" charset="0"/>
              </a:rPr>
              <a:t>Конфликт с метрополией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1773 г. – «Бостонское чаепитие»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9" y="1137515"/>
            <a:ext cx="9080024" cy="5690149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908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омпьютер\Desktop\188797.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3" y="0"/>
            <a:ext cx="9102881" cy="836712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Monotype Corsiva" panose="03010101010201010101" pitchFamily="66" charset="0"/>
              </a:rPr>
              <a:t>Домашняя работа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435280" cy="4641379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/>
              <a:t>Параграф 12 – читать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283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омпьютер\Desktop\188797.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anose="03010101010201010101" pitchFamily="66" charset="0"/>
              </a:rPr>
              <a:t>План: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507288" cy="56166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Первые колонии и их жители;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Колониальное общество и хозяйственная жизнь;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Управление колониями;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Начало формирования североамериканской нации;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Конфликт с метрополией.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449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омпьютер\Desktop\188797.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620688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Monotype Corsiva" panose="03010101010201010101" pitchFamily="66" charset="0"/>
              </a:rPr>
              <a:t>Первые колонии и их жители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0111" y="548680"/>
            <a:ext cx="3528393" cy="619268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1607 г. – основано первое постоянное английское поселение в Северной Америке;</a:t>
            </a:r>
          </a:p>
          <a:p>
            <a:r>
              <a:rPr lang="ru-RU" dirty="0" smtClean="0"/>
              <a:t>1620  г. – прибытие переселенцев на корабле «</a:t>
            </a:r>
            <a:r>
              <a:rPr lang="ru-RU" dirty="0" err="1" smtClean="0"/>
              <a:t>Мэйфлауэр</a:t>
            </a:r>
            <a:r>
              <a:rPr lang="ru-RU" dirty="0" smtClean="0"/>
              <a:t>» в «Новую Англию»</a:t>
            </a:r>
            <a:endParaRPr lang="ru-RU" dirty="0"/>
          </a:p>
        </p:txBody>
      </p:sp>
      <p:pic>
        <p:nvPicPr>
          <p:cNvPr id="2050" name="Picture 2" descr="C:\Users\Компьютер\Desktop\slide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1958"/>
            <a:ext cx="6099355" cy="641604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73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омпьютер\Desktop\188797.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143999" cy="54868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Monotype Corsiva" panose="03010101010201010101" pitchFamily="66" charset="0"/>
              </a:rPr>
              <a:t>Первые колонии и их жители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2104" y="2708920"/>
            <a:ext cx="2993752" cy="7200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Местное население - индейцы</a:t>
            </a:r>
            <a:endParaRPr lang="ru-RU" sz="2400" dirty="0"/>
          </a:p>
        </p:txBody>
      </p:sp>
      <p:pic>
        <p:nvPicPr>
          <p:cNvPr id="5" name="Picture 2" descr="https://i.pinimg.com/736x/13/11/fa/1311fa915740b2aa21bd915a55921e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8378"/>
            <a:ext cx="3024336" cy="246034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ирокез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635" y="430702"/>
            <a:ext cx="2520280" cy="4520147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923928" y="4748396"/>
            <a:ext cx="1402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de-DE" sz="2400" dirty="0">
                <a:latin typeface="Calibri" pitchFamily="34" charset="0"/>
              </a:rPr>
              <a:t>Ирокезы </a:t>
            </a:r>
          </a:p>
        </p:txBody>
      </p:sp>
      <p:pic>
        <p:nvPicPr>
          <p:cNvPr id="8" name="Рисунок 7" descr="алголк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835" y="2602169"/>
            <a:ext cx="2765616" cy="36874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726018" y="6104991"/>
            <a:ext cx="1619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de-DE" sz="2400" dirty="0" err="1" smtClean="0">
                <a:latin typeface="Calibri" pitchFamily="34" charset="0"/>
              </a:rPr>
              <a:t>Алгонкины</a:t>
            </a:r>
            <a:endParaRPr lang="ru-RU" altLang="de-DE" sz="2400" dirty="0">
              <a:latin typeface="Calibri" pitchFamily="34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5866598" y="575537"/>
            <a:ext cx="3166462" cy="22260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dirty="0" smtClean="0"/>
              <a:t>Ирокезы и </a:t>
            </a:r>
            <a:r>
              <a:rPr lang="ru-RU" sz="2400" dirty="0" err="1" smtClean="0"/>
              <a:t>алгонкины</a:t>
            </a:r>
            <a:r>
              <a:rPr lang="ru-RU" sz="2400" dirty="0" smtClean="0"/>
              <a:t> населяли территорию на которой впервые высадились переселенцы</a:t>
            </a:r>
            <a:endParaRPr lang="ru-RU" sz="2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9512" y="5301208"/>
            <a:ext cx="5112568" cy="1368152"/>
          </a:xfrm>
          <a:prstGeom prst="roundRect">
            <a:avLst/>
          </a:prstGeom>
          <a:solidFill>
            <a:schemeClr val="bg2">
              <a:alpha val="16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Стр. 134-135 – читать, выяснить, кто были первые переселенцы-колонисты?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201783" y="3699398"/>
            <a:ext cx="3312368" cy="14930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dirty="0" smtClean="0"/>
              <a:t>К середине </a:t>
            </a:r>
            <a:r>
              <a:rPr lang="en-US" sz="2400" dirty="0" smtClean="0"/>
              <a:t>XVIII </a:t>
            </a:r>
            <a:r>
              <a:rPr lang="ru-RU" sz="2400" dirty="0" smtClean="0"/>
              <a:t>в было основано 13 колоний с населением 2,5 млн. человек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1808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омпьютер\Desktop\188797.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3" y="0"/>
            <a:ext cx="9138377" cy="620688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latin typeface="Monotype Corsiva" panose="03010101010201010101" pitchFamily="66" charset="0"/>
              </a:rPr>
              <a:t>Первые колонии и их жители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9052" y="6512737"/>
            <a:ext cx="2592288" cy="256397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altLang="de-DE" sz="2000" dirty="0">
                <a:latin typeface="Calibri" pitchFamily="34" charset="0"/>
              </a:rPr>
              <a:t>Форт Джеймс. 1607 г. </a:t>
            </a:r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3539" y="548680"/>
            <a:ext cx="8712968" cy="1368152"/>
          </a:xfrm>
          <a:prstGeom prst="roundRect">
            <a:avLst/>
          </a:prstGeom>
          <a:solidFill>
            <a:schemeClr val="bg2">
              <a:alpha val="16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Стр. 146 «Иначе было не выжить» – читать, выяснить, как складывались отношения между местным населением и колонистами?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7" name="Содержимое 6" descr="Ирокезы 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02150">
            <a:off x="4255079" y="2415064"/>
            <a:ext cx="4778179" cy="2921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</p:spPr>
      </p:pic>
      <p:pic>
        <p:nvPicPr>
          <p:cNvPr id="8" name="Содержимое 6" descr="Джеймстаун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4354" y="4005064"/>
            <a:ext cx="4547996" cy="272879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3" y="1772816"/>
            <a:ext cx="4313562" cy="29523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5" descr="Традиционное оружие  Томагавк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013093"/>
            <a:ext cx="2112963" cy="18288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11"/>
          <p:cNvSpPr>
            <a:spLocks noChangeArrowheads="1"/>
          </p:cNvSpPr>
          <p:nvPr/>
        </p:nvSpPr>
        <p:spPr bwMode="auto">
          <a:xfrm>
            <a:off x="5580112" y="6497905"/>
            <a:ext cx="1371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de-DE" sz="2000" dirty="0">
                <a:latin typeface="Calibri" pitchFamily="34" charset="0"/>
              </a:rPr>
              <a:t>Томагавк</a:t>
            </a:r>
          </a:p>
        </p:txBody>
      </p:sp>
    </p:spTree>
    <p:extLst>
      <p:ext uri="{BB962C8B-B14F-4D97-AF65-F5344CB8AC3E}">
        <p14:creationId xmlns:p14="http://schemas.microsoft.com/office/powerpoint/2010/main" val="294064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Компьютер\Desktop\188797.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Monotype Corsiva" panose="03010101010201010101" pitchFamily="66" charset="0"/>
              </a:rPr>
              <a:t>Колониальное общество и хозяйственная жизнь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4048" y="692696"/>
            <a:ext cx="3888432" cy="5904656"/>
          </a:xfrm>
          <a:prstGeom prst="roundRect">
            <a:avLst/>
          </a:prstGeom>
          <a:solidFill>
            <a:schemeClr val="bg2">
              <a:alpha val="16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Колониальное общество: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Фермеры;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Предприниматели;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Наёмные работники;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Плантаторы-землевладельцы;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Слуги;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Рабы.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400" dirty="0">
              <a:solidFill>
                <a:schemeClr val="tx1"/>
              </a:solidFill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400" dirty="0" smtClean="0">
              <a:solidFill>
                <a:schemeClr val="tx1"/>
              </a:solidFill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400" dirty="0">
              <a:solidFill>
                <a:schemeClr val="tx1"/>
              </a:solidFill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400" dirty="0" smtClean="0">
              <a:solidFill>
                <a:schemeClr val="tx1"/>
              </a:solidFill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400" dirty="0">
              <a:solidFill>
                <a:schemeClr val="tx1"/>
              </a:solidFill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2867025" cy="3648075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48430"/>
            <a:ext cx="6096000" cy="2981325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24473"/>
            <a:ext cx="4896544" cy="3489759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587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омпьютер\Desktop\188797.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/>
          </a:bodyPr>
          <a:lstStyle/>
          <a:p>
            <a:pPr>
              <a:tabLst>
                <a:tab pos="896938" algn="l"/>
              </a:tabLst>
            </a:pPr>
            <a:r>
              <a:rPr lang="ru-RU" sz="3200" dirty="0">
                <a:latin typeface="Monotype Corsiva" panose="03010101010201010101" pitchFamily="66" charset="0"/>
              </a:rPr>
              <a:t>Колониальное общество и хозяйственная жизнь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040" y="1772816"/>
            <a:ext cx="3528392" cy="2880320"/>
          </a:xfrm>
        </p:spPr>
        <p:txBody>
          <a:bodyPr>
            <a:noAutofit/>
          </a:bodyPr>
          <a:lstStyle/>
          <a:p>
            <a:r>
              <a:rPr lang="ru-RU" sz="3000" dirty="0" smtClean="0"/>
              <a:t>Крупные плантационные хозяйства, основанные на рабском труде;</a:t>
            </a:r>
          </a:p>
          <a:p>
            <a:r>
              <a:rPr lang="ru-RU" sz="3000" dirty="0" smtClean="0"/>
              <a:t>Монархия</a:t>
            </a:r>
            <a:endParaRPr lang="ru-RU" sz="3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764704"/>
            <a:ext cx="3528392" cy="792088"/>
          </a:xfrm>
          <a:prstGeom prst="roundRect">
            <a:avLst/>
          </a:prstGeom>
          <a:solidFill>
            <a:schemeClr val="bg2">
              <a:alpha val="16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Северные колонии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32040" y="764704"/>
            <a:ext cx="3528392" cy="792088"/>
          </a:xfrm>
          <a:prstGeom prst="roundRect">
            <a:avLst/>
          </a:prstGeom>
          <a:solidFill>
            <a:schemeClr val="bg2">
              <a:alpha val="16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Южные колонии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79512" y="1772816"/>
            <a:ext cx="3528392" cy="28803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Развитие мелкого фермерского хозяйства;</a:t>
            </a:r>
          </a:p>
          <a:p>
            <a:r>
              <a:rPr lang="ru-RU" dirty="0" smtClean="0"/>
              <a:t>Мануфактуры;</a:t>
            </a:r>
          </a:p>
          <a:p>
            <a:r>
              <a:rPr lang="ru-RU" dirty="0" smtClean="0"/>
              <a:t>Самоуправление.</a:t>
            </a:r>
            <a:endParaRPr lang="ru-RU" dirty="0"/>
          </a:p>
        </p:txBody>
      </p:sp>
      <p:pic>
        <p:nvPicPr>
          <p:cNvPr id="8" name="Picture 2" descr="http://marcopolocigars.com/upload/iblock/fdf/fdf9a306342fdb73fa5b1498f88e68f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206919"/>
            <a:ext cx="4059560" cy="268602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33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омпьютер\Desktop\188797.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3" y="0"/>
            <a:ext cx="9138377" cy="692696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Monotype Corsiva" panose="03010101010201010101" pitchFamily="66" charset="0"/>
              </a:rPr>
              <a:t>Управление колониями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72816"/>
            <a:ext cx="8640960" cy="482453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/>
              <a:t>Кто управлял колониями?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Какие полномочия были у глав колоний?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Что такое колониальная ассамблея? Кто входил в ее состав?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Почему главы колоний зависели от колониальной ассамблеи?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9333" y="694267"/>
            <a:ext cx="8723147" cy="862525"/>
          </a:xfrm>
          <a:prstGeom prst="roundRect">
            <a:avLst/>
          </a:prstGeom>
          <a:solidFill>
            <a:schemeClr val="bg2">
              <a:alpha val="16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Стр. 136-138 – читать, ответить на вопросы устно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60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омпьютер\Desktop\188797.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3" y="0"/>
            <a:ext cx="9138377" cy="692696"/>
          </a:xfrm>
        </p:spPr>
        <p:txBody>
          <a:bodyPr>
            <a:noAutofit/>
          </a:bodyPr>
          <a:lstStyle/>
          <a:p>
            <a:r>
              <a:rPr lang="ru-RU" sz="3600" dirty="0">
                <a:latin typeface="Monotype Corsiva" panose="03010101010201010101" pitchFamily="66" charset="0"/>
              </a:rPr>
              <a:t>Начало формирования североамериканской нации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579" y="2564904"/>
            <a:ext cx="4770453" cy="4176464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Формирование общего языка, религии, культуры;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Складывание единого быта;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Общая территория проживания;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Единый внутренний рынок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9579" y="836712"/>
            <a:ext cx="8802901" cy="1512168"/>
          </a:xfrm>
          <a:prstGeom prst="roundRect">
            <a:avLst/>
          </a:prstGeom>
          <a:solidFill>
            <a:schemeClr val="bg2">
              <a:alpha val="16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Стр. 138 – читать, перечислить факторы, способствовавшие формированию североамериканской нации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859" y="3933056"/>
            <a:ext cx="5120569" cy="252028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709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359</Words>
  <Application>Microsoft Office PowerPoint</Application>
  <PresentationFormat>Экран 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Английские колонии в  Северной Америке</vt:lpstr>
      <vt:lpstr>План:</vt:lpstr>
      <vt:lpstr>Первые колонии и их жители</vt:lpstr>
      <vt:lpstr>Первые колонии и их жители</vt:lpstr>
      <vt:lpstr>Первые колонии и их жители</vt:lpstr>
      <vt:lpstr>Колониальное общество и хозяйственная жизнь</vt:lpstr>
      <vt:lpstr>Колониальное общество и хозяйственная жизнь</vt:lpstr>
      <vt:lpstr>Управление колониями</vt:lpstr>
      <vt:lpstr>Начало формирования североамериканской нации</vt:lpstr>
      <vt:lpstr>Конфликт с метрополией</vt:lpstr>
      <vt:lpstr>Конфликт с метрополией</vt:lpstr>
      <vt:lpstr>Домашняя работа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Английские колонии в  Северной Америке</dc:title>
  <dc:creator>N Михаил</dc:creator>
  <cp:lastModifiedBy>N Михаил</cp:lastModifiedBy>
  <cp:revision>16</cp:revision>
  <dcterms:created xsi:type="dcterms:W3CDTF">2023-10-03T07:09:33Z</dcterms:created>
  <dcterms:modified xsi:type="dcterms:W3CDTF">2023-10-03T09:03:20Z</dcterms:modified>
</cp:coreProperties>
</file>