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9" r:id="rId4"/>
    <p:sldId id="258" r:id="rId5"/>
    <p:sldId id="271" r:id="rId6"/>
    <p:sldId id="266" r:id="rId7"/>
    <p:sldId id="268" r:id="rId8"/>
    <p:sldId id="260" r:id="rId9"/>
    <p:sldId id="265" r:id="rId10"/>
    <p:sldId id="257" r:id="rId11"/>
    <p:sldId id="259" r:id="rId12"/>
    <p:sldId id="262" r:id="rId13"/>
    <p:sldId id="263" r:id="rId14"/>
    <p:sldId id="264" r:id="rId15"/>
    <p:sldId id="261" r:id="rId16"/>
    <p:sldId id="276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F7FBB2E-6B57-491D-B65E-B79246779802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C852B1F-671A-40DA-8643-3A57831A81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3.gif"/><Relationship Id="rId7" Type="http://schemas.openxmlformats.org/officeDocument/2006/relationships/image" Target="../media/image39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gif"/><Relationship Id="rId4" Type="http://schemas.openxmlformats.org/officeDocument/2006/relationships/image" Target="../media/image36.gif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10.gif"/><Relationship Id="rId10" Type="http://schemas.openxmlformats.org/officeDocument/2006/relationships/image" Target="../media/image15.gif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Relationship Id="rId9" Type="http://schemas.openxmlformats.org/officeDocument/2006/relationships/image" Target="../media/image23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9.gif"/><Relationship Id="rId7" Type="http://schemas.openxmlformats.org/officeDocument/2006/relationships/image" Target="../media/image32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7.gif"/><Relationship Id="rId4" Type="http://schemas.openxmlformats.org/officeDocument/2006/relationships/image" Target="../media/image3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980728"/>
            <a:ext cx="7387912" cy="324036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СЛОВА - ДЕЙСТВИЯ</a:t>
            </a:r>
            <a:endParaRPr lang="ru-RU" sz="8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187450" y="4581525"/>
            <a:ext cx="7272338" cy="1368425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300" kern="120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anose="020B0503020204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anose="020B0503020204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anose="020B0503020204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anose="020B0503020204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anose="020B0503020204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anose="020B0503020204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anose="020B0503020204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anose="020B0503020204020204" pitchFamily="34" charset="0"/>
              </a:defRPr>
            </a:lvl9pPr>
            <a:extLst/>
          </a:lstStyle>
          <a:p>
            <a:pPr eaLnBrk="1" hangingPunct="1">
              <a:lnSpc>
                <a:spcPct val="150000"/>
              </a:lnSpc>
              <a:defRPr/>
            </a:pPr>
            <a:r>
              <a:rPr lang="ru-RU" alt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  <a:endParaRPr lang="ru-RU" alt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7.postimg.org/5nym8gurf/929qlroh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006" y="676688"/>
            <a:ext cx="468052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932041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051720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8" name="AutoShape 2"/>
          <p:cNvCxnSpPr>
            <a:cxnSpLocks noChangeShapeType="1"/>
          </p:cNvCxnSpPr>
          <p:nvPr/>
        </p:nvCxnSpPr>
        <p:spPr bwMode="auto">
          <a:xfrm flipV="1">
            <a:off x="2195736" y="522920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" name="AutoShape 2"/>
          <p:cNvCxnSpPr>
            <a:cxnSpLocks noChangeShapeType="1"/>
          </p:cNvCxnSpPr>
          <p:nvPr/>
        </p:nvCxnSpPr>
        <p:spPr bwMode="auto">
          <a:xfrm flipV="1">
            <a:off x="5220072" y="515719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1" name="AutoShape 2"/>
          <p:cNvCxnSpPr>
            <a:cxnSpLocks noChangeShapeType="1"/>
          </p:cNvCxnSpPr>
          <p:nvPr/>
        </p:nvCxnSpPr>
        <p:spPr bwMode="auto">
          <a:xfrm flipV="1">
            <a:off x="5220072" y="53012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4337" name="AutoShape 1"/>
          <p:cNvCxnSpPr>
            <a:cxnSpLocks noChangeShapeType="1"/>
          </p:cNvCxnSpPr>
          <p:nvPr/>
        </p:nvCxnSpPr>
        <p:spPr bwMode="auto">
          <a:xfrm>
            <a:off x="2051720" y="4365104"/>
            <a:ext cx="0" cy="630560"/>
          </a:xfrm>
          <a:prstGeom prst="straightConnector1">
            <a:avLst/>
          </a:prstGeom>
          <a:noFill/>
          <a:ln w="57150">
            <a:solidFill>
              <a:srgbClr val="C0504D"/>
            </a:solidFill>
            <a:round/>
            <a:headEnd/>
            <a:tailEnd/>
          </a:ln>
          <a:effectLst/>
        </p:spPr>
      </p:cxnSp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7596336" y="5157192"/>
            <a:ext cx="152400" cy="1905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285591" y="0"/>
            <a:ext cx="2798577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 ПТИЦА?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playcast.ru/uploads/2015/11/09/15809264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764704"/>
            <a:ext cx="388843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51720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932041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5" name="AutoShape 1"/>
          <p:cNvCxnSpPr>
            <a:cxnSpLocks noChangeShapeType="1"/>
          </p:cNvCxnSpPr>
          <p:nvPr/>
        </p:nvCxnSpPr>
        <p:spPr bwMode="auto">
          <a:xfrm>
            <a:off x="2051720" y="4365104"/>
            <a:ext cx="0" cy="630560"/>
          </a:xfrm>
          <a:prstGeom prst="straightConnector1">
            <a:avLst/>
          </a:prstGeom>
          <a:noFill/>
          <a:ln w="57150">
            <a:solidFill>
              <a:srgbClr val="C0504D"/>
            </a:solidFill>
            <a:round/>
            <a:headEnd/>
            <a:tailEnd/>
          </a:ln>
          <a:effectLst/>
        </p:spPr>
      </p:cxnSp>
      <p:cxnSp>
        <p:nvCxnSpPr>
          <p:cNvPr id="6" name="AutoShape 2"/>
          <p:cNvCxnSpPr>
            <a:cxnSpLocks noChangeShapeType="1"/>
          </p:cNvCxnSpPr>
          <p:nvPr/>
        </p:nvCxnSpPr>
        <p:spPr bwMode="auto">
          <a:xfrm flipV="1">
            <a:off x="2195736" y="522920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7" name="AutoShape 2"/>
          <p:cNvCxnSpPr>
            <a:cxnSpLocks noChangeShapeType="1"/>
          </p:cNvCxnSpPr>
          <p:nvPr/>
        </p:nvCxnSpPr>
        <p:spPr bwMode="auto">
          <a:xfrm flipV="1">
            <a:off x="5220072" y="515719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8" name="AutoShape 2"/>
          <p:cNvCxnSpPr>
            <a:cxnSpLocks noChangeShapeType="1"/>
          </p:cNvCxnSpPr>
          <p:nvPr/>
        </p:nvCxnSpPr>
        <p:spPr bwMode="auto">
          <a:xfrm flipV="1">
            <a:off x="5220072" y="53012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7596336" y="5157192"/>
            <a:ext cx="152400" cy="1905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285591" y="0"/>
            <a:ext cx="2798577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 КОНЬ?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51720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932041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5" name="AutoShape 1"/>
          <p:cNvCxnSpPr>
            <a:cxnSpLocks noChangeShapeType="1"/>
          </p:cNvCxnSpPr>
          <p:nvPr/>
        </p:nvCxnSpPr>
        <p:spPr bwMode="auto">
          <a:xfrm>
            <a:off x="2051720" y="4365104"/>
            <a:ext cx="0" cy="630560"/>
          </a:xfrm>
          <a:prstGeom prst="straightConnector1">
            <a:avLst/>
          </a:prstGeom>
          <a:noFill/>
          <a:ln w="57150">
            <a:solidFill>
              <a:srgbClr val="C0504D"/>
            </a:solidFill>
            <a:round/>
            <a:headEnd/>
            <a:tailEnd/>
          </a:ln>
          <a:effectLst/>
        </p:spPr>
      </p:cxnSp>
      <p:cxnSp>
        <p:nvCxnSpPr>
          <p:cNvPr id="6" name="AutoShape 2"/>
          <p:cNvCxnSpPr>
            <a:cxnSpLocks noChangeShapeType="1"/>
          </p:cNvCxnSpPr>
          <p:nvPr/>
        </p:nvCxnSpPr>
        <p:spPr bwMode="auto">
          <a:xfrm flipV="1">
            <a:off x="2195736" y="522920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7" name="AutoShape 2"/>
          <p:cNvCxnSpPr>
            <a:cxnSpLocks noChangeShapeType="1"/>
          </p:cNvCxnSpPr>
          <p:nvPr/>
        </p:nvCxnSpPr>
        <p:spPr bwMode="auto">
          <a:xfrm flipV="1">
            <a:off x="5220072" y="515719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8" name="AutoShape 2"/>
          <p:cNvCxnSpPr>
            <a:cxnSpLocks noChangeShapeType="1"/>
          </p:cNvCxnSpPr>
          <p:nvPr/>
        </p:nvCxnSpPr>
        <p:spPr bwMode="auto">
          <a:xfrm flipV="1">
            <a:off x="5220072" y="53012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7596336" y="5157192"/>
            <a:ext cx="152400" cy="1905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https://lit-salon.ru/upload/007/u756/b5/5c/544d5e3c6ef4f6641c96d7835cc01ade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052736"/>
            <a:ext cx="244827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285591" y="0"/>
            <a:ext cx="2798577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 ЛЯГУШКА?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932041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7" name="AutoShape 2"/>
          <p:cNvCxnSpPr>
            <a:cxnSpLocks noChangeShapeType="1"/>
          </p:cNvCxnSpPr>
          <p:nvPr/>
        </p:nvCxnSpPr>
        <p:spPr bwMode="auto">
          <a:xfrm flipV="1">
            <a:off x="5220072" y="515719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8" name="AutoShape 2"/>
          <p:cNvCxnSpPr>
            <a:cxnSpLocks noChangeShapeType="1"/>
          </p:cNvCxnSpPr>
          <p:nvPr/>
        </p:nvCxnSpPr>
        <p:spPr bwMode="auto">
          <a:xfrm flipV="1">
            <a:off x="5220072" y="53012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7596336" y="5157192"/>
            <a:ext cx="152400" cy="1905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51720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6" name="AutoShape 2"/>
          <p:cNvCxnSpPr>
            <a:cxnSpLocks noChangeShapeType="1"/>
          </p:cNvCxnSpPr>
          <p:nvPr/>
        </p:nvCxnSpPr>
        <p:spPr bwMode="auto">
          <a:xfrm flipV="1">
            <a:off x="2339752" y="522920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9457" name="AutoShape 1"/>
          <p:cNvCxnSpPr>
            <a:cxnSpLocks noChangeShapeType="1"/>
          </p:cNvCxnSpPr>
          <p:nvPr/>
        </p:nvCxnSpPr>
        <p:spPr bwMode="auto">
          <a:xfrm>
            <a:off x="2051720" y="4365104"/>
            <a:ext cx="8260" cy="622424"/>
          </a:xfrm>
          <a:prstGeom prst="straightConnector1">
            <a:avLst/>
          </a:prstGeom>
          <a:noFill/>
          <a:ln w="57150">
            <a:solidFill>
              <a:srgbClr val="4F81BD"/>
            </a:solidFill>
            <a:round/>
            <a:headEnd/>
            <a:tailEnd/>
          </a:ln>
          <a:effectLst/>
        </p:spPr>
      </p:cxnSp>
      <p:pic>
        <p:nvPicPr>
          <p:cNvPr id="13" name="Рисунок 12" descr="http://sunveter.ru/uploads/posts/2014-10/1413841736_sun3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0"/>
            <a:ext cx="4032448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285591" y="0"/>
            <a:ext cx="2798577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 СОЛНЦЕ?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932041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7" name="AutoShape 2"/>
          <p:cNvCxnSpPr>
            <a:cxnSpLocks noChangeShapeType="1"/>
          </p:cNvCxnSpPr>
          <p:nvPr/>
        </p:nvCxnSpPr>
        <p:spPr bwMode="auto">
          <a:xfrm flipV="1">
            <a:off x="5220072" y="515719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8" name="AutoShape 2"/>
          <p:cNvCxnSpPr>
            <a:cxnSpLocks noChangeShapeType="1"/>
          </p:cNvCxnSpPr>
          <p:nvPr/>
        </p:nvCxnSpPr>
        <p:spPr bwMode="auto">
          <a:xfrm flipV="1">
            <a:off x="5220072" y="53012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7596336" y="5157192"/>
            <a:ext cx="152400" cy="1905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51720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6" name="AutoShape 2"/>
          <p:cNvCxnSpPr>
            <a:cxnSpLocks noChangeShapeType="1"/>
          </p:cNvCxnSpPr>
          <p:nvPr/>
        </p:nvCxnSpPr>
        <p:spPr bwMode="auto">
          <a:xfrm flipV="1">
            <a:off x="2339752" y="522920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9457" name="AutoShape 1"/>
          <p:cNvCxnSpPr>
            <a:cxnSpLocks noChangeShapeType="1"/>
          </p:cNvCxnSpPr>
          <p:nvPr/>
        </p:nvCxnSpPr>
        <p:spPr bwMode="auto">
          <a:xfrm>
            <a:off x="2051720" y="4365104"/>
            <a:ext cx="8260" cy="622424"/>
          </a:xfrm>
          <a:prstGeom prst="straightConnector1">
            <a:avLst/>
          </a:prstGeom>
          <a:noFill/>
          <a:ln w="57150">
            <a:solidFill>
              <a:srgbClr val="4F81BD"/>
            </a:solidFill>
            <a:round/>
            <a:headEnd/>
            <a:tailEnd/>
          </a:ln>
          <a:effectLst/>
        </p:spPr>
      </p:cxnSp>
      <p:pic>
        <p:nvPicPr>
          <p:cNvPr id="11" name="Рисунок 10" descr="http://www.stihi.ru/pics/2012/08/14/118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628800"/>
            <a:ext cx="201622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285591" y="0"/>
            <a:ext cx="2798577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ДЕЛАЮТ ЧАСЫ?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gifki.org/data/media/33/prishelets-i-inoplanetyanin-animatsionnaya-kartinka-0119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068960"/>
            <a:ext cx="79208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7" descr="http://st.stranamam.ru/data/cache/2013mar/05/04/7525924_69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652" y="521866"/>
            <a:ext cx="1728192" cy="167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7" descr="http://st.stranamam.ru/data/cache/2013mar/05/04/7525924_69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1629" y="1249738"/>
            <a:ext cx="1080120" cy="104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http://st.stranamam.ru/data/cache/2013mar/05/04/7525924_691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5452" y="1333889"/>
            <a:ext cx="1015807" cy="98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7" descr="http://st.stranamam.ru/data/cache/2013mar/05/04/7525924_691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91938" y="395085"/>
            <a:ext cx="1040843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http://is1.mzstatic.com/image/pf/us/r30/Purple2/v4/12/cd/2f/12cd2fd6-7b6e-040a-7d2c-74fdf8e07bd6/mzl.xdgqsysp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2564904"/>
            <a:ext cx="169651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 descr="http://is1.mzstatic.com/image/pf/us/r30/Purple2/v4/12/cd/2f/12cd2fd6-7b6e-040a-7d2c-74fdf8e07bd6/mzl.xdgqsysp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3645024"/>
            <a:ext cx="95889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4" descr="http://is1.mzstatic.com/image/pf/us/r30/Purple2/v4/12/cd/2f/12cd2fd6-7b6e-040a-7d2c-74fdf8e07bd6/mzl.xdgqsysp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2360" y="3573016"/>
            <a:ext cx="95889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4" descr="http://is1.mzstatic.com/image/pf/us/r30/Purple2/v4/12/cd/2f/12cd2fd6-7b6e-040a-7d2c-74fdf8e07bd6/mzl.xdgqsysp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2636912"/>
            <a:ext cx="95889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" descr="http://www.clipartbest.com/cliparts/eTM/ynX/eTMynXRA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5013176"/>
            <a:ext cx="171752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" descr="http://www.clipartbest.com/cliparts/eTM/ynX/eTMynXRA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5805264"/>
            <a:ext cx="925436" cy="892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" descr="http://www.clipartbest.com/cliparts/eTM/ynX/eTMynXRA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68344" y="5733256"/>
            <a:ext cx="925436" cy="892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" descr="http://www.clipartbest.com/cliparts/eTM/ynX/eTMynXRA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4869160"/>
            <a:ext cx="925436" cy="892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www.gifki.org/data/media/33/prishelets-i-inoplanetyanin-animatsionnaya-kartinka-0119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836712"/>
            <a:ext cx="79208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www.gifki.org/data/media/33/prishelets-i-inoplanetyanin-animatsionnaya-kartinka-0119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941168"/>
            <a:ext cx="79208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187624" y="-16346"/>
            <a:ext cx="6912768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МАРСИКУ. ПОСТАВЬТЕ ВОПРОС К КАЖДОМУ ДЕЙСТВИЮ.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6" descr="http://cdn.bolshoyvopros.ru/files/users/images/38/8f/388f8ec3c3da5e4d2db8f61fd933d713.jpg"/>
          <p:cNvPicPr>
            <a:picLocks noChangeAspect="1" noChangeArrowheads="1"/>
          </p:cNvPicPr>
          <p:nvPr/>
        </p:nvPicPr>
        <p:blipFill>
          <a:blip r:embed="rId2" cstate="print"/>
          <a:srcRect l="14597" t="2460" r="19128" b="2286"/>
          <a:stretch>
            <a:fillRect/>
          </a:stretch>
        </p:blipFill>
        <p:spPr bwMode="auto">
          <a:xfrm>
            <a:off x="1042988" y="4437063"/>
            <a:ext cx="122555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8" descr="http://fpsudbury.org/w111p/wp-content/uploads/2017/04/Depositphotos_85856012_l-2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709" y="0"/>
            <a:ext cx="1907291" cy="2043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AutoShape 1"/>
          <p:cNvSpPr>
            <a:spLocks noChangeArrowheads="1"/>
          </p:cNvSpPr>
          <p:nvPr/>
        </p:nvSpPr>
        <p:spPr bwMode="auto">
          <a:xfrm>
            <a:off x="2339975" y="6308725"/>
            <a:ext cx="635000" cy="247650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3" name="AutoShape 1"/>
          <p:cNvSpPr>
            <a:spLocks noChangeArrowheads="1"/>
          </p:cNvSpPr>
          <p:nvPr/>
        </p:nvSpPr>
        <p:spPr bwMode="auto">
          <a:xfrm>
            <a:off x="4356100" y="6308725"/>
            <a:ext cx="635000" cy="247650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5" name="AutoShape 1"/>
          <p:cNvSpPr>
            <a:spLocks noChangeArrowheads="1"/>
          </p:cNvSpPr>
          <p:nvPr/>
        </p:nvSpPr>
        <p:spPr bwMode="auto">
          <a:xfrm>
            <a:off x="6732588" y="6308725"/>
            <a:ext cx="635000" cy="247650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6" name="AutoShape 1"/>
          <p:cNvSpPr>
            <a:spLocks noChangeArrowheads="1"/>
          </p:cNvSpPr>
          <p:nvPr/>
        </p:nvSpPr>
        <p:spPr bwMode="auto">
          <a:xfrm rot="16200000">
            <a:off x="8266113" y="4486275"/>
            <a:ext cx="635000" cy="247650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9" name="AutoShape 1"/>
          <p:cNvSpPr>
            <a:spLocks noChangeArrowheads="1"/>
          </p:cNvSpPr>
          <p:nvPr/>
        </p:nvSpPr>
        <p:spPr bwMode="auto">
          <a:xfrm rot="10800000">
            <a:off x="7236296" y="3861048"/>
            <a:ext cx="635000" cy="247650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1" name="AutoShape 1"/>
          <p:cNvSpPr>
            <a:spLocks noChangeArrowheads="1"/>
          </p:cNvSpPr>
          <p:nvPr/>
        </p:nvSpPr>
        <p:spPr bwMode="auto">
          <a:xfrm rot="10800000">
            <a:off x="5004048" y="3933056"/>
            <a:ext cx="635000" cy="246063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3" name="AutoShape 1"/>
          <p:cNvSpPr>
            <a:spLocks noChangeArrowheads="1"/>
          </p:cNvSpPr>
          <p:nvPr/>
        </p:nvSpPr>
        <p:spPr bwMode="auto">
          <a:xfrm rot="10800000">
            <a:off x="2627784" y="4005064"/>
            <a:ext cx="635000" cy="246062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5" name="AutoShape 1"/>
          <p:cNvSpPr>
            <a:spLocks noChangeArrowheads="1"/>
          </p:cNvSpPr>
          <p:nvPr/>
        </p:nvSpPr>
        <p:spPr bwMode="auto">
          <a:xfrm rot="16200000">
            <a:off x="903399" y="2205358"/>
            <a:ext cx="636587" cy="246062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7" name="AutoShape 1"/>
          <p:cNvSpPr>
            <a:spLocks noChangeArrowheads="1"/>
          </p:cNvSpPr>
          <p:nvPr/>
        </p:nvSpPr>
        <p:spPr bwMode="auto">
          <a:xfrm>
            <a:off x="2327764" y="1654592"/>
            <a:ext cx="720725" cy="246063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9" name="AutoShape 1"/>
          <p:cNvSpPr>
            <a:spLocks noChangeArrowheads="1"/>
          </p:cNvSpPr>
          <p:nvPr/>
        </p:nvSpPr>
        <p:spPr bwMode="auto">
          <a:xfrm>
            <a:off x="4571817" y="1685266"/>
            <a:ext cx="720725" cy="247650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2" name="AutoShape 1"/>
          <p:cNvSpPr>
            <a:spLocks noChangeArrowheads="1"/>
          </p:cNvSpPr>
          <p:nvPr/>
        </p:nvSpPr>
        <p:spPr bwMode="auto">
          <a:xfrm>
            <a:off x="6353051" y="1686059"/>
            <a:ext cx="863600" cy="246063"/>
          </a:xfrm>
          <a:prstGeom prst="rightArrow">
            <a:avLst>
              <a:gd name="adj1" fmla="val 50000"/>
              <a:gd name="adj2" fmla="val 79253"/>
            </a:avLst>
          </a:prstGeom>
          <a:solidFill>
            <a:srgbClr val="F79646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26" name="Рисунок 1" descr="&amp;Pcy;&amp;rcy;&amp;iecy;&amp;ocy;&amp;bcy;&amp;rcy;&amp;acy;&amp;zcy;&amp;ocy;&amp;vcy;&amp;acy;&amp;ncy;&amp;icy;&amp;iecy; &amp;scy;&amp;lcy;&amp;ocy;&amp;vcy; &amp;vcy;&amp;ocy; &amp;mcy;&amp;ncy;&amp;ocy;&amp;zhcy;&amp;iecy;&amp;scy;&amp;tcy;&amp;vcy;&amp;iecy;&amp;ncy;&amp;ncy;&amp;ocy;&amp;mcy; &amp;chcy;&amp;icy;&amp;scy;&amp;lcy;&amp;iecy; &amp;vcy; &amp;kcy;&amp;acy;&amp;rcy;&amp;tcy;&amp;icy;&amp;ncy;&amp;kcy;&amp;acy;&amp;khcy; 2"/>
          <p:cNvPicPr>
            <a:picLocks noChangeAspect="1" noChangeArrowheads="1"/>
          </p:cNvPicPr>
          <p:nvPr/>
        </p:nvPicPr>
        <p:blipFill>
          <a:blip r:embed="rId4" cstate="print"/>
          <a:srcRect l="7047" t="7051" r="58336" b="15170"/>
          <a:stretch>
            <a:fillRect/>
          </a:stretch>
        </p:blipFill>
        <p:spPr bwMode="auto">
          <a:xfrm>
            <a:off x="3149058" y="4797152"/>
            <a:ext cx="1062901" cy="171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7" descr="http://logopsi.ucoz.com/_ph/82/28011870.jpg"/>
          <p:cNvPicPr>
            <a:picLocks noChangeAspect="1" noChangeArrowheads="1"/>
          </p:cNvPicPr>
          <p:nvPr/>
        </p:nvPicPr>
        <p:blipFill>
          <a:blip r:embed="rId5" cstate="print"/>
          <a:srcRect l="57491" t="14989" r="2844" b="17987"/>
          <a:stretch>
            <a:fillRect/>
          </a:stretch>
        </p:blipFill>
        <p:spPr bwMode="auto">
          <a:xfrm>
            <a:off x="5220072" y="4797152"/>
            <a:ext cx="1368152" cy="165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7" descr="https://arhivurokov.ru/kopilka/uploads/user_file_565db7dcbe7fa/konspiekt-uroka-na-tiemu-na-pieriemienie-chto-dielaiet-chto-dielaiut_6.jpeg"/>
          <p:cNvPicPr>
            <a:picLocks noChangeAspect="1" noChangeArrowheads="1"/>
          </p:cNvPicPr>
          <p:nvPr/>
        </p:nvPicPr>
        <p:blipFill>
          <a:blip r:embed="rId6" cstate="print"/>
          <a:srcRect l="57799" t="12421" r="7922" b="15202"/>
          <a:stretch>
            <a:fillRect/>
          </a:stretch>
        </p:blipFill>
        <p:spPr bwMode="auto">
          <a:xfrm>
            <a:off x="7596336" y="5013176"/>
            <a:ext cx="1123099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7" descr="http://logopsi.ucoz.com/_ph/82/28011870.jpg"/>
          <p:cNvPicPr>
            <a:picLocks noChangeAspect="1" noChangeArrowheads="1"/>
          </p:cNvPicPr>
          <p:nvPr/>
        </p:nvPicPr>
        <p:blipFill>
          <a:blip r:embed="rId7" cstate="print"/>
          <a:srcRect l="3534" t="5991" r="58307" b="14214"/>
          <a:stretch>
            <a:fillRect/>
          </a:stretch>
        </p:blipFill>
        <p:spPr bwMode="auto">
          <a:xfrm>
            <a:off x="7884368" y="2564904"/>
            <a:ext cx="1104589" cy="166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7" descr="https://arhivurokov.ru/kopilka/uploads/user_file_565db7dcbe7fa/konspiekt-uroka-na-tiemu-na-pieriemienie-chto-dielaiet-chto-dielaiut_6.jpeg"/>
          <p:cNvPicPr>
            <a:picLocks noChangeAspect="1" noChangeArrowheads="1"/>
          </p:cNvPicPr>
          <p:nvPr/>
        </p:nvPicPr>
        <p:blipFill>
          <a:blip r:embed="rId8" cstate="print"/>
          <a:srcRect l="10915" t="10065" r="59879" b="14346"/>
          <a:stretch>
            <a:fillRect/>
          </a:stretch>
        </p:blipFill>
        <p:spPr bwMode="auto">
          <a:xfrm>
            <a:off x="5276567" y="494253"/>
            <a:ext cx="875251" cy="162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http://s41.radikal.ru/i093/0810/dd/9ad2644757c8.jpg"/>
          <p:cNvPicPr/>
          <p:nvPr/>
        </p:nvPicPr>
        <p:blipFill>
          <a:blip r:embed="rId9" cstate="print"/>
          <a:srcRect l="2492" t="8678" r="50243" b="8026"/>
          <a:stretch>
            <a:fillRect/>
          </a:stretch>
        </p:blipFill>
        <p:spPr bwMode="auto">
          <a:xfrm>
            <a:off x="3733709" y="2681486"/>
            <a:ext cx="1125215" cy="1611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1" descr="&amp;Pcy;&amp;rcy;&amp;iecy;&amp;ocy;&amp;bcy;&amp;rcy;&amp;acy;&amp;zcy;&amp;ocy;&amp;vcy;&amp;acy;&amp;ncy;&amp;icy;&amp;iecy; &amp;scy;&amp;lcy;&amp;ocy;&amp;vcy; &amp;vcy;&amp;ocy; &amp;mcy;&amp;ncy;&amp;ocy;&amp;zhcy;&amp;iecy;&amp;scy;&amp;tcy;&amp;vcy;&amp;iecy;&amp;ncy;&amp;ncy;&amp;ocy;&amp;mcy; &amp;chcy;&amp;icy;&amp;scy;&amp;lcy;&amp;iecy; &amp;vcy; &amp;kcy;&amp;acy;&amp;rcy;&amp;tcy;&amp;icy;&amp;ncy;&amp;kcy;&amp;acy;&amp;khcy; 2"/>
          <p:cNvPicPr>
            <a:picLocks noChangeAspect="1" noChangeArrowheads="1"/>
          </p:cNvPicPr>
          <p:nvPr/>
        </p:nvPicPr>
        <p:blipFill>
          <a:blip r:embed="rId10" cstate="print"/>
          <a:srcRect l="52986" t="17735" r="7962" b="17735"/>
          <a:stretch>
            <a:fillRect/>
          </a:stretch>
        </p:blipFill>
        <p:spPr bwMode="auto">
          <a:xfrm>
            <a:off x="1064742" y="2697211"/>
            <a:ext cx="1440160" cy="175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Рисунок 22" descr="http://ds-9-solnishko.a2b2.ru/resources/i7266-image-origina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87624" y="606875"/>
            <a:ext cx="929540" cy="143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10" descr="http://logopsi.ucoz.com/_ph/82/336708584.jpg"/>
          <p:cNvPicPr>
            <a:picLocks noChangeAspect="1" noChangeArrowheads="1"/>
          </p:cNvPicPr>
          <p:nvPr/>
        </p:nvPicPr>
        <p:blipFill>
          <a:blip r:embed="rId12" cstate="print"/>
          <a:srcRect l="55800" t="8351" r="6383" b="20985"/>
          <a:stretch>
            <a:fillRect/>
          </a:stretch>
        </p:blipFill>
        <p:spPr bwMode="auto">
          <a:xfrm>
            <a:off x="5929293" y="2420887"/>
            <a:ext cx="1256922" cy="176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13" descr="http://logopsi.ucoz.com/_ph/82/815537290.jpg"/>
          <p:cNvPicPr>
            <a:picLocks noChangeAspect="1" noChangeArrowheads="1"/>
          </p:cNvPicPr>
          <p:nvPr/>
        </p:nvPicPr>
        <p:blipFill>
          <a:blip r:embed="rId13" cstate="print"/>
          <a:srcRect l="54572" t="13062" r="3310" b="10493"/>
          <a:stretch>
            <a:fillRect/>
          </a:stretch>
        </p:blipFill>
        <p:spPr bwMode="auto">
          <a:xfrm>
            <a:off x="3169196" y="468055"/>
            <a:ext cx="1254700" cy="177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352812" y="28223"/>
            <a:ext cx="8438009" cy="49353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БУРАТИНО ДОБРАЛСЯ ДО ШКОЛЫ, ПОМОГИТЕ ЕМУ ПРАВИЛЬНО ПОСТАВИТЬ </a:t>
            </a:r>
            <a:b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К КАЖДОМУ ДЕЙСВИЮ </a:t>
            </a:r>
            <a:r>
              <a:rPr lang="ru-RU" alt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 ДЕЛАЕТ? ЧТО ДЕЛАЮТ?)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9" descr="http://best-animation.ru/lanim/deti_anim/deti-3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2696"/>
            <a:ext cx="5904656" cy="5256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059832" y="171996"/>
            <a:ext cx="4248472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СДЕЛАЛ САША, ИЛИ СДЕЛАЛА САША?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playcast.ru/uploads/2017/04/30/2246394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924944"/>
            <a:ext cx="705678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75656" y="1340768"/>
            <a:ext cx="6663655" cy="1143000"/>
          </a:xfrm>
        </p:spPr>
        <p:txBody>
          <a:bodyPr>
            <a:normAutofit fontScale="90000"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9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084168" y="177281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7" name="AutoShape 2"/>
          <p:cNvCxnSpPr>
            <a:cxnSpLocks noChangeShapeType="1"/>
          </p:cNvCxnSpPr>
          <p:nvPr/>
        </p:nvCxnSpPr>
        <p:spPr bwMode="auto">
          <a:xfrm flipV="1">
            <a:off x="6372200" y="191683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8" name="AutoShape 2"/>
          <p:cNvCxnSpPr>
            <a:cxnSpLocks noChangeShapeType="1"/>
          </p:cNvCxnSpPr>
          <p:nvPr/>
        </p:nvCxnSpPr>
        <p:spPr bwMode="auto">
          <a:xfrm flipV="1">
            <a:off x="6372200" y="206084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084168" y="249289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084168" y="32129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084168" y="4005064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084168" y="1124744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084168" y="4797152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7" name="AutoShape 2"/>
          <p:cNvCxnSpPr>
            <a:cxnSpLocks noChangeShapeType="1"/>
          </p:cNvCxnSpPr>
          <p:nvPr/>
        </p:nvCxnSpPr>
        <p:spPr bwMode="auto">
          <a:xfrm flipV="1">
            <a:off x="6300192" y="126876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8" name="AutoShape 2"/>
          <p:cNvCxnSpPr>
            <a:cxnSpLocks noChangeShapeType="1"/>
          </p:cNvCxnSpPr>
          <p:nvPr/>
        </p:nvCxnSpPr>
        <p:spPr bwMode="auto">
          <a:xfrm flipV="1">
            <a:off x="6300192" y="141277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9" name="AutoShape 2"/>
          <p:cNvCxnSpPr>
            <a:cxnSpLocks noChangeShapeType="1"/>
          </p:cNvCxnSpPr>
          <p:nvPr/>
        </p:nvCxnSpPr>
        <p:spPr bwMode="auto">
          <a:xfrm flipV="1">
            <a:off x="6372200" y="263691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0" name="AutoShape 2"/>
          <p:cNvCxnSpPr>
            <a:cxnSpLocks noChangeShapeType="1"/>
          </p:cNvCxnSpPr>
          <p:nvPr/>
        </p:nvCxnSpPr>
        <p:spPr bwMode="auto">
          <a:xfrm flipV="1">
            <a:off x="6372200" y="278092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1" name="AutoShape 2"/>
          <p:cNvCxnSpPr>
            <a:cxnSpLocks noChangeShapeType="1"/>
          </p:cNvCxnSpPr>
          <p:nvPr/>
        </p:nvCxnSpPr>
        <p:spPr bwMode="auto">
          <a:xfrm flipV="1">
            <a:off x="6372200" y="335699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3" name="AutoShape 2"/>
          <p:cNvCxnSpPr>
            <a:cxnSpLocks noChangeShapeType="1"/>
          </p:cNvCxnSpPr>
          <p:nvPr/>
        </p:nvCxnSpPr>
        <p:spPr bwMode="auto">
          <a:xfrm flipV="1">
            <a:off x="6372200" y="35010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4" name="AutoShape 2"/>
          <p:cNvCxnSpPr>
            <a:cxnSpLocks noChangeShapeType="1"/>
          </p:cNvCxnSpPr>
          <p:nvPr/>
        </p:nvCxnSpPr>
        <p:spPr bwMode="auto">
          <a:xfrm flipV="1">
            <a:off x="6372200" y="414908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5" name="AutoShape 2"/>
          <p:cNvCxnSpPr>
            <a:cxnSpLocks noChangeShapeType="1"/>
          </p:cNvCxnSpPr>
          <p:nvPr/>
        </p:nvCxnSpPr>
        <p:spPr bwMode="auto">
          <a:xfrm flipV="1">
            <a:off x="6372200" y="429309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6" name="AutoShape 2"/>
          <p:cNvCxnSpPr>
            <a:cxnSpLocks noChangeShapeType="1"/>
          </p:cNvCxnSpPr>
          <p:nvPr/>
        </p:nvCxnSpPr>
        <p:spPr bwMode="auto">
          <a:xfrm flipV="1">
            <a:off x="6300192" y="494116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7" name="AutoShape 2"/>
          <p:cNvCxnSpPr>
            <a:cxnSpLocks noChangeShapeType="1"/>
          </p:cNvCxnSpPr>
          <p:nvPr/>
        </p:nvCxnSpPr>
        <p:spPr bwMode="auto">
          <a:xfrm flipV="1">
            <a:off x="6300192" y="5085184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pic>
        <p:nvPicPr>
          <p:cNvPr id="2662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5010231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6084168" y="476672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6084168" y="5445224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6084168" y="6237312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31" name="AutoShape 2"/>
          <p:cNvCxnSpPr>
            <a:cxnSpLocks noChangeShapeType="1"/>
          </p:cNvCxnSpPr>
          <p:nvPr/>
        </p:nvCxnSpPr>
        <p:spPr bwMode="auto">
          <a:xfrm flipV="1">
            <a:off x="6300192" y="558924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2" name="AutoShape 2"/>
          <p:cNvCxnSpPr>
            <a:cxnSpLocks noChangeShapeType="1"/>
          </p:cNvCxnSpPr>
          <p:nvPr/>
        </p:nvCxnSpPr>
        <p:spPr bwMode="auto">
          <a:xfrm flipV="1">
            <a:off x="6300192" y="573325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3" name="AutoShape 2"/>
          <p:cNvCxnSpPr>
            <a:cxnSpLocks noChangeShapeType="1"/>
          </p:cNvCxnSpPr>
          <p:nvPr/>
        </p:nvCxnSpPr>
        <p:spPr bwMode="auto">
          <a:xfrm flipV="1">
            <a:off x="6372200" y="638132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4" name="AutoShape 2"/>
          <p:cNvCxnSpPr>
            <a:cxnSpLocks noChangeShapeType="1"/>
          </p:cNvCxnSpPr>
          <p:nvPr/>
        </p:nvCxnSpPr>
        <p:spPr bwMode="auto">
          <a:xfrm flipV="1">
            <a:off x="6372200" y="6525344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5" name="AutoShape 2"/>
          <p:cNvCxnSpPr>
            <a:cxnSpLocks noChangeShapeType="1"/>
          </p:cNvCxnSpPr>
          <p:nvPr/>
        </p:nvCxnSpPr>
        <p:spPr bwMode="auto">
          <a:xfrm flipV="1">
            <a:off x="6300192" y="62068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6" name="AutoShape 2"/>
          <p:cNvCxnSpPr>
            <a:cxnSpLocks noChangeShapeType="1"/>
          </p:cNvCxnSpPr>
          <p:nvPr/>
        </p:nvCxnSpPr>
        <p:spPr bwMode="auto">
          <a:xfrm flipV="1">
            <a:off x="6300192" y="764704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sp>
        <p:nvSpPr>
          <p:cNvPr id="37" name="Заголовок 1"/>
          <p:cNvSpPr>
            <a:spLocks noGrp="1"/>
          </p:cNvSpPr>
          <p:nvPr>
            <p:ph type="title"/>
          </p:nvPr>
        </p:nvSpPr>
        <p:spPr>
          <a:xfrm>
            <a:off x="468313" y="-12700"/>
            <a:ext cx="8458200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КАРТИНКИ. СКАЖИТЕ, КАКИЕ ДЕЙСТВИЯ ВЫПОЛНЯЮТ ЗАЙЧАТА?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084168" y="249289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259632" y="5589240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7" name="AutoShape 2"/>
          <p:cNvCxnSpPr>
            <a:cxnSpLocks noChangeShapeType="1"/>
          </p:cNvCxnSpPr>
          <p:nvPr/>
        </p:nvCxnSpPr>
        <p:spPr bwMode="auto">
          <a:xfrm flipV="1">
            <a:off x="1475656" y="573325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8" name="AutoShape 2"/>
          <p:cNvCxnSpPr>
            <a:cxnSpLocks noChangeShapeType="1"/>
          </p:cNvCxnSpPr>
          <p:nvPr/>
        </p:nvCxnSpPr>
        <p:spPr bwMode="auto">
          <a:xfrm flipV="1">
            <a:off x="1475656" y="587727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9" name="AutoShape 2"/>
          <p:cNvCxnSpPr>
            <a:cxnSpLocks noChangeShapeType="1"/>
          </p:cNvCxnSpPr>
          <p:nvPr/>
        </p:nvCxnSpPr>
        <p:spPr bwMode="auto">
          <a:xfrm flipV="1">
            <a:off x="6372200" y="263691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0" name="AutoShape 2"/>
          <p:cNvCxnSpPr>
            <a:cxnSpLocks noChangeShapeType="1"/>
          </p:cNvCxnSpPr>
          <p:nvPr/>
        </p:nvCxnSpPr>
        <p:spPr bwMode="auto">
          <a:xfrm flipV="1">
            <a:off x="6372200" y="278092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187624" y="249289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5940152" y="5589240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33" name="AutoShape 2"/>
          <p:cNvCxnSpPr>
            <a:cxnSpLocks noChangeShapeType="1"/>
          </p:cNvCxnSpPr>
          <p:nvPr/>
        </p:nvCxnSpPr>
        <p:spPr bwMode="auto">
          <a:xfrm flipV="1">
            <a:off x="6156176" y="573325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4" name="AutoShape 2"/>
          <p:cNvCxnSpPr>
            <a:cxnSpLocks noChangeShapeType="1"/>
          </p:cNvCxnSpPr>
          <p:nvPr/>
        </p:nvCxnSpPr>
        <p:spPr bwMode="auto">
          <a:xfrm flipV="1">
            <a:off x="6156176" y="587727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5" name="AutoShape 2"/>
          <p:cNvCxnSpPr>
            <a:cxnSpLocks noChangeShapeType="1"/>
          </p:cNvCxnSpPr>
          <p:nvPr/>
        </p:nvCxnSpPr>
        <p:spPr bwMode="auto">
          <a:xfrm flipV="1">
            <a:off x="1403648" y="263691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6" name="AutoShape 2"/>
          <p:cNvCxnSpPr>
            <a:cxnSpLocks noChangeShapeType="1"/>
          </p:cNvCxnSpPr>
          <p:nvPr/>
        </p:nvCxnSpPr>
        <p:spPr bwMode="auto">
          <a:xfrm flipV="1">
            <a:off x="1403648" y="278092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pic>
        <p:nvPicPr>
          <p:cNvPr id="26627" name="Рисунок 7" descr="http://st.stranamam.ru/data/cache/2013mar/05/04/7525924_69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2655"/>
            <a:ext cx="2016224" cy="195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4" descr="http://is1.mzstatic.com/image/pf/us/r30/Purple2/v4/12/cd/2f/12cd2fd6-7b6e-040a-7d2c-74fdf8e07bd6/mzl.xdgqsys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76672"/>
            <a:ext cx="191779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1" descr="http://www.clipartbest.com/cliparts/eTM/ynX/eTMynXR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501008"/>
            <a:ext cx="20162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16" descr="https://yandex.ru/collections/picture/cards/586191ed20cfcd59a586aea1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356992"/>
            <a:ext cx="2016224" cy="197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1711052" y="-62185"/>
            <a:ext cx="8458200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СМАЙЛИКОВ? ЧТО ДЕЛАЮТ СМАЙЛИКИ?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kartinki.info/uploads/posts/2016-03/1458241981_344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254" y="247650"/>
            <a:ext cx="1800200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7.postimg.org/5nym8gurf/929qlroh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554" y="498492"/>
            <a:ext cx="2611760" cy="297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stihi.ru/pics/2012/08/14/1182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140968"/>
            <a:ext cx="13398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sunveter.ru/uploads/posts/2014-10/1413841736_sun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735" y="3722417"/>
            <a:ext cx="2116708" cy="2275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635896" y="4221088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6" name="AutoShape 2"/>
          <p:cNvCxnSpPr>
            <a:cxnSpLocks noChangeShapeType="1"/>
          </p:cNvCxnSpPr>
          <p:nvPr/>
        </p:nvCxnSpPr>
        <p:spPr bwMode="auto">
          <a:xfrm flipV="1">
            <a:off x="3851920" y="4365104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" name="AutoShape 2"/>
          <p:cNvCxnSpPr>
            <a:cxnSpLocks noChangeShapeType="1"/>
          </p:cNvCxnSpPr>
          <p:nvPr/>
        </p:nvCxnSpPr>
        <p:spPr bwMode="auto">
          <a:xfrm flipV="1">
            <a:off x="3851920" y="450912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0086" y="5778417"/>
            <a:ext cx="2313914" cy="6543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3884" y="4689492"/>
            <a:ext cx="2483768" cy="728681"/>
          </a:xfrm>
          <a:prstGeom prst="rect">
            <a:avLst/>
          </a:prstGeom>
        </p:spPr>
      </p:pic>
      <p:pic>
        <p:nvPicPr>
          <p:cNvPr id="18" name="Рисунок 17" descr="https://content.freelancehunt.com/snippet/93c23/7b261/233181/%D0%9C%D0%B0%D1%88%D0%B8%D0%BD%D0%BA%D0%B0.gif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067280"/>
            <a:ext cx="3810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402745" y="391001"/>
            <a:ext cx="2982466" cy="155628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921635" y="1965546"/>
            <a:ext cx="1762307" cy="220288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276" y="1893563"/>
            <a:ext cx="2381250" cy="2381250"/>
          </a:xfrm>
          <a:prstGeom prst="rect">
            <a:avLst/>
          </a:prstGeom>
        </p:spPr>
      </p:pic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539553" y="-12700"/>
            <a:ext cx="8386960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 И СКАЖИТЕ, КАК МОГУТ ПЕРЕДВИГАТЬСЯ ЭТИ ПРЕДМЕТЫ? ЧТО ДЕЛАЮТ?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www.stihi.ru/pics/2012/08/14/118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9869" y="888826"/>
            <a:ext cx="13398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851920" y="3140968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6" name="AutoShape 2"/>
          <p:cNvCxnSpPr>
            <a:cxnSpLocks noChangeShapeType="1"/>
          </p:cNvCxnSpPr>
          <p:nvPr/>
        </p:nvCxnSpPr>
        <p:spPr bwMode="auto">
          <a:xfrm flipV="1">
            <a:off x="4139952" y="3284984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" name="AutoShape 2"/>
          <p:cNvCxnSpPr>
            <a:cxnSpLocks noChangeShapeType="1"/>
          </p:cNvCxnSpPr>
          <p:nvPr/>
        </p:nvCxnSpPr>
        <p:spPr bwMode="auto">
          <a:xfrm flipV="1">
            <a:off x="4139952" y="342900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pic>
        <p:nvPicPr>
          <p:cNvPr id="18" name="Рисунок 17" descr="http://www.stihi.ru/pics/2013/05/20/279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492896"/>
            <a:ext cx="201622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smileoff.net/Materials/_info_anime_smile/17721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2636912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sunveter.ru/uploads/posts/2016-12/1483085514_pit1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437112"/>
            <a:ext cx="2704728" cy="190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://www.picgifs.com/graphics/p/pigs/graphics-pigs-369765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4293096"/>
            <a:ext cx="1102990" cy="19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701346"/>
            <a:ext cx="1224136" cy="17736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201874" y="842789"/>
            <a:ext cx="1790700" cy="1362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4328818"/>
            <a:ext cx="1965598" cy="1825198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187625" y="-12700"/>
            <a:ext cx="7738888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 И СКАЖИТЕ, КАК ПОДАЮТ ГОЛОС ЭТИ ПРЕДМЕТЫ? ЧТО ДЕАЮТ?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907704" y="4077072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084168" y="177281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6" name="AutoShape 2"/>
          <p:cNvCxnSpPr>
            <a:cxnSpLocks noChangeShapeType="1"/>
          </p:cNvCxnSpPr>
          <p:nvPr/>
        </p:nvCxnSpPr>
        <p:spPr bwMode="auto">
          <a:xfrm flipV="1">
            <a:off x="2195736" y="429309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7" name="AutoShape 2"/>
          <p:cNvCxnSpPr>
            <a:cxnSpLocks noChangeShapeType="1"/>
          </p:cNvCxnSpPr>
          <p:nvPr/>
        </p:nvCxnSpPr>
        <p:spPr bwMode="auto">
          <a:xfrm flipV="1">
            <a:off x="6372200" y="191683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8" name="AutoShape 2"/>
          <p:cNvCxnSpPr>
            <a:cxnSpLocks noChangeShapeType="1"/>
          </p:cNvCxnSpPr>
          <p:nvPr/>
        </p:nvCxnSpPr>
        <p:spPr bwMode="auto">
          <a:xfrm flipV="1">
            <a:off x="6372200" y="206084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pic>
        <p:nvPicPr>
          <p:cNvPr id="11" name="Рисунок 10" descr="http://www.playcast.ru/uploads/2017/08/22/2326964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761" y="625644"/>
            <a:ext cx="38100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084168" y="249289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084168" y="32129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084168" y="4005064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084168" y="1124744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084168" y="4797152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7" name="AutoShape 2"/>
          <p:cNvCxnSpPr>
            <a:cxnSpLocks noChangeShapeType="1"/>
          </p:cNvCxnSpPr>
          <p:nvPr/>
        </p:nvCxnSpPr>
        <p:spPr bwMode="auto">
          <a:xfrm flipV="1">
            <a:off x="6300192" y="126876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8" name="AutoShape 2"/>
          <p:cNvCxnSpPr>
            <a:cxnSpLocks noChangeShapeType="1"/>
          </p:cNvCxnSpPr>
          <p:nvPr/>
        </p:nvCxnSpPr>
        <p:spPr bwMode="auto">
          <a:xfrm flipV="1">
            <a:off x="6300192" y="141277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9" name="AutoShape 2"/>
          <p:cNvCxnSpPr>
            <a:cxnSpLocks noChangeShapeType="1"/>
          </p:cNvCxnSpPr>
          <p:nvPr/>
        </p:nvCxnSpPr>
        <p:spPr bwMode="auto">
          <a:xfrm flipV="1">
            <a:off x="6372200" y="263691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0" name="AutoShape 2"/>
          <p:cNvCxnSpPr>
            <a:cxnSpLocks noChangeShapeType="1"/>
          </p:cNvCxnSpPr>
          <p:nvPr/>
        </p:nvCxnSpPr>
        <p:spPr bwMode="auto">
          <a:xfrm flipV="1">
            <a:off x="6372200" y="278092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1" name="AutoShape 2"/>
          <p:cNvCxnSpPr>
            <a:cxnSpLocks noChangeShapeType="1"/>
          </p:cNvCxnSpPr>
          <p:nvPr/>
        </p:nvCxnSpPr>
        <p:spPr bwMode="auto">
          <a:xfrm flipV="1">
            <a:off x="6372200" y="335699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3" name="AutoShape 2"/>
          <p:cNvCxnSpPr>
            <a:cxnSpLocks noChangeShapeType="1"/>
          </p:cNvCxnSpPr>
          <p:nvPr/>
        </p:nvCxnSpPr>
        <p:spPr bwMode="auto">
          <a:xfrm flipV="1">
            <a:off x="6372200" y="35010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4" name="AutoShape 2"/>
          <p:cNvCxnSpPr>
            <a:cxnSpLocks noChangeShapeType="1"/>
          </p:cNvCxnSpPr>
          <p:nvPr/>
        </p:nvCxnSpPr>
        <p:spPr bwMode="auto">
          <a:xfrm flipV="1">
            <a:off x="6372200" y="414908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5" name="AutoShape 2"/>
          <p:cNvCxnSpPr>
            <a:cxnSpLocks noChangeShapeType="1"/>
          </p:cNvCxnSpPr>
          <p:nvPr/>
        </p:nvCxnSpPr>
        <p:spPr bwMode="auto">
          <a:xfrm flipV="1">
            <a:off x="6372200" y="429309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6" name="AutoShape 2"/>
          <p:cNvCxnSpPr>
            <a:cxnSpLocks noChangeShapeType="1"/>
          </p:cNvCxnSpPr>
          <p:nvPr/>
        </p:nvCxnSpPr>
        <p:spPr bwMode="auto">
          <a:xfrm flipV="1">
            <a:off x="6300192" y="494116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7" name="AutoShape 2"/>
          <p:cNvCxnSpPr>
            <a:cxnSpLocks noChangeShapeType="1"/>
          </p:cNvCxnSpPr>
          <p:nvPr/>
        </p:nvCxnSpPr>
        <p:spPr bwMode="auto">
          <a:xfrm flipV="1">
            <a:off x="6300192" y="5085184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-21711" y="15246"/>
            <a:ext cx="9179048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 И СКАЖИТЕ, КАКИЕ ДЕЙСТВИЯ МОЖЕТ ВЫПОНЯТЬ ЩЕНОК? ЧТО ДЕЛАЕТ ЩЕНОК?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907704" y="50131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084168" y="177281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6" name="AutoShape 2"/>
          <p:cNvCxnSpPr>
            <a:cxnSpLocks noChangeShapeType="1"/>
          </p:cNvCxnSpPr>
          <p:nvPr/>
        </p:nvCxnSpPr>
        <p:spPr bwMode="auto">
          <a:xfrm flipV="1">
            <a:off x="2195736" y="522920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7" name="AutoShape 2"/>
          <p:cNvCxnSpPr>
            <a:cxnSpLocks noChangeShapeType="1"/>
          </p:cNvCxnSpPr>
          <p:nvPr/>
        </p:nvCxnSpPr>
        <p:spPr bwMode="auto">
          <a:xfrm flipV="1">
            <a:off x="6372200" y="191683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8" name="AutoShape 2"/>
          <p:cNvCxnSpPr>
            <a:cxnSpLocks noChangeShapeType="1"/>
          </p:cNvCxnSpPr>
          <p:nvPr/>
        </p:nvCxnSpPr>
        <p:spPr bwMode="auto">
          <a:xfrm flipV="1">
            <a:off x="6372200" y="206084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084168" y="249289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084168" y="321297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084168" y="4005064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084168" y="1124744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084168" y="4797152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7" name="AutoShape 2"/>
          <p:cNvCxnSpPr>
            <a:cxnSpLocks noChangeShapeType="1"/>
          </p:cNvCxnSpPr>
          <p:nvPr/>
        </p:nvCxnSpPr>
        <p:spPr bwMode="auto">
          <a:xfrm flipV="1">
            <a:off x="6300192" y="126876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8" name="AutoShape 2"/>
          <p:cNvCxnSpPr>
            <a:cxnSpLocks noChangeShapeType="1"/>
          </p:cNvCxnSpPr>
          <p:nvPr/>
        </p:nvCxnSpPr>
        <p:spPr bwMode="auto">
          <a:xfrm flipV="1">
            <a:off x="6300192" y="141277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9" name="AutoShape 2"/>
          <p:cNvCxnSpPr>
            <a:cxnSpLocks noChangeShapeType="1"/>
          </p:cNvCxnSpPr>
          <p:nvPr/>
        </p:nvCxnSpPr>
        <p:spPr bwMode="auto">
          <a:xfrm flipV="1">
            <a:off x="6372200" y="263691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0" name="AutoShape 2"/>
          <p:cNvCxnSpPr>
            <a:cxnSpLocks noChangeShapeType="1"/>
          </p:cNvCxnSpPr>
          <p:nvPr/>
        </p:nvCxnSpPr>
        <p:spPr bwMode="auto">
          <a:xfrm flipV="1">
            <a:off x="6372200" y="278092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1" name="AutoShape 2"/>
          <p:cNvCxnSpPr>
            <a:cxnSpLocks noChangeShapeType="1"/>
          </p:cNvCxnSpPr>
          <p:nvPr/>
        </p:nvCxnSpPr>
        <p:spPr bwMode="auto">
          <a:xfrm flipV="1">
            <a:off x="6372200" y="335699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3" name="AutoShape 2"/>
          <p:cNvCxnSpPr>
            <a:cxnSpLocks noChangeShapeType="1"/>
          </p:cNvCxnSpPr>
          <p:nvPr/>
        </p:nvCxnSpPr>
        <p:spPr bwMode="auto">
          <a:xfrm flipV="1">
            <a:off x="6372200" y="35010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4" name="AutoShape 2"/>
          <p:cNvCxnSpPr>
            <a:cxnSpLocks noChangeShapeType="1"/>
          </p:cNvCxnSpPr>
          <p:nvPr/>
        </p:nvCxnSpPr>
        <p:spPr bwMode="auto">
          <a:xfrm flipV="1">
            <a:off x="6372200" y="4149080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5" name="AutoShape 2"/>
          <p:cNvCxnSpPr>
            <a:cxnSpLocks noChangeShapeType="1"/>
          </p:cNvCxnSpPr>
          <p:nvPr/>
        </p:nvCxnSpPr>
        <p:spPr bwMode="auto">
          <a:xfrm flipV="1">
            <a:off x="6372200" y="4293096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6" name="AutoShape 2"/>
          <p:cNvCxnSpPr>
            <a:cxnSpLocks noChangeShapeType="1"/>
          </p:cNvCxnSpPr>
          <p:nvPr/>
        </p:nvCxnSpPr>
        <p:spPr bwMode="auto">
          <a:xfrm flipV="1">
            <a:off x="6300192" y="494116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7" name="AutoShape 2"/>
          <p:cNvCxnSpPr>
            <a:cxnSpLocks noChangeShapeType="1"/>
          </p:cNvCxnSpPr>
          <p:nvPr/>
        </p:nvCxnSpPr>
        <p:spPr bwMode="auto">
          <a:xfrm flipV="1">
            <a:off x="6300192" y="5085184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pic>
        <p:nvPicPr>
          <p:cNvPr id="21506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548680"/>
            <a:ext cx="3960440" cy="3960440"/>
          </a:xfrm>
          <a:prstGeom prst="rect">
            <a:avLst/>
          </a:prstGeom>
          <a:noFill/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179512" y="36302"/>
            <a:ext cx="9179048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 И СКАЖИТЕ, КАКИЕ ДЕЙСТВИЯ МОЖЕТ ВЫПОНЯТЬ МАМА? ЧТО ДЕЛАЕТ МАМА?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gifki.info/uploads/posts/2017-03/1490185836_1212-tucha-dozhdevaya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32656"/>
            <a:ext cx="2520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stihi.ru/pics/2012/08/14/118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548680"/>
            <a:ext cx="201622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900igr.net/data/skazki-i-igry/Deti.files/0008-021-A-chto-ljubjat-devochki-bolshe-vsego-na-svete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501008"/>
            <a:ext cx="19442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www.delinetciler.org/resimler/2008/12/346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4077072"/>
            <a:ext cx="122413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779912" y="3356992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0" name="AutoShape 2"/>
          <p:cNvCxnSpPr>
            <a:cxnSpLocks noChangeShapeType="1"/>
          </p:cNvCxnSpPr>
          <p:nvPr/>
        </p:nvCxnSpPr>
        <p:spPr bwMode="auto">
          <a:xfrm flipV="1">
            <a:off x="3995936" y="350100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1" name="AutoShape 2"/>
          <p:cNvCxnSpPr>
            <a:cxnSpLocks noChangeShapeType="1"/>
          </p:cNvCxnSpPr>
          <p:nvPr/>
        </p:nvCxnSpPr>
        <p:spPr bwMode="auto">
          <a:xfrm flipV="1">
            <a:off x="3995936" y="3645024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743908" y="72306"/>
            <a:ext cx="2520280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ИДЁТ?  ЧТО ИДЁТ?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ttp://99px.ru/sstorage/86/2016/10/image_861510160733372059077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0383" y="44624"/>
            <a:ext cx="81003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stihi.ru/pics/2012/08/14/118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76672"/>
            <a:ext cx="201622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779912" y="3573016"/>
          <a:ext cx="2520280" cy="432048"/>
        </p:xfrm>
        <a:graphic>
          <a:graphicData uri="http://schemas.openxmlformats.org/drawingml/2006/table">
            <a:tbl>
              <a:tblPr/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0" name="AutoShape 2"/>
          <p:cNvCxnSpPr>
            <a:cxnSpLocks noChangeShapeType="1"/>
          </p:cNvCxnSpPr>
          <p:nvPr/>
        </p:nvCxnSpPr>
        <p:spPr bwMode="auto">
          <a:xfrm flipV="1">
            <a:off x="4067944" y="3717032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1" name="AutoShape 2"/>
          <p:cNvCxnSpPr>
            <a:cxnSpLocks noChangeShapeType="1"/>
          </p:cNvCxnSpPr>
          <p:nvPr/>
        </p:nvCxnSpPr>
        <p:spPr bwMode="auto">
          <a:xfrm flipV="1">
            <a:off x="4067944" y="3861048"/>
            <a:ext cx="2016224" cy="9526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pic>
        <p:nvPicPr>
          <p:cNvPr id="12" name="Рисунок 11" descr="http://www.gifki.org/data/media/71/samolet-animatsionnaya-kartinka-0269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869160"/>
            <a:ext cx="194421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kartinki.info/uploads/posts/2016-03/1458241981_344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548680"/>
            <a:ext cx="223224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www.playcast.ru/uploads/2017/08/02/23133182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3140968"/>
            <a:ext cx="151216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www.shivacharity.com/images/kite.g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3356992"/>
            <a:ext cx="172819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s7.postimg.org/5nym8gurf/929qlroh.gif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46647" y="611667"/>
            <a:ext cx="2611760" cy="297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3285591" y="0"/>
            <a:ext cx="2798577" cy="520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 ЛЕТИТ?  ЧТО ЛЕТИТ?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209</TotalTime>
  <Words>136</Words>
  <Application>Microsoft Office PowerPoint</Application>
  <PresentationFormat>Экран (4:3)</PresentationFormat>
  <Paragraphs>19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СЛОВА - ДЕЙСТВИЯ</vt:lpstr>
      <vt:lpstr>РАССМОТРИТЕ КАРТИНКИ. СКАЖИТЕ, КАКИЕ ДЕЙСТВИЯ ВЫПОЛНЯЮТ ЗАЙЧАТА?</vt:lpstr>
      <vt:lpstr>РАССМОТРИТЕ СМАЙЛИКОВ? ЧТО ДЕЛАЮТ СМАЙЛИКИ?</vt:lpstr>
      <vt:lpstr>ПОДУМАЙТЕ И СКАЖИТЕ, КАК МОГУТ ПЕРЕДВИГАТЬСЯ ЭТИ ПРЕДМЕТЫ? ЧТО ДЕЛАЮТ?</vt:lpstr>
      <vt:lpstr>ПОДУМАЙТЕ И СКАЖИТЕ, КАК ПОДАЮТ ГОЛОС ЭТИ ПРЕДМЕТЫ? ЧТО ДЕАЮТ?</vt:lpstr>
      <vt:lpstr>ПОДУМАЙТЕ И СКАЖИТЕ, КАКИЕ ДЕЙСТВИЯ МОЖЕТ ВЫПОНЯТЬ ЩЕНОК? ЧТО ДЕЛАЕТ ЩЕНОК?</vt:lpstr>
      <vt:lpstr>ПОДУМАЙТЕ И СКАЖИТЕ, КАКИЕ ДЕЙСТВИЯ МОЖЕТ ВЫПОНЯТЬ МАМА? ЧТО ДЕЛАЕТ МАМА?</vt:lpstr>
      <vt:lpstr>КТО ИДЁТ?  ЧТО ИДЁТ?</vt:lpstr>
      <vt:lpstr>КТО  ЛЕТИТ?  ЧТО ЛЕТИТ?</vt:lpstr>
      <vt:lpstr>ЧТО ДЕЛАЕТ ПТИЦА?</vt:lpstr>
      <vt:lpstr>ЧТО ДЕЛАЕТ КОНЬ?</vt:lpstr>
      <vt:lpstr>ЧТО ДЕЛАЕТ ЛЯГУШКА?</vt:lpstr>
      <vt:lpstr>ЧТО ДЕЛАЕТ СОЛНЦЕ?</vt:lpstr>
      <vt:lpstr>ЧТО ДЕЛАЮТ ЧАСЫ?</vt:lpstr>
      <vt:lpstr>ПОМОГИТЕ МАРСИКУ. ПОСТАВЬТЕ ВОПРОС К КАЖДОМУ ДЕЙСТВИЮ.</vt:lpstr>
      <vt:lpstr>ЧТОБЫ БУРАТИНО ДОБРАЛСЯ ДО ШКОЛЫ, ПОМОГИТЕ ЕМУ ПРАВИЛЬНО ПОСТАВИТЬ  ВОПРОС К КАЖДОМУ ДЕЙСВИЮ (ЧТО ДЕЛАЕТ? ЧТО ДЕЛАЮТ?)</vt:lpstr>
      <vt:lpstr>ЭТО СДЕЛАЛ САША, ИЛИ СДЕЛАЛА САША?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TANJA</dc:creator>
  <cp:lastModifiedBy>Администратор</cp:lastModifiedBy>
  <cp:revision>23</cp:revision>
  <dcterms:created xsi:type="dcterms:W3CDTF">2017-10-06T00:59:00Z</dcterms:created>
  <dcterms:modified xsi:type="dcterms:W3CDTF">2022-04-14T02:53:46Z</dcterms:modified>
</cp:coreProperties>
</file>