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7" r:id="rId3"/>
    <p:sldId id="258" r:id="rId4"/>
    <p:sldId id="261" r:id="rId5"/>
    <p:sldId id="260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3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ash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ash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ash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ash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>
        <p14:flash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ash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ash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ash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ash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>
        <p14:flash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ash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mc:AlternateContent xmlns:mc="http://schemas.openxmlformats.org/markup-compatibility/2006" xmlns:p14="http://schemas.microsoft.com/office/powerpoint/2010/main">
    <mc:Choice Requires="p14">
      <p:transition>
        <p14:flash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1999" y="2780928"/>
            <a:ext cx="8506287" cy="144016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helvetica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helvetica"/>
              </a:rPr>
            </a:br>
            <a:r>
              <a:rPr lang="ru-RU" sz="2400" dirty="0">
                <a:solidFill>
                  <a:srgbClr val="FF0000"/>
                </a:solidFill>
                <a:latin typeface="helvetica"/>
              </a:rPr>
              <a:t/>
            </a:r>
            <a:br>
              <a:rPr lang="ru-RU" sz="2400" dirty="0">
                <a:solidFill>
                  <a:srgbClr val="FF0000"/>
                </a:solidFill>
                <a:latin typeface="helvetica"/>
              </a:rPr>
            </a:br>
            <a:r>
              <a:rPr lang="ru-RU" sz="2400" dirty="0" smtClean="0">
                <a:solidFill>
                  <a:srgbClr val="FF0000"/>
                </a:solidFill>
                <a:latin typeface="helvetica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helvetica"/>
              </a:rPr>
            </a:br>
            <a:r>
              <a:rPr lang="ru-RU" sz="2400" dirty="0">
                <a:solidFill>
                  <a:srgbClr val="FF0000"/>
                </a:solidFill>
                <a:latin typeface="helvetica"/>
              </a:rPr>
              <a:t/>
            </a:r>
            <a:br>
              <a:rPr lang="ru-RU" sz="2400" dirty="0">
                <a:solidFill>
                  <a:srgbClr val="FF0000"/>
                </a:solidFill>
                <a:latin typeface="helvetica"/>
              </a:rPr>
            </a:br>
            <a:r>
              <a:rPr lang="ru-RU" sz="2400" dirty="0" smtClean="0">
                <a:solidFill>
                  <a:srgbClr val="FF0000"/>
                </a:solidFill>
                <a:latin typeface="helvetica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helvetica"/>
              </a:rPr>
            </a:br>
            <a:r>
              <a:rPr lang="ru-RU" sz="2400" dirty="0" smtClean="0">
                <a:solidFill>
                  <a:srgbClr val="FF0000"/>
                </a:solidFill>
                <a:latin typeface="helvetica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helvetica"/>
              </a:rPr>
            </a:br>
            <a:r>
              <a:rPr lang="ru-RU" sz="2400" dirty="0" smtClean="0">
                <a:solidFill>
                  <a:srgbClr val="FF0000"/>
                </a:solidFill>
                <a:latin typeface="helvetica"/>
              </a:rPr>
              <a:t>13.02.11 Техническая эксплуатация и обслуживание электрического и электромеханического оборудования (по отраслям)</a:t>
            </a:r>
            <a:br>
              <a:rPr lang="ru-RU" sz="2400" dirty="0" smtClean="0">
                <a:solidFill>
                  <a:srgbClr val="FF0000"/>
                </a:solidFill>
                <a:latin typeface="helvetica"/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4149080"/>
            <a:ext cx="8347802" cy="990600"/>
          </a:xfrm>
        </p:spPr>
        <p:txBody>
          <a:bodyPr>
            <a:normAutofit fontScale="92500"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13.01.10 </a:t>
            </a:r>
            <a:r>
              <a:rPr lang="ru-RU" sz="2400" dirty="0">
                <a:solidFill>
                  <a:srgbClr val="C00000"/>
                </a:solidFill>
              </a:rPr>
              <a:t>«ЭЛЕКТРОМОНТЕР ПО РЕМОНТУ И ОБСЛУЖИВАНИЮ ЭЛЕКТРООБОРУДОВАНИЯ (по отраслям)»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8503"/>
            <a:ext cx="3744416" cy="2104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820" y="5013176"/>
            <a:ext cx="2718558" cy="184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61" y="4849852"/>
            <a:ext cx="3013000" cy="2007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761" y="0"/>
            <a:ext cx="3479239" cy="1957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0068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flash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14" y="1340768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13.02.11</a:t>
            </a:r>
          </a:p>
          <a:p>
            <a:r>
              <a:rPr lang="ru-RU" dirty="0" smtClean="0"/>
              <a:t>на </a:t>
            </a:r>
            <a:r>
              <a:rPr lang="ru-RU" dirty="0"/>
              <a:t>очном отделении     базовый уровень — 3 года 10 месяцев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192090"/>
            <a:ext cx="3233936" cy="20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629720"/>
            <a:ext cx="6336704" cy="1897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67455"/>
            <a:ext cx="1798637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2738462"/>
            <a:ext cx="5580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13.01.10</a:t>
            </a:r>
            <a:endParaRPr lang="ru-RU" dirty="0"/>
          </a:p>
          <a:p>
            <a:r>
              <a:rPr lang="ru-RU" dirty="0"/>
              <a:t>на очном отделении     базовый уровень — </a:t>
            </a:r>
            <a:r>
              <a:rPr lang="ru-RU" dirty="0" smtClean="0"/>
              <a:t>2 </a:t>
            </a:r>
            <a:r>
              <a:rPr lang="ru-RU" dirty="0"/>
              <a:t>года 10 месяцев</a:t>
            </a:r>
          </a:p>
        </p:txBody>
      </p:sp>
    </p:spTree>
    <p:extLst>
      <p:ext uri="{BB962C8B-B14F-4D97-AF65-F5344CB8AC3E}">
        <p14:creationId xmlns:p14="http://schemas.microsoft.com/office/powerpoint/2010/main" val="356622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ash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Open Sans"/>
                <a:ea typeface="+mn-ea"/>
                <a:cs typeface="+mn-cs"/>
              </a:rPr>
              <a:t>Общая характеристика профессии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412776"/>
            <a:ext cx="8821488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/>
            </a:r>
            <a:br>
              <a:rPr lang="ru-RU" sz="1400" dirty="0"/>
            </a:br>
            <a:r>
              <a:rPr lang="ru-RU" sz="1200" i="1" dirty="0">
                <a:solidFill>
                  <a:schemeClr val="tx2">
                    <a:lumMod val="10000"/>
                  </a:schemeClr>
                </a:solidFill>
                <a:latin typeface="Open Sans"/>
              </a:rPr>
              <a:t>Тип профессии (по системе Климова):</a:t>
            </a:r>
            <a:r>
              <a:rPr lang="ru-RU" sz="1200" i="1" dirty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1200" i="1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1200" i="1" dirty="0">
                <a:solidFill>
                  <a:schemeClr val="tx2">
                    <a:lumMod val="10000"/>
                  </a:schemeClr>
                </a:solidFill>
                <a:latin typeface="Open Sans"/>
              </a:rPr>
              <a:t>«Человек-техника»;</a:t>
            </a:r>
            <a:r>
              <a:rPr lang="ru-RU" sz="1200" i="1" dirty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1200" i="1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1200" i="1" dirty="0">
                <a:solidFill>
                  <a:schemeClr val="tx2">
                    <a:lumMod val="10000"/>
                  </a:schemeClr>
                </a:solidFill>
                <a:latin typeface="Open Sans"/>
              </a:rPr>
              <a:t>«Человек-знак»</a:t>
            </a:r>
            <a:r>
              <a:rPr lang="ru-RU" sz="1200" i="1" dirty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1200" i="1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1200" i="1" dirty="0">
                <a:solidFill>
                  <a:schemeClr val="tx2">
                    <a:lumMod val="10000"/>
                  </a:schemeClr>
                </a:solidFill>
                <a:latin typeface="Open Sans"/>
              </a:rPr>
              <a:t>Класс профессии:</a:t>
            </a:r>
            <a:r>
              <a:rPr lang="ru-RU" sz="1200" i="1" dirty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1200" i="1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1200" i="1" dirty="0">
                <a:solidFill>
                  <a:schemeClr val="tx2">
                    <a:lumMod val="10000"/>
                  </a:schemeClr>
                </a:solidFill>
                <a:latin typeface="Open Sans"/>
              </a:rPr>
              <a:t>Эвристический (творческий) + исполнительский (алгоритмический)</a:t>
            </a:r>
            <a:r>
              <a:rPr lang="ru-RU" sz="1200" i="1" dirty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1200" i="1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1200" i="1" dirty="0">
                <a:solidFill>
                  <a:schemeClr val="tx2">
                    <a:lumMod val="10000"/>
                  </a:schemeClr>
                </a:solidFill>
                <a:latin typeface="Open Sans"/>
              </a:rPr>
              <a:t>Область применения:</a:t>
            </a:r>
            <a:r>
              <a:rPr lang="ru-RU" sz="1200" i="1" dirty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1200" i="1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1200" i="1" dirty="0">
                <a:solidFill>
                  <a:schemeClr val="tx2">
                    <a:lumMod val="10000"/>
                  </a:schemeClr>
                </a:solidFill>
                <a:latin typeface="Open Sans"/>
              </a:rPr>
              <a:t>Производственные предприятия, заводы, лаборатории по разработке и испытанию новых производственных образцов, строительство.</a:t>
            </a:r>
            <a:r>
              <a:rPr lang="ru-RU" sz="1200" i="1" dirty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1200" i="1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1200" i="1" dirty="0">
                <a:solidFill>
                  <a:schemeClr val="tx2">
                    <a:lumMod val="10000"/>
                  </a:schemeClr>
                </a:solidFill>
                <a:latin typeface="Open Sans"/>
              </a:rPr>
              <a:t>Содержание деятельности:</a:t>
            </a:r>
            <a:r>
              <a:rPr lang="ru-RU" sz="1200" i="1" dirty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1200" i="1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1200" i="1" dirty="0">
                <a:solidFill>
                  <a:schemeClr val="tx2">
                    <a:lumMod val="10000"/>
                  </a:schemeClr>
                </a:solidFill>
                <a:latin typeface="Open Sans"/>
              </a:rPr>
              <a:t>Осуществляет разборку, ремонт, сборку и наладку, техническое обслуживание электродвигателей, генераторов, схем телеавтоматики, кабельных и линейных сооружений, электронно-регулирующих приборов, их отдельных узлов. Участвует в создании и ремонте воздушных линий электропередачи и контактной сети, осветительных установок.</a:t>
            </a:r>
            <a:r>
              <a:rPr lang="ru-RU" sz="1200" i="1" dirty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1200" i="1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1200" i="1" dirty="0">
                <a:solidFill>
                  <a:schemeClr val="tx2">
                    <a:lumMod val="10000"/>
                  </a:schemeClr>
                </a:solidFill>
                <a:latin typeface="Open Sans"/>
              </a:rPr>
              <a:t>В труде сочетаются физические и умственные операции различной сложности.</a:t>
            </a:r>
            <a:r>
              <a:rPr lang="ru-RU" sz="1200" i="1" dirty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1200" i="1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1200" i="1" dirty="0">
                <a:solidFill>
                  <a:schemeClr val="tx2">
                    <a:lumMod val="10000"/>
                  </a:schemeClr>
                </a:solidFill>
                <a:latin typeface="Open Sans"/>
              </a:rPr>
              <a:t>Работает в помещении или на открытом воздухе, на высоте, индивидуально или в составе бригады.</a:t>
            </a:r>
            <a:r>
              <a:rPr lang="ru-RU" sz="1200" i="1" dirty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1200" i="1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1200" i="1" dirty="0">
                <a:solidFill>
                  <a:schemeClr val="tx2">
                    <a:lumMod val="10000"/>
                  </a:schemeClr>
                </a:solidFill>
                <a:latin typeface="Open Sans"/>
              </a:rPr>
              <a:t>Использует ручные и механизированные орудия труда, измерительные приборы.</a:t>
            </a:r>
            <a:r>
              <a:rPr lang="ru-RU" sz="1200" i="1" dirty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1200" i="1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1200" i="1" dirty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1200" i="1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1200" i="1" dirty="0">
                <a:solidFill>
                  <a:schemeClr val="tx2">
                    <a:lumMod val="10000"/>
                  </a:schemeClr>
                </a:solidFill>
                <a:latin typeface="Open Sans"/>
              </a:rPr>
              <a:t>Общение в труде:</a:t>
            </a:r>
            <a:r>
              <a:rPr lang="ru-RU" sz="1200" i="1" dirty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1200" i="1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1200" i="1" dirty="0">
                <a:solidFill>
                  <a:schemeClr val="tx2">
                    <a:lumMod val="10000"/>
                  </a:schemeClr>
                </a:solidFill>
                <a:latin typeface="Open Sans"/>
              </a:rPr>
              <a:t>Необходимо умение работать в команде, развитое чувство ответственности за работу бригады в целом, а также за качественное выполнение всей работы, производимой разными специалистами.</a:t>
            </a:r>
            <a:r>
              <a:rPr lang="ru-RU" sz="1200" i="1" dirty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1200" i="1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1200" i="1" dirty="0">
                <a:solidFill>
                  <a:schemeClr val="tx2">
                    <a:lumMod val="10000"/>
                  </a:schemeClr>
                </a:solidFill>
                <a:latin typeface="Open Sans"/>
              </a:rPr>
              <a:t>Доминирующая профессиональная направленность:</a:t>
            </a:r>
            <a:r>
              <a:rPr lang="ru-RU" sz="1200" i="1" dirty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1200" i="1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1200" i="1" dirty="0">
                <a:solidFill>
                  <a:schemeClr val="tx2">
                    <a:lumMod val="10000"/>
                  </a:schemeClr>
                </a:solidFill>
                <a:latin typeface="Open Sans"/>
              </a:rPr>
              <a:t>На работу с техникой, инструментами и чертежами (знаковыми системами).</a:t>
            </a:r>
            <a:r>
              <a:rPr lang="ru-RU" sz="1200" i="1" dirty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1200" i="1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1200" i="1" dirty="0">
                <a:solidFill>
                  <a:schemeClr val="tx2">
                    <a:lumMod val="10000"/>
                  </a:schemeClr>
                </a:solidFill>
                <a:latin typeface="Open Sans"/>
              </a:rPr>
              <a:t>Направление подготовки:</a:t>
            </a:r>
            <a:r>
              <a:rPr lang="ru-RU" sz="1200" i="1" dirty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1200" i="1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1200" i="1" dirty="0">
                <a:solidFill>
                  <a:schemeClr val="tx2">
                    <a:lumMod val="10000"/>
                  </a:schemeClr>
                </a:solidFill>
                <a:latin typeface="Open Sans"/>
              </a:rPr>
              <a:t>Энергетика, энергетическое машиностроение и электротехника</a:t>
            </a:r>
            <a:endParaRPr lang="ru-RU" sz="1200" i="1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16631"/>
            <a:ext cx="1847850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984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ash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54.userapi.com/impf/TrNjY_HU2E0U6628f0hZYplKJPOQyTUFPOJUVA/4pQiyJx6fDA.jpg?size=1440x1920&amp;quality=96&amp;sign=6158857c3a5de919c1624351e143daab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" y="2708920"/>
            <a:ext cx="3938070" cy="4149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79.userapi.com/impg/r23b_73iMkMrLh7QKdqYxDb9igMZbBItEOo_YQ/9cJWvvaT2JA.jpg?size=1600x1200&amp;quality=96&amp;sign=d9daf5c921153167bb90c266e29acfe4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608" y="-73774"/>
            <a:ext cx="5870473" cy="382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71.userapi.com/impf/5XMm2B8XqOb1aIlbZ0-KLRoH4Wy253y3InNUGw/Qun-lMNSFY0.jpg?size=1920x1303&amp;quality=95&amp;sign=e32cf4ff449fd76eabe06942316a72c3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749894"/>
            <a:ext cx="5198035" cy="3108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un9-84.userapi.com/impf/HKkbAvc59Va2aybw14TgX6T7a2-WxeLDBd3SUg/-ObTODW5_II.jpg?size=1600x721&amp;quality=95&amp;sign=c063ec85f55a07535eca2674197da7d4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16"/>
            <a:ext cx="5277280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45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ash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290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ash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463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ash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291</TotalTime>
  <Words>37</Words>
  <Application>Microsoft Office PowerPoint</Application>
  <PresentationFormat>Экран (4:3)</PresentationFormat>
  <Paragraphs>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Литейная</vt:lpstr>
      <vt:lpstr>      13.02.11 Техническая эксплуатация и обслуживание электрического и электромеханического оборудования (по отраслям) </vt:lpstr>
      <vt:lpstr>Презентация PowerPoint</vt:lpstr>
      <vt:lpstr>Общая характеристика профессии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13.02.11 Техническая эксплуатация и обслуживание электрического и электромеханического оборудования (по отраслям) </dc:title>
  <dc:creator>Prepodavatel</dc:creator>
  <cp:lastModifiedBy>Prepodavatel</cp:lastModifiedBy>
  <cp:revision>18</cp:revision>
  <dcterms:created xsi:type="dcterms:W3CDTF">2021-11-30T11:14:32Z</dcterms:created>
  <dcterms:modified xsi:type="dcterms:W3CDTF">2022-04-14T11:45:49Z</dcterms:modified>
</cp:coreProperties>
</file>