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60" r:id="rId5"/>
    <p:sldId id="264" r:id="rId6"/>
    <p:sldId id="284" r:id="rId7"/>
    <p:sldId id="283" r:id="rId8"/>
    <p:sldId id="276" r:id="rId9"/>
    <p:sldId id="285" r:id="rId10"/>
    <p:sldId id="286" r:id="rId11"/>
    <p:sldId id="287" r:id="rId12"/>
    <p:sldId id="288" r:id="rId13"/>
    <p:sldId id="289" r:id="rId14"/>
    <p:sldId id="290" r:id="rId15"/>
    <p:sldId id="27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0F44A"/>
    <a:srgbClr val="052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>
      <p:cViewPr varScale="1">
        <p:scale>
          <a:sx n="86" d="100"/>
          <a:sy n="86" d="100"/>
        </p:scale>
        <p:origin x="1411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B2F84-638A-40EF-989A-11FD331EBFBA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7A8D4-6713-4E0C-A267-D7B026728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6B25A-DB53-4E9C-AF23-979B1B37CE04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A2458-7131-4169-8C0C-4E2211E8D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2F411-F436-4DD2-8286-C9E10C22B623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4B2B9-933B-43EE-B847-0D86FCE0B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D5BF-3473-4568-8071-A6F1334E619F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DE13-4A4C-4F92-BBFB-221352CE4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5C518-82AC-4603-9140-99CE970401EC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17CEA-5EBD-4C37-83BF-9C759E783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F337B-FA54-4055-89FA-EEE40FABFEF1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EE660-5E41-4229-8A06-16A7768EA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972A-42A2-4C29-8E51-E87B378D639B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AF7F7-41C6-4480-AAC4-5FE9BA3B3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3C1BF-A04A-4EB6-91C0-5D292B070CA5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BAB7B-FD52-41BE-AC7E-E1FAF6DCB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21D35-C0C2-4F6E-8383-D46F12F7F145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E44B4-B61A-44F3-8402-C7C9A980D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388F-C4E9-40DF-8ABE-5936A9A8B955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4F9E5-B61A-4C74-BB0E-DCB2BB6EB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19FC-5088-49B7-8D62-19A0F53787CF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F8881-4CE0-4BF6-8C0E-5707A9BB2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9A9B52-E440-4D2D-9479-CA815543DDAA}" type="datetimeFigureOut">
              <a:rPr lang="ru-RU"/>
              <a:pPr>
                <a:defRPr/>
              </a:pPr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7C516F-FB0E-4DB4-B05F-4F4C7763C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8465024" cy="568863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rgbClr val="002060"/>
                </a:solidFill>
                <a:cs typeface="Times New Roman" pitchFamily="18" charset="0"/>
              </a:rPr>
              <a:t>Организация проектной деятельности в образовательной организации</a:t>
            </a:r>
            <a:br>
              <a:rPr lang="ru-RU" sz="4800" b="1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48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(формирование глобальных компетенций).</a:t>
            </a:r>
            <a:endParaRPr lang="ru-RU" sz="48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1259632" y="908720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683568" y="2060848"/>
            <a:ext cx="820891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Тема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Проблема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Гипотеза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Цель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Задачи проекта (включают в себя историческую справку)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Ход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Выводы </a:t>
            </a:r>
          </a:p>
        </p:txBody>
      </p:sp>
    </p:spTree>
    <p:extLst>
      <p:ext uri="{BB962C8B-B14F-4D97-AF65-F5344CB8AC3E}">
        <p14:creationId xmlns:p14="http://schemas.microsoft.com/office/powerpoint/2010/main" val="537363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971600" y="620688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539552" y="1844824"/>
            <a:ext cx="83529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Тема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Проблема или актуальность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Гипотеза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Цель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Задачи проекта (</a:t>
            </a:r>
            <a:r>
              <a:rPr lang="ru-RU" sz="24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включают в себя историческую справку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Ход проекта (</a:t>
            </a:r>
            <a:r>
              <a:rPr lang="ru-RU" sz="24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с описанием технологического процесса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Выводы </a:t>
            </a:r>
          </a:p>
        </p:txBody>
      </p:sp>
    </p:spTree>
    <p:extLst>
      <p:ext uri="{BB962C8B-B14F-4D97-AF65-F5344CB8AC3E}">
        <p14:creationId xmlns:p14="http://schemas.microsoft.com/office/powerpoint/2010/main" val="3860939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1187624" y="261874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1043608" y="1269986"/>
            <a:ext cx="7272808" cy="5563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Название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Краткое описание идеи (Аннотация)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Актуальность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Цель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План реализации проекта (Задачи)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Ход проекта</a:t>
            </a:r>
            <a:endParaRPr lang="ru-RU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Предполагаемый результат</a:t>
            </a:r>
            <a:endParaRPr lang="ru-RU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Ресурсы, необходимые для реализации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Arial Narrow" panose="020B0606020202030204" pitchFamily="34" charset="0"/>
                <a:cs typeface="Arial" panose="020B0604020202020204" pitchFamily="34" charset="0"/>
              </a:rPr>
              <a:t>Смета проекта (стоимость)</a:t>
            </a:r>
            <a:endParaRPr lang="ru-RU" sz="2400" b="1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42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1187624" y="332656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1691680" y="1700808"/>
            <a:ext cx="612068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Титульный лист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Введение: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актуальность проекта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гипотеза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цель 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задачи проекта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Теоретическая часть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Практическая часть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Выводы, заключения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Используемая литература </a:t>
            </a:r>
          </a:p>
        </p:txBody>
      </p:sp>
    </p:spTree>
    <p:extLst>
      <p:ext uri="{BB962C8B-B14F-4D97-AF65-F5344CB8AC3E}">
        <p14:creationId xmlns:p14="http://schemas.microsoft.com/office/powerpoint/2010/main" val="334983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1115616" y="251931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10 - 11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1619672" y="1412776"/>
            <a:ext cx="612068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Титульный лист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Оглавление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Введение: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актуальность проекта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гипотеза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цель 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задачи проекта </a:t>
            </a:r>
          </a:p>
          <a:p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	- методы исследования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Теоретическая часть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Практическая часть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Выводы, заключения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Используемая литература </a:t>
            </a:r>
          </a:p>
        </p:txBody>
      </p:sp>
    </p:spTree>
    <p:extLst>
      <p:ext uri="{BB962C8B-B14F-4D97-AF65-F5344CB8AC3E}">
        <p14:creationId xmlns:p14="http://schemas.microsoft.com/office/powerpoint/2010/main" val="4066704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85926"/>
            <a:ext cx="833696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 w="7620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>
          <a:xfrm>
            <a:off x="395288" y="1125538"/>
            <a:ext cx="822960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  <a:t>«Скажи мне – я забуду,</a:t>
            </a:r>
            <a:b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  <a:t>Покажи мне – я запомню,</a:t>
            </a:r>
            <a:b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  <a:t>Дай мне сделать это,</a:t>
            </a:r>
            <a:b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  <a:t>И это станет моим навсегда» </a:t>
            </a:r>
            <a:endParaRPr lang="en-US" sz="4400" b="1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r>
              <a:rPr lang="ru-RU" sz="4400" b="1" dirty="0">
                <a:solidFill>
                  <a:srgbClr val="002060"/>
                </a:solidFill>
                <a:latin typeface="Arial" charset="0"/>
                <a:cs typeface="Arial" charset="0"/>
              </a:rPr>
              <a:t>(Китайская мудрость)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dirty="0">
                <a:solidFill>
                  <a:srgbClr val="C00000"/>
                </a:solidFill>
              </a:rPr>
              <a:t>Цель мастер - класса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79512" y="1857364"/>
            <a:ext cx="8856984" cy="4379948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Распространение опыта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организации проектной деятельности в образовательной организации как практики формирования у обучающихся глобальных компетенций</a:t>
            </a:r>
          </a:p>
          <a:p>
            <a:pPr eaLnBrk="1" hangingPunct="1"/>
            <a:endParaRPr lang="ru-RU" sz="3600" b="1" dirty="0">
              <a:solidFill>
                <a:srgbClr val="002060"/>
              </a:solidFill>
              <a:cs typeface="Aharoni" pitchFamily="2" charset="-79"/>
            </a:endParaRPr>
          </a:p>
          <a:p>
            <a:pPr eaLnBrk="1" hangingPunct="1"/>
            <a:endParaRPr lang="ru-RU" sz="3600" b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C00000"/>
                </a:solidFill>
              </a:rPr>
              <a:t>Что такое проект?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15436" cy="4900634"/>
          </a:xfrm>
        </p:spPr>
        <p:txBody>
          <a:bodyPr/>
          <a:lstStyle/>
          <a:p>
            <a:pPr eaLnBrk="1" hangingPunct="1"/>
            <a:r>
              <a:rPr lang="ru-RU" b="1" dirty="0">
                <a:solidFill>
                  <a:srgbClr val="0527B7"/>
                </a:solidFill>
              </a:rPr>
              <a:t>Это специально организованный учителем и самостоятельно выполняемый учащимися комплекс действий, завершающихся созданием творческого продукта. </a:t>
            </a:r>
          </a:p>
          <a:p>
            <a:pPr eaLnBrk="1" hangingPunct="1">
              <a:buFont typeface="Arial" charset="0"/>
              <a:buNone/>
            </a:pPr>
            <a:r>
              <a:rPr lang="ru-RU" b="1" dirty="0">
                <a:solidFill>
                  <a:srgbClr val="0527B7"/>
                </a:solidFill>
              </a:rPr>
              <a:t>                                                          (А.И. Савенков)</a:t>
            </a:r>
          </a:p>
          <a:p>
            <a:pPr eaLnBrk="1" hangingPunct="1"/>
            <a:r>
              <a:rPr lang="ru-RU" b="1" dirty="0">
                <a:solidFill>
                  <a:srgbClr val="0527B7"/>
                </a:solidFill>
              </a:rPr>
              <a:t>Это мысленное предвосхищение, прогнозирование того, что затем будет воплощено в виде предмета, действия.</a:t>
            </a:r>
          </a:p>
          <a:p>
            <a:pPr eaLnBrk="1" hangingPunct="1">
              <a:buFont typeface="Arial" charset="0"/>
              <a:buNone/>
            </a:pPr>
            <a:r>
              <a:rPr lang="ru-RU" b="1" dirty="0">
                <a:solidFill>
                  <a:srgbClr val="0527B7"/>
                </a:solidFill>
              </a:rPr>
              <a:t>                                                       (Н.М. Конышева)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цели.bmp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69" r="4350" b="1163"/>
          <a:stretch>
            <a:fillRect/>
          </a:stretch>
        </p:blipFill>
        <p:spPr>
          <a:xfrm>
            <a:off x="468313" y="404813"/>
            <a:ext cx="7889901" cy="601345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B4A01B-A711-70C7-B17C-945E3A4CDD79}"/>
              </a:ext>
            </a:extLst>
          </p:cNvPr>
          <p:cNvSpPr txBox="1"/>
          <p:nvPr/>
        </p:nvSpPr>
        <p:spPr>
          <a:xfrm>
            <a:off x="107504" y="1166842"/>
            <a:ext cx="849694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«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Функционально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грамотный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человек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–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это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человек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,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который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способен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использовать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все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постоянно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приобретаемые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в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течение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жизни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знания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,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умения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и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навыки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для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решения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максимально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широкого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диапазона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жизненных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задач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в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различных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сферах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человеческой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деятельности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,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общения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и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социальных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отношений</a:t>
            </a:r>
            <a:r>
              <a:rPr lang="de-DE" sz="3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.» 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B3078A-FD87-78E6-7639-0511EB39E3AB}"/>
              </a:ext>
            </a:extLst>
          </p:cNvPr>
          <p:cNvSpPr txBox="1"/>
          <p:nvPr/>
        </p:nvSpPr>
        <p:spPr>
          <a:xfrm>
            <a:off x="5554460" y="5589240"/>
            <a:ext cx="35836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А. А. </a:t>
            </a:r>
            <a:r>
              <a:rPr lang="de-DE" sz="36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Леонтьев</a:t>
            </a:r>
            <a:r>
              <a:rPr lang="de-DE" sz="3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Andale Sans UI"/>
                <a:cs typeface="Arial" panose="020B0604020202020204" pitchFamily="34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104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4BEF325B-AC69-4BAF-EBCD-AC37BEA107B8}"/>
              </a:ext>
            </a:extLst>
          </p:cNvPr>
          <p:cNvSpPr/>
          <p:nvPr/>
        </p:nvSpPr>
        <p:spPr>
          <a:xfrm>
            <a:off x="539552" y="1159996"/>
            <a:ext cx="784887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Глобальные компетенции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86142F8-04ED-B2B4-D840-D54EE79D52D9}"/>
              </a:ext>
            </a:extLst>
          </p:cNvPr>
          <p:cNvSpPr/>
          <p:nvPr/>
        </p:nvSpPr>
        <p:spPr>
          <a:xfrm>
            <a:off x="539552" y="3049952"/>
            <a:ext cx="2376264" cy="30963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Способность к отбору информации;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Способность взаимодействовать уважительно, сообразно, эффективно;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Способность сочувствовать;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Гибкость.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42FF055-2368-4062-2DBB-9BB59CFF40AF}"/>
              </a:ext>
            </a:extLst>
          </p:cNvPr>
          <p:cNvSpPr/>
          <p:nvPr/>
        </p:nvSpPr>
        <p:spPr>
          <a:xfrm>
            <a:off x="539552" y="2312124"/>
            <a:ext cx="2376264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Навыки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A585AF9-2E66-86CF-4D73-C392B8B0995C}"/>
              </a:ext>
            </a:extLst>
          </p:cNvPr>
          <p:cNvSpPr/>
          <p:nvPr/>
        </p:nvSpPr>
        <p:spPr>
          <a:xfrm>
            <a:off x="3383868" y="3035909"/>
            <a:ext cx="2412268" cy="30963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Осознание и понимание глобальных проблем;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Понимание смысла;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Осознание межкультурных различий, взаимопонимание.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57F9C35-5247-F7EE-25E0-2B8B08916C0F}"/>
              </a:ext>
            </a:extLst>
          </p:cNvPr>
          <p:cNvSpPr/>
          <p:nvPr/>
        </p:nvSpPr>
        <p:spPr>
          <a:xfrm>
            <a:off x="3383868" y="2312124"/>
            <a:ext cx="2412268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6600"/>
                </a:solidFill>
              </a:rPr>
              <a:t>Знания, Понимание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24470AA-5134-B2F3-790A-D97488023829}"/>
              </a:ext>
            </a:extLst>
          </p:cNvPr>
          <p:cNvSpPr/>
          <p:nvPr/>
        </p:nvSpPr>
        <p:spPr>
          <a:xfrm>
            <a:off x="6228184" y="3032204"/>
            <a:ext cx="2376264" cy="30963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Открытость представителям иных культур;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Инициативность;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Сотрудничество;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Позитивное мышление;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Широта взглядов;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/>
              <a:t>Ответственность.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0E84B8F-409B-06B9-40BB-4FC19E3480CE}"/>
              </a:ext>
            </a:extLst>
          </p:cNvPr>
          <p:cNvSpPr/>
          <p:nvPr/>
        </p:nvSpPr>
        <p:spPr>
          <a:xfrm>
            <a:off x="6228184" y="2312124"/>
            <a:ext cx="237626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4293277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74760" y="5386875"/>
            <a:ext cx="6372200" cy="7443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10 – 11 классы 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«Моё Красноярье»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500042"/>
            <a:ext cx="6624736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Проектная деятельность в нашей школе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2668956"/>
            <a:ext cx="5400600" cy="7443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5 – 7 классы 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«Арт - проект»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1752771"/>
            <a:ext cx="7416824" cy="78708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1 – 4 классы 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«Я учусь писать проект»</a:t>
            </a:r>
          </a:p>
        </p:txBody>
      </p:sp>
      <p:sp>
        <p:nvSpPr>
          <p:cNvPr id="4" name="Скругленный прямоугольник 6">
            <a:extLst>
              <a:ext uri="{FF2B5EF4-FFF2-40B4-BE49-F238E27FC236}">
                <a16:creationId xmlns:a16="http://schemas.microsoft.com/office/drawing/2014/main" id="{25FEA869-4F1A-A270-7CD5-04E8CA07986E}"/>
              </a:ext>
            </a:extLst>
          </p:cNvPr>
          <p:cNvSpPr/>
          <p:nvPr/>
        </p:nvSpPr>
        <p:spPr>
          <a:xfrm>
            <a:off x="1331640" y="3579541"/>
            <a:ext cx="5976664" cy="74433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8 класс 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«Моя территория»</a:t>
            </a:r>
          </a:p>
        </p:txBody>
      </p:sp>
      <p:sp>
        <p:nvSpPr>
          <p:cNvPr id="5" name="Скругленный прямоугольник 6">
            <a:extLst>
              <a:ext uri="{FF2B5EF4-FFF2-40B4-BE49-F238E27FC236}">
                <a16:creationId xmlns:a16="http://schemas.microsoft.com/office/drawing/2014/main" id="{D81C8408-A137-F3AE-083A-908086EE81FA}"/>
              </a:ext>
            </a:extLst>
          </p:cNvPr>
          <p:cNvSpPr/>
          <p:nvPr/>
        </p:nvSpPr>
        <p:spPr>
          <a:xfrm>
            <a:off x="2195736" y="4499689"/>
            <a:ext cx="5976664" cy="7443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9 класс </a:t>
            </a: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«Я исследователь»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>
            <a:extLst>
              <a:ext uri="{FF2B5EF4-FFF2-40B4-BE49-F238E27FC236}">
                <a16:creationId xmlns:a16="http://schemas.microsoft.com/office/drawing/2014/main" id="{9BBE8784-99ED-3851-C404-F581F2C8741A}"/>
              </a:ext>
            </a:extLst>
          </p:cNvPr>
          <p:cNvSpPr/>
          <p:nvPr/>
        </p:nvSpPr>
        <p:spPr>
          <a:xfrm>
            <a:off x="1259632" y="908720"/>
            <a:ext cx="5400600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класс </a:t>
            </a:r>
          </a:p>
          <a:p>
            <a:pPr algn="ctr"/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11CE87-819C-B64E-F823-2D921205627D}"/>
              </a:ext>
            </a:extLst>
          </p:cNvPr>
          <p:cNvSpPr txBox="1"/>
          <p:nvPr/>
        </p:nvSpPr>
        <p:spPr>
          <a:xfrm>
            <a:off x="1979712" y="2060848"/>
            <a:ext cx="4572000" cy="4433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Тема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Проблема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Цель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Задачи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Ход проекта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Выводы </a:t>
            </a:r>
          </a:p>
        </p:txBody>
      </p:sp>
    </p:spTree>
    <p:extLst>
      <p:ext uri="{BB962C8B-B14F-4D97-AF65-F5344CB8AC3E}">
        <p14:creationId xmlns:p14="http://schemas.microsoft.com/office/powerpoint/2010/main" val="3522934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446</Words>
  <Application>Microsoft Office PowerPoint</Application>
  <PresentationFormat>Экран (4:3)</PresentationFormat>
  <Paragraphs>99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Тема Office</vt:lpstr>
      <vt:lpstr>Организация проектной деятельности в образовательной организации (формирование глобальных компетенций).</vt:lpstr>
      <vt:lpstr>Презентация PowerPoint</vt:lpstr>
      <vt:lpstr>Цель мастер - класса</vt:lpstr>
      <vt:lpstr>Что такое проект?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1039271</dc:creator>
  <cp:lastModifiedBy>Александр Берзин</cp:lastModifiedBy>
  <cp:revision>54</cp:revision>
  <dcterms:modified xsi:type="dcterms:W3CDTF">2023-03-21T13:01:21Z</dcterms:modified>
</cp:coreProperties>
</file>