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5" r:id="rId2"/>
    <p:sldId id="256" r:id="rId3"/>
    <p:sldId id="257" r:id="rId4"/>
    <p:sldId id="261" r:id="rId5"/>
    <p:sldId id="262" r:id="rId6"/>
    <p:sldId id="263" r:id="rId7"/>
    <p:sldId id="260" r:id="rId8"/>
    <p:sldId id="271" r:id="rId9"/>
    <p:sldId id="272" r:id="rId10"/>
    <p:sldId id="270" r:id="rId11"/>
    <p:sldId id="274" r:id="rId12"/>
    <p:sldId id="273" r:id="rId13"/>
    <p:sldId id="267" r:id="rId14"/>
    <p:sldId id="268" r:id="rId15"/>
    <p:sldId id="269" r:id="rId1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9" d="100"/>
          <a:sy n="79" d="100"/>
        </p:scale>
        <p:origin x="1570" y="43"/>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a:t>Образец заголовка</a:t>
            </a:r>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p>
            <a:fld id="{5B106E36-FD25-4E2D-B0AA-010F637433A0}" type="datetimeFigureOut">
              <a:rPr lang="ru-RU" smtClean="0"/>
              <a:pPr/>
              <a:t>03.10.2023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5B106E36-FD25-4E2D-B0AA-010F637433A0}" type="datetimeFigureOut">
              <a:rPr lang="ru-RU" smtClean="0"/>
              <a:pPr/>
              <a:t>03.10.2023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5B106E36-FD25-4E2D-B0AA-010F637433A0}" type="datetimeFigureOut">
              <a:rPr lang="ru-RU" smtClean="0"/>
              <a:pPr/>
              <a:t>03.10.2023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Содержимое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5B106E36-FD25-4E2D-B0AA-010F637433A0}" type="datetimeFigureOut">
              <a:rPr lang="ru-RU" smtClean="0"/>
              <a:pPr/>
              <a:t>03.10.2023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a:t>Образец заголовка</a:t>
            </a:r>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03.10.2023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5B106E36-FD25-4E2D-B0AA-010F637433A0}" type="datetimeFigureOut">
              <a:rPr lang="ru-RU" smtClean="0"/>
              <a:pPr/>
              <a:t>03.10.2023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5B106E36-FD25-4E2D-B0AA-010F637433A0}" type="datetimeFigureOut">
              <a:rPr lang="ru-RU" smtClean="0"/>
              <a:pPr/>
              <a:t>03.10.2023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5B106E36-FD25-4E2D-B0AA-010F637433A0}" type="datetimeFigureOut">
              <a:rPr lang="ru-RU" smtClean="0"/>
              <a:pPr/>
              <a:t>03.10.2023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03.10.2023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a:t>Образец заголовка</a:t>
            </a:r>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03.10.2023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a:t>Образец заголовка</a:t>
            </a:r>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03.10.2023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03.10.2023</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hyperlink" Target="http://agroflora.ru/wp-content/uploads/2017/02/mat-i-machexa-lechebnye-svojstva-i-protivopokazaniya.4.jpg"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E:\Users\Артюха\Desktop\i.jpg"/>
          <p:cNvPicPr>
            <a:picLocks noChangeAspect="1" noChangeArrowheads="1"/>
          </p:cNvPicPr>
          <p:nvPr/>
        </p:nvPicPr>
        <p:blipFill>
          <a:blip r:embed="rId2"/>
          <a:srcRect/>
          <a:stretch>
            <a:fillRect/>
          </a:stretch>
        </p:blipFill>
        <p:spPr bwMode="auto">
          <a:xfrm>
            <a:off x="0" y="1"/>
            <a:ext cx="9144000" cy="6898292"/>
          </a:xfrm>
          <a:prstGeom prst="rect">
            <a:avLst/>
          </a:prstGeom>
          <a:noFill/>
        </p:spPr>
      </p:pic>
      <p:sp>
        <p:nvSpPr>
          <p:cNvPr id="2" name="Заголовок 1"/>
          <p:cNvSpPr>
            <a:spLocks noGrp="1"/>
          </p:cNvSpPr>
          <p:nvPr>
            <p:ph type="title"/>
          </p:nvPr>
        </p:nvSpPr>
        <p:spPr>
          <a:xfrm>
            <a:off x="457200" y="274638"/>
            <a:ext cx="8229600" cy="1930226"/>
          </a:xfrm>
        </p:spPr>
        <p:txBody>
          <a:bodyPr/>
          <a:lstStyle/>
          <a:p>
            <a:r>
              <a:rPr lang="ru-RU" b="1" dirty="0"/>
              <a:t> </a:t>
            </a:r>
            <a:r>
              <a:rPr lang="ru-RU" b="1" dirty="0">
                <a:latin typeface="Century" pitchFamily="18" charset="0"/>
              </a:rPr>
              <a:t>«Лекарственные растения»</a:t>
            </a:r>
            <a:br>
              <a:rPr lang="ru-RU" b="1" dirty="0">
                <a:latin typeface="Century" pitchFamily="18" charset="0"/>
              </a:rPr>
            </a:br>
            <a:r>
              <a:rPr lang="ru-RU" b="1" dirty="0">
                <a:latin typeface="Century" pitchFamily="18" charset="0"/>
              </a:rPr>
              <a:t>города Арзамаса</a:t>
            </a:r>
            <a:endParaRPr lang="ru-RU" dirty="0">
              <a:latin typeface="Century" pitchFamily="18" charset="0"/>
            </a:endParaRPr>
          </a:p>
        </p:txBody>
      </p:sp>
      <p:sp>
        <p:nvSpPr>
          <p:cNvPr id="3" name="Содержимое 2"/>
          <p:cNvSpPr>
            <a:spLocks noGrp="1"/>
          </p:cNvSpPr>
          <p:nvPr>
            <p:ph idx="1"/>
          </p:nvPr>
        </p:nvSpPr>
        <p:spPr>
          <a:xfrm>
            <a:off x="1285852" y="1052736"/>
            <a:ext cx="7429552" cy="5519536"/>
          </a:xfrm>
        </p:spPr>
        <p:txBody>
          <a:bodyPr>
            <a:normAutofit fontScale="25000" lnSpcReduction="20000"/>
          </a:bodyPr>
          <a:lstStyle/>
          <a:p>
            <a:pPr>
              <a:buNone/>
            </a:pPr>
            <a:endParaRPr lang="ru-RU" sz="2000" i="1" dirty="0"/>
          </a:p>
          <a:p>
            <a:pPr>
              <a:buNone/>
            </a:pPr>
            <a:endParaRPr lang="ru-RU" sz="2000" i="1" dirty="0"/>
          </a:p>
          <a:p>
            <a:pPr marL="0" indent="342900" algn="ctr">
              <a:lnSpc>
                <a:spcPct val="150000"/>
              </a:lnSpc>
              <a:spcBef>
                <a:spcPts val="0"/>
              </a:spcBef>
              <a:buNone/>
            </a:pPr>
            <a:r>
              <a:rPr lang="ru-RU" sz="2000" i="1" dirty="0"/>
              <a:t>                                                                    </a:t>
            </a:r>
          </a:p>
          <a:p>
            <a:pPr marL="0" indent="342900" algn="ctr">
              <a:lnSpc>
                <a:spcPct val="150000"/>
              </a:lnSpc>
              <a:spcBef>
                <a:spcPts val="0"/>
              </a:spcBef>
              <a:buNone/>
            </a:pPr>
            <a:endParaRPr lang="ru-RU" sz="2000" i="1" dirty="0"/>
          </a:p>
          <a:p>
            <a:pPr marL="0" indent="342900" algn="ctr">
              <a:lnSpc>
                <a:spcPct val="150000"/>
              </a:lnSpc>
              <a:spcBef>
                <a:spcPts val="0"/>
              </a:spcBef>
              <a:buNone/>
            </a:pPr>
            <a:endParaRPr lang="ru-RU" sz="2000" i="1" dirty="0"/>
          </a:p>
          <a:p>
            <a:pPr marL="0" indent="342900" algn="ctr">
              <a:lnSpc>
                <a:spcPct val="150000"/>
              </a:lnSpc>
              <a:spcBef>
                <a:spcPts val="0"/>
              </a:spcBef>
              <a:buNone/>
            </a:pPr>
            <a:endParaRPr lang="ru-RU" sz="2000" i="1" dirty="0"/>
          </a:p>
          <a:p>
            <a:pPr marL="0" indent="342900" algn="ctr">
              <a:lnSpc>
                <a:spcPct val="150000"/>
              </a:lnSpc>
              <a:spcBef>
                <a:spcPts val="0"/>
              </a:spcBef>
              <a:buNone/>
            </a:pPr>
            <a:endParaRPr lang="ru-RU" sz="11200" i="1" dirty="0">
              <a:latin typeface="+mj-lt"/>
            </a:endParaRPr>
          </a:p>
          <a:p>
            <a:pPr marL="0" indent="342900" algn="ctr">
              <a:lnSpc>
                <a:spcPct val="150000"/>
              </a:lnSpc>
              <a:spcBef>
                <a:spcPts val="0"/>
              </a:spcBef>
              <a:buNone/>
            </a:pPr>
            <a:r>
              <a:rPr lang="ru-RU" sz="11200" b="1" i="1" dirty="0">
                <a:latin typeface="+mj-lt"/>
                <a:cs typeface="Times New Roman" pitchFamily="18" charset="0"/>
              </a:rPr>
              <a:t>Презентация </a:t>
            </a:r>
          </a:p>
          <a:p>
            <a:pPr marL="0" indent="342900" algn="ctr">
              <a:lnSpc>
                <a:spcPct val="150000"/>
              </a:lnSpc>
              <a:spcBef>
                <a:spcPts val="0"/>
              </a:spcBef>
              <a:buNone/>
            </a:pPr>
            <a:r>
              <a:rPr lang="ru-RU" sz="11200" b="1" i="1" dirty="0">
                <a:latin typeface="+mj-lt"/>
                <a:cs typeface="Times New Roman" pitchFamily="18" charset="0"/>
              </a:rPr>
              <a:t>к уроку </a:t>
            </a:r>
          </a:p>
          <a:p>
            <a:pPr marL="0" indent="342900" algn="ctr">
              <a:lnSpc>
                <a:spcPct val="150000"/>
              </a:lnSpc>
              <a:spcBef>
                <a:spcPts val="0"/>
              </a:spcBef>
              <a:buNone/>
            </a:pPr>
            <a:r>
              <a:rPr lang="ru-RU" sz="11200" b="1" i="1" dirty="0">
                <a:latin typeface="+mj-lt"/>
                <a:cs typeface="Times New Roman" pitchFamily="18" charset="0"/>
              </a:rPr>
              <a:t>Полезные для человека </a:t>
            </a:r>
          </a:p>
          <a:p>
            <a:pPr marL="0" indent="342900" algn="ctr">
              <a:lnSpc>
                <a:spcPct val="150000"/>
              </a:lnSpc>
              <a:spcBef>
                <a:spcPts val="0"/>
              </a:spcBef>
              <a:buNone/>
            </a:pPr>
            <a:r>
              <a:rPr lang="ru-RU" sz="11200" b="1" i="1" dirty="0">
                <a:latin typeface="+mj-lt"/>
                <a:cs typeface="Times New Roman" pitchFamily="18" charset="0"/>
              </a:rPr>
              <a:t>Дикорастущие растения</a:t>
            </a:r>
          </a:p>
          <a:p>
            <a:pPr marL="0" indent="342900" algn="ctr">
              <a:lnSpc>
                <a:spcPct val="150000"/>
              </a:lnSpc>
              <a:spcBef>
                <a:spcPts val="0"/>
              </a:spcBef>
              <a:buNone/>
            </a:pPr>
            <a:endParaRPr lang="ru-RU" sz="2000" i="1" dirty="0"/>
          </a:p>
          <a:p>
            <a:pPr marL="0" indent="342900" algn="ctr">
              <a:lnSpc>
                <a:spcPct val="150000"/>
              </a:lnSpc>
              <a:spcBef>
                <a:spcPts val="0"/>
              </a:spcBef>
              <a:buNone/>
            </a:pPr>
            <a:endParaRPr lang="ru-RU" sz="6400" i="1" dirty="0">
              <a:latin typeface="Times New Roman" pitchFamily="18" charset="0"/>
              <a:cs typeface="Times New Roman" pitchFamily="18" charset="0"/>
            </a:endParaRPr>
          </a:p>
          <a:p>
            <a:pPr marL="0" indent="342900" algn="r">
              <a:lnSpc>
                <a:spcPct val="150000"/>
              </a:lnSpc>
              <a:spcBef>
                <a:spcPts val="0"/>
              </a:spcBef>
              <a:buNone/>
            </a:pPr>
            <a:endParaRPr lang="ru-RU" sz="9600" i="1" dirty="0">
              <a:latin typeface="Times New Roman" pitchFamily="18" charset="0"/>
              <a:cs typeface="Times New Roman" pitchFamily="18" charset="0"/>
            </a:endParaRPr>
          </a:p>
          <a:p>
            <a:pPr marL="0" indent="342900" algn="r">
              <a:lnSpc>
                <a:spcPct val="150000"/>
              </a:lnSpc>
              <a:spcBef>
                <a:spcPts val="0"/>
              </a:spcBef>
              <a:buNone/>
            </a:pPr>
            <a:endParaRPr lang="ru-RU" sz="9600" i="1" dirty="0">
              <a:latin typeface="Times New Roman" pitchFamily="18" charset="0"/>
              <a:cs typeface="Times New Roman" pitchFamily="18" charset="0"/>
            </a:endParaRPr>
          </a:p>
          <a:p>
            <a:pPr marL="0" indent="342900" algn="r">
              <a:lnSpc>
                <a:spcPct val="150000"/>
              </a:lnSpc>
              <a:spcBef>
                <a:spcPts val="0"/>
              </a:spcBef>
              <a:buNone/>
            </a:pPr>
            <a:endParaRPr lang="ru-RU" sz="9600" i="1" dirty="0">
              <a:latin typeface="Times New Roman" pitchFamily="18" charset="0"/>
              <a:cs typeface="Times New Roman" pitchFamily="18" charset="0"/>
            </a:endParaRPr>
          </a:p>
          <a:p>
            <a:pPr marL="0" indent="342900" algn="r">
              <a:lnSpc>
                <a:spcPct val="150000"/>
              </a:lnSpc>
              <a:spcBef>
                <a:spcPts val="0"/>
              </a:spcBef>
              <a:buNone/>
            </a:pPr>
            <a:r>
              <a:rPr lang="ru-RU" sz="9600" i="1" dirty="0">
                <a:latin typeface="Times New Roman" pitchFamily="18" charset="0"/>
                <a:cs typeface="Times New Roman" pitchFamily="18" charset="0"/>
              </a:rPr>
              <a:t>Артюхиной М. Ю</a:t>
            </a:r>
            <a:r>
              <a:rPr lang="ru-RU" sz="6400" i="1" dirty="0">
                <a:latin typeface="Times New Roman" pitchFamily="18" charset="0"/>
                <a:cs typeface="Times New Roman" pitchFamily="18" charset="0"/>
              </a:rPr>
              <a:t>.</a:t>
            </a:r>
            <a:endParaRPr lang="ru-RU" sz="6400" dirty="0">
              <a:latin typeface="Times New Roman" pitchFamily="18" charset="0"/>
              <a:cs typeface="Times New Roman" pitchFamily="18" charset="0"/>
            </a:endParaRPr>
          </a:p>
          <a:p>
            <a:pPr marL="0" indent="342900" algn="just">
              <a:lnSpc>
                <a:spcPct val="150000"/>
              </a:lnSpc>
              <a:spcBef>
                <a:spcPts val="0"/>
              </a:spcBef>
              <a:buNone/>
            </a:pPr>
            <a:r>
              <a:rPr lang="ru-RU" sz="6400" dirty="0">
                <a:latin typeface="Times New Roman" pitchFamily="18" charset="0"/>
                <a:cs typeface="Times New Roman" pitchFamily="18" charset="0"/>
              </a:rPr>
              <a:t>                                                   </a:t>
            </a:r>
          </a:p>
          <a:p>
            <a:pPr marL="0" indent="342900" algn="just">
              <a:lnSpc>
                <a:spcPct val="150000"/>
              </a:lnSpc>
              <a:spcBef>
                <a:spcPts val="0"/>
              </a:spcBef>
              <a:buNone/>
            </a:pPr>
            <a:endParaRPr lang="ru-RU" sz="1800" dirty="0"/>
          </a:p>
          <a:p>
            <a:pPr marL="0" indent="342900" algn="just">
              <a:lnSpc>
                <a:spcPct val="150000"/>
              </a:lnSpc>
              <a:spcBef>
                <a:spcPts val="0"/>
              </a:spcBef>
              <a:buNone/>
            </a:pPr>
            <a:endParaRPr lang="ru-RU" sz="1800" dirty="0"/>
          </a:p>
          <a:p>
            <a:pPr marL="0" indent="342900" algn="just">
              <a:lnSpc>
                <a:spcPct val="150000"/>
              </a:lnSpc>
              <a:spcBef>
                <a:spcPts val="0"/>
              </a:spcBef>
              <a:buNone/>
            </a:pPr>
            <a:endParaRPr lang="ru-RU" sz="1800" dirty="0"/>
          </a:p>
          <a:p>
            <a:pPr marL="0" indent="342900" algn="just">
              <a:lnSpc>
                <a:spcPct val="150000"/>
              </a:lnSpc>
              <a:spcBef>
                <a:spcPts val="0"/>
              </a:spcBef>
              <a:buNone/>
            </a:pPr>
            <a:endParaRPr lang="ru-RU" sz="1800" dirty="0"/>
          </a:p>
          <a:p>
            <a:pPr marL="0" indent="342900" algn="just">
              <a:lnSpc>
                <a:spcPct val="150000"/>
              </a:lnSpc>
              <a:spcBef>
                <a:spcPts val="0"/>
              </a:spcBef>
              <a:buNone/>
            </a:pPr>
            <a:endParaRPr lang="ru-RU" sz="1800" dirty="0"/>
          </a:p>
          <a:p>
            <a:pPr>
              <a:buNone/>
            </a:pPr>
            <a:r>
              <a:rPr lang="ru-RU" sz="6400" dirty="0"/>
              <a:t>                                                  г. Арзамас, 2018</a:t>
            </a:r>
          </a:p>
          <a:p>
            <a:pPr>
              <a:buNone/>
            </a:pPr>
            <a:endParaRPr lang="ru-RU"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786314" y="500042"/>
            <a:ext cx="4357686" cy="785818"/>
          </a:xfrm>
        </p:spPr>
        <p:txBody>
          <a:bodyPr>
            <a:normAutofit fontScale="90000"/>
          </a:bodyPr>
          <a:lstStyle/>
          <a:p>
            <a:r>
              <a:rPr lang="ru-RU" sz="2700" b="1" dirty="0"/>
              <a:t>Мать-и-мачеха: </a:t>
            </a:r>
            <a:br>
              <a:rPr lang="ru-RU" sz="2700" b="1" dirty="0"/>
            </a:br>
            <a:r>
              <a:rPr lang="ru-RU" sz="2700" b="1" dirty="0"/>
              <a:t>лечебные свойства </a:t>
            </a:r>
            <a:br>
              <a:rPr lang="ru-RU" b="1" dirty="0"/>
            </a:br>
            <a:endParaRPr lang="ru-RU" dirty="0"/>
          </a:p>
        </p:txBody>
      </p:sp>
      <p:pic>
        <p:nvPicPr>
          <p:cNvPr id="4" name="Содержимое 3" descr="Лечебные свойства мать-и-мачехи для женщин">
            <a:hlinkClick r:id="rId2"/>
          </p:cNvPr>
          <p:cNvPicPr>
            <a:picLocks noGrp="1"/>
          </p:cNvPicPr>
          <p:nvPr>
            <p:ph idx="1"/>
          </p:nvPr>
        </p:nvPicPr>
        <p:blipFill>
          <a:blip r:embed="rId3"/>
          <a:srcRect/>
          <a:stretch>
            <a:fillRect/>
          </a:stretch>
        </p:blipFill>
        <p:spPr bwMode="auto">
          <a:xfrm>
            <a:off x="0" y="0"/>
            <a:ext cx="4786314" cy="6858000"/>
          </a:xfrm>
          <a:prstGeom prst="rect">
            <a:avLst/>
          </a:prstGeom>
          <a:noFill/>
          <a:ln w="9525">
            <a:noFill/>
            <a:miter lim="800000"/>
            <a:headEnd/>
            <a:tailEnd/>
          </a:ln>
        </p:spPr>
      </p:pic>
      <p:sp>
        <p:nvSpPr>
          <p:cNvPr id="27649" name="Rectangle 1"/>
          <p:cNvSpPr>
            <a:spLocks noChangeArrowheads="1"/>
          </p:cNvSpPr>
          <p:nvPr/>
        </p:nvSpPr>
        <p:spPr bwMode="auto">
          <a:xfrm>
            <a:off x="4929190" y="1285860"/>
            <a:ext cx="4143404" cy="375487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700" b="0" i="0" u="none" strike="noStrike" cap="none" normalizeH="0" baseline="0" dirty="0">
                <a:ln>
                  <a:noFill/>
                </a:ln>
                <a:solidFill>
                  <a:srgbClr val="474747"/>
                </a:solidFill>
                <a:effectLst/>
                <a:latin typeface="Tahoma" pitchFamily="34" charset="0"/>
                <a:ea typeface="Times New Roman" pitchFamily="18" charset="0"/>
                <a:cs typeface="Tahoma" pitchFamily="34" charset="0"/>
              </a:rPr>
              <a:t>Основное действие цветов и листиков мать-и-мачехи — отхаркивающее. Растение быстро успокаивает кашель, усиливает эффект отхаркивания, разжижает мокроту и останавливает воспалительные процессы в органах дыхания.</a:t>
            </a:r>
            <a:endParaRPr kumimoji="0" lang="ru-RU" sz="1200" b="0" i="0" u="none" strike="noStrike" cap="none" normalizeH="0" baseline="0" dirty="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700" b="0" i="0" u="none" strike="noStrike" cap="none" normalizeH="0" baseline="0" dirty="0">
                <a:ln>
                  <a:noFill/>
                </a:ln>
                <a:solidFill>
                  <a:srgbClr val="474747"/>
                </a:solidFill>
                <a:effectLst/>
                <a:latin typeface="Tahoma" pitchFamily="34" charset="0"/>
                <a:ea typeface="Times New Roman" pitchFamily="18" charset="0"/>
                <a:cs typeface="Tahoma" pitchFamily="34" charset="0"/>
              </a:rPr>
              <a:t>Мать-и-мачеха обладает </a:t>
            </a:r>
            <a:r>
              <a:rPr kumimoji="0" lang="ru-RU" sz="1700" b="0" i="0" u="none" strike="noStrike" cap="none" normalizeH="0" baseline="0" dirty="0" err="1">
                <a:ln>
                  <a:noFill/>
                </a:ln>
                <a:solidFill>
                  <a:srgbClr val="474747"/>
                </a:solidFill>
                <a:effectLst/>
                <a:latin typeface="Tahoma" pitchFamily="34" charset="0"/>
                <a:ea typeface="Times New Roman" pitchFamily="18" charset="0"/>
                <a:cs typeface="Tahoma" pitchFamily="34" charset="0"/>
              </a:rPr>
              <a:t>антиоксидантными</a:t>
            </a:r>
            <a:r>
              <a:rPr kumimoji="0" lang="ru-RU" sz="1700" b="0" i="0" u="none" strike="noStrike" cap="none" normalizeH="0" baseline="0" dirty="0">
                <a:ln>
                  <a:noFill/>
                </a:ln>
                <a:solidFill>
                  <a:srgbClr val="474747"/>
                </a:solidFill>
                <a:effectLst/>
                <a:latin typeface="Tahoma" pitchFamily="34" charset="0"/>
                <a:ea typeface="Times New Roman" pitchFamily="18" charset="0"/>
                <a:cs typeface="Tahoma" pitchFamily="34" charset="0"/>
              </a:rPr>
              <a:t> свойствами, снижает уровень свободных радикалов и наполняет организм витаминами и нужными микроэлементами, ускоряя восстановительные процессы и общую нормализацию самочувствия.</a:t>
            </a:r>
            <a:endParaRPr kumimoji="0" lang="ru-RU" sz="1800" b="0" i="0" u="none" strike="noStrike" cap="none" normalizeH="0" baseline="0" dirty="0">
              <a:ln>
                <a:noFill/>
              </a:ln>
              <a:solidFill>
                <a:schemeClr val="tx1"/>
              </a:solidFill>
              <a:effectLst/>
              <a:latin typeface="Arial" pitchFamily="34" charset="0"/>
              <a:cs typeface="Arial"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429124" y="0"/>
            <a:ext cx="4257676" cy="928670"/>
          </a:xfrm>
        </p:spPr>
        <p:txBody>
          <a:bodyPr/>
          <a:lstStyle/>
          <a:p>
            <a:r>
              <a:rPr lang="ru-RU" dirty="0"/>
              <a:t>Цикорий</a:t>
            </a:r>
          </a:p>
        </p:txBody>
      </p:sp>
      <p:sp>
        <p:nvSpPr>
          <p:cNvPr id="3" name="Содержимое 2"/>
          <p:cNvSpPr>
            <a:spLocks noGrp="1"/>
          </p:cNvSpPr>
          <p:nvPr>
            <p:ph idx="1"/>
          </p:nvPr>
        </p:nvSpPr>
        <p:spPr>
          <a:xfrm>
            <a:off x="4572000" y="857232"/>
            <a:ext cx="4114800" cy="5643602"/>
          </a:xfrm>
        </p:spPr>
        <p:txBody>
          <a:bodyPr>
            <a:noAutofit/>
          </a:bodyPr>
          <a:lstStyle/>
          <a:p>
            <a:pPr>
              <a:buNone/>
            </a:pPr>
            <a:r>
              <a:rPr lang="ru-RU" sz="1600" dirty="0"/>
              <a:t>         Лечебные свойства и применения цикория</a:t>
            </a:r>
          </a:p>
          <a:p>
            <a:pPr>
              <a:buNone/>
            </a:pPr>
            <a:br>
              <a:rPr lang="ru-RU" sz="1400" dirty="0"/>
            </a:br>
            <a:r>
              <a:rPr lang="ru-RU" sz="1400" dirty="0"/>
              <a:t>Цикорий широко используется в медицине, как народной, так и официальной, так как обладает успокаивающим и жаропонижающим, противовоспалительным и противомикробным, мочегонным и желчегонным, сосудорасширяющим и другими полезными свойствами.</a:t>
            </a:r>
            <a:br>
              <a:rPr lang="ru-RU" sz="1400" dirty="0"/>
            </a:br>
            <a:br>
              <a:rPr lang="ru-RU" sz="1400" dirty="0"/>
            </a:br>
            <a:r>
              <a:rPr lang="ru-RU" sz="1400" dirty="0"/>
              <a:t>Он входит в состав различных лекарств, которые применяется для лечения желудочно-кишечного тракта, сердечно - сосудистой системы, центральной нервной системы, помогает в борьбе с заболеванием печени, почек и селезёнки.</a:t>
            </a:r>
            <a:br>
              <a:rPr lang="ru-RU" sz="1400" dirty="0"/>
            </a:br>
            <a:br>
              <a:rPr lang="ru-RU" sz="1400" dirty="0"/>
            </a:br>
            <a:r>
              <a:rPr lang="ru-RU" sz="1400" dirty="0"/>
              <a:t>Отвар цикория применяют для лечения диатеза у детей, используют в виде примочек и протираний, для облегчения суставных болей при подагре. </a:t>
            </a:r>
            <a:br>
              <a:rPr lang="ru-RU" sz="1400" dirty="0"/>
            </a:br>
            <a:br>
              <a:rPr lang="ru-RU" sz="1400" dirty="0"/>
            </a:br>
            <a:r>
              <a:rPr lang="ru-RU" sz="1400" dirty="0"/>
              <a:t>Так же цикорий оказывает заживляющее действие на застарелые раны, гнойные фурункулы, псориаз, экземы, укусы змей.</a:t>
            </a:r>
            <a:br>
              <a:rPr lang="ru-RU" sz="1400" dirty="0"/>
            </a:br>
            <a:endParaRPr lang="ru-RU" sz="1400" dirty="0"/>
          </a:p>
        </p:txBody>
      </p:sp>
      <p:pic>
        <p:nvPicPr>
          <p:cNvPr id="30722" name="Picture 2" descr="E:\Users\Артюха\Desktop\dd_cikoriy_sv_1.jpg"/>
          <p:cNvPicPr>
            <a:picLocks noChangeAspect="1" noChangeArrowheads="1"/>
          </p:cNvPicPr>
          <p:nvPr/>
        </p:nvPicPr>
        <p:blipFill>
          <a:blip r:embed="rId2"/>
          <a:srcRect/>
          <a:stretch>
            <a:fillRect/>
          </a:stretch>
        </p:blipFill>
        <p:spPr bwMode="auto">
          <a:xfrm>
            <a:off x="-31737" y="0"/>
            <a:ext cx="4532299" cy="6858000"/>
          </a:xfrm>
          <a:prstGeom prst="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786314" y="274638"/>
            <a:ext cx="3900486" cy="1143000"/>
          </a:xfrm>
        </p:spPr>
        <p:txBody>
          <a:bodyPr>
            <a:normAutofit fontScale="90000"/>
          </a:bodyPr>
          <a:lstStyle/>
          <a:p>
            <a:r>
              <a:rPr lang="ru-RU" sz="2200" b="1" dirty="0"/>
              <a:t>Чистотел большой</a:t>
            </a:r>
            <a:br>
              <a:rPr lang="ru-RU" sz="2200" b="1" dirty="0"/>
            </a:br>
            <a:r>
              <a:rPr lang="ru-RU" sz="2200" b="1" dirty="0" err="1"/>
              <a:t>Chelidonium</a:t>
            </a:r>
            <a:r>
              <a:rPr lang="ru-RU" sz="2200" b="1" dirty="0"/>
              <a:t> </a:t>
            </a:r>
            <a:r>
              <a:rPr lang="ru-RU" sz="2200" b="1" dirty="0" err="1"/>
              <a:t>majus</a:t>
            </a:r>
            <a:br>
              <a:rPr lang="ru-RU" dirty="0"/>
            </a:br>
            <a:endParaRPr lang="ru-RU" dirty="0"/>
          </a:p>
        </p:txBody>
      </p:sp>
      <p:sp>
        <p:nvSpPr>
          <p:cNvPr id="3" name="Содержимое 2"/>
          <p:cNvSpPr>
            <a:spLocks noGrp="1"/>
          </p:cNvSpPr>
          <p:nvPr>
            <p:ph idx="1"/>
          </p:nvPr>
        </p:nvSpPr>
        <p:spPr>
          <a:xfrm>
            <a:off x="4572000" y="1000108"/>
            <a:ext cx="4572000" cy="5643602"/>
          </a:xfrm>
        </p:spPr>
        <p:txBody>
          <a:bodyPr>
            <a:normAutofit fontScale="55000" lnSpcReduction="20000"/>
          </a:bodyPr>
          <a:lstStyle/>
          <a:p>
            <a:r>
              <a:rPr lang="ru-RU" dirty="0"/>
              <a:t>Греческое название травы произошло от слова “ласточка”, так как еще древние греки отметили, что чистотел расцветает с прилетом ласточек и увядает с их отлетом.</a:t>
            </a:r>
          </a:p>
          <a:p>
            <a:r>
              <a:rPr lang="ru-RU" dirty="0"/>
              <a:t>Распространен по всей России, кроме Крайнего Севера. Растет в сосновых лесах, кустарниках, по тенистым местам, в огородах, садах, парках.</a:t>
            </a:r>
          </a:p>
          <a:p>
            <a:r>
              <a:rPr lang="ru-RU" dirty="0"/>
              <a:t>Используется надземная часть растения, собранная в начале цветения, срезают ее на 5 - 10 см от земли. Запах острый, неприятный, вкус горький, жгучий.</a:t>
            </a:r>
          </a:p>
          <a:p>
            <a:r>
              <a:rPr lang="ru-RU" dirty="0"/>
              <a:t>Надземная часть чистотела большого, обладает обезболивающим, способствующим желчеотделению, гипотензивным и противоспазматическим свойством и используется нами при заболеваниях печени, желчного пузыря и желчных протоков в малых дозах.</a:t>
            </a:r>
          </a:p>
          <a:p>
            <a:endParaRPr lang="ru-RU" dirty="0"/>
          </a:p>
        </p:txBody>
      </p:sp>
      <p:pic>
        <p:nvPicPr>
          <p:cNvPr id="3074" name="Picture 2" descr="http://mpsdoc.com/wp-content/uploads/2017/12/chistotel.jpg"/>
          <p:cNvPicPr>
            <a:picLocks noChangeAspect="1" noChangeArrowheads="1"/>
          </p:cNvPicPr>
          <p:nvPr/>
        </p:nvPicPr>
        <p:blipFill>
          <a:blip r:embed="rId2"/>
          <a:srcRect/>
          <a:stretch>
            <a:fillRect/>
          </a:stretch>
        </p:blipFill>
        <p:spPr bwMode="auto">
          <a:xfrm>
            <a:off x="0" y="0"/>
            <a:ext cx="4786314" cy="6858000"/>
          </a:xfrm>
          <a:prstGeom prst="rect">
            <a:avLst/>
          </a:prstGeom>
          <a:noFill/>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E:\Users\Артюха\Desktop\544110382 (1).jpg"/>
          <p:cNvPicPr>
            <a:picLocks noChangeAspect="1" noChangeArrowheads="1"/>
          </p:cNvPicPr>
          <p:nvPr/>
        </p:nvPicPr>
        <p:blipFill>
          <a:blip r:embed="rId2"/>
          <a:srcRect/>
          <a:stretch>
            <a:fillRect/>
          </a:stretch>
        </p:blipFill>
        <p:spPr bwMode="auto">
          <a:xfrm>
            <a:off x="0" y="0"/>
            <a:ext cx="9144000" cy="6742531"/>
          </a:xfrm>
          <a:prstGeom prst="rect">
            <a:avLst/>
          </a:prstGeom>
          <a:noFill/>
        </p:spPr>
      </p:pic>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normAutofit fontScale="85000" lnSpcReduction="20000"/>
          </a:bodyPr>
          <a:lstStyle/>
          <a:p>
            <a:r>
              <a:rPr lang="ru-RU" b="1" dirty="0"/>
              <a:t>Правила сбора лекарственных растений</a:t>
            </a:r>
            <a:endParaRPr lang="ru-RU" dirty="0"/>
          </a:p>
          <a:p>
            <a:r>
              <a:rPr lang="ru-RU" dirty="0"/>
              <a:t>Растения собирают в сухую погоду, когда уже исчезла роса. Надо следить, чтобы на растениях не было пыли и грязи.</a:t>
            </a:r>
          </a:p>
          <a:p>
            <a:r>
              <a:rPr lang="ru-RU" dirty="0"/>
              <a:t>Нельзя собирать лекарственные растения вдоль дорог, на улицах городов. В этих растениях накапливаются вредные вещества, которые выбрасывают в воздух автомобили.</a:t>
            </a:r>
          </a:p>
          <a:p>
            <a:r>
              <a:rPr lang="ru-RU" dirty="0"/>
              <a:t>Цветы собирают в начале цветения, листья - перед цветением или в начале его, корни и корневища – весной и осенью, кору – весной, в начале </a:t>
            </a:r>
            <a:r>
              <a:rPr lang="ru-RU" dirty="0" err="1"/>
              <a:t>сокодвижения</a:t>
            </a:r>
            <a:r>
              <a:rPr lang="ru-RU" dirty="0"/>
              <a:t>, когда она хорошо отделяется.</a:t>
            </a:r>
          </a:p>
          <a:p>
            <a:endParaRPr lang="ru-RU"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E:\Users\Артюха\Desktop\544110382 (1).jpg"/>
          <p:cNvPicPr>
            <a:picLocks noChangeAspect="1" noChangeArrowheads="1"/>
          </p:cNvPicPr>
          <p:nvPr/>
        </p:nvPicPr>
        <p:blipFill>
          <a:blip r:embed="rId2"/>
          <a:srcRect/>
          <a:stretch>
            <a:fillRect/>
          </a:stretch>
        </p:blipFill>
        <p:spPr bwMode="auto">
          <a:xfrm>
            <a:off x="0" y="0"/>
            <a:ext cx="9144000" cy="6742531"/>
          </a:xfrm>
          <a:prstGeom prst="rect">
            <a:avLst/>
          </a:prstGeom>
          <a:noFill/>
        </p:spPr>
      </p:pic>
      <p:sp>
        <p:nvSpPr>
          <p:cNvPr id="2" name="Заголовок 1"/>
          <p:cNvSpPr>
            <a:spLocks noGrp="1"/>
          </p:cNvSpPr>
          <p:nvPr>
            <p:ph type="title"/>
          </p:nvPr>
        </p:nvSpPr>
        <p:spPr>
          <a:xfrm>
            <a:off x="457200" y="274638"/>
            <a:ext cx="8229600" cy="439718"/>
          </a:xfrm>
        </p:spPr>
        <p:txBody>
          <a:bodyPr>
            <a:normAutofit fontScale="90000"/>
          </a:bodyPr>
          <a:lstStyle/>
          <a:p>
            <a:endParaRPr lang="ru-RU" dirty="0"/>
          </a:p>
        </p:txBody>
      </p:sp>
      <p:sp>
        <p:nvSpPr>
          <p:cNvPr id="3" name="Содержимое 2"/>
          <p:cNvSpPr>
            <a:spLocks noGrp="1"/>
          </p:cNvSpPr>
          <p:nvPr>
            <p:ph idx="1"/>
          </p:nvPr>
        </p:nvSpPr>
        <p:spPr>
          <a:xfrm>
            <a:off x="457200" y="1214422"/>
            <a:ext cx="8229600" cy="4911741"/>
          </a:xfrm>
        </p:spPr>
        <p:txBody>
          <a:bodyPr>
            <a:normAutofit fontScale="85000" lnSpcReduction="20000"/>
          </a:bodyPr>
          <a:lstStyle/>
          <a:p>
            <a:pPr>
              <a:buNone/>
            </a:pPr>
            <a:r>
              <a:rPr lang="ru-RU" b="1" dirty="0"/>
              <a:t>    Выводы по результатам исследования</a:t>
            </a:r>
            <a:endParaRPr lang="ru-RU" dirty="0"/>
          </a:p>
          <a:p>
            <a:pPr>
              <a:buNone/>
            </a:pPr>
            <a:r>
              <a:rPr lang="ru-RU" dirty="0"/>
              <a:t>       Забота о собственном здоровье — это серьезная потребность каждого человека.</a:t>
            </a:r>
          </a:p>
          <a:p>
            <a:pPr>
              <a:buNone/>
            </a:pPr>
            <a:r>
              <a:rPr lang="ru-RU" dirty="0"/>
              <a:t>       В борьбе с болезнью использовать лекарственные растения, т. к. они имеют ряд положительных характеристик:</a:t>
            </a:r>
          </a:p>
          <a:p>
            <a:pPr>
              <a:buNone/>
            </a:pPr>
            <a:r>
              <a:rPr lang="ru-RU" dirty="0"/>
              <a:t>    а) малая частота побочных эффектов;</a:t>
            </a:r>
          </a:p>
          <a:p>
            <a:pPr>
              <a:buNone/>
            </a:pPr>
            <a:r>
              <a:rPr lang="ru-RU" dirty="0"/>
              <a:t>    б) дешевизна сырья;</a:t>
            </a:r>
          </a:p>
          <a:p>
            <a:pPr>
              <a:buNone/>
            </a:pPr>
            <a:r>
              <a:rPr lang="ru-RU" dirty="0"/>
              <a:t>    в) более мягкое воздействие на организм;</a:t>
            </a:r>
          </a:p>
          <a:p>
            <a:pPr>
              <a:buNone/>
            </a:pPr>
            <a:r>
              <a:rPr lang="ru-RU" dirty="0"/>
              <a:t>    г)доступность, благодаря чему препараты растительного происхождения с успехом применяются для профилактики и лечения различных заболеваний.</a:t>
            </a:r>
          </a:p>
          <a:p>
            <a:endParaRPr lang="ru-RU"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8" name="Picture 4" descr="E:\Users\Артюха\Desktop\Sbor-trav.jpg"/>
          <p:cNvPicPr>
            <a:picLocks noGrp="1" noChangeAspect="1" noChangeArrowheads="1"/>
          </p:cNvPicPr>
          <p:nvPr>
            <p:ph idx="1"/>
          </p:nvPr>
        </p:nvPicPr>
        <p:blipFill>
          <a:blip r:embed="rId2"/>
          <a:srcRect/>
          <a:stretch>
            <a:fillRect/>
          </a:stretch>
        </p:blipFill>
        <p:spPr bwMode="auto">
          <a:xfrm>
            <a:off x="63075" y="1285860"/>
            <a:ext cx="9080925" cy="5572140"/>
          </a:xfrm>
          <a:prstGeom prst="rect">
            <a:avLst/>
          </a:prstGeom>
          <a:noFill/>
        </p:spPr>
      </p:pic>
      <p:sp>
        <p:nvSpPr>
          <p:cNvPr id="2" name="Заголовок 1"/>
          <p:cNvSpPr>
            <a:spLocks noGrp="1"/>
          </p:cNvSpPr>
          <p:nvPr>
            <p:ph type="title"/>
          </p:nvPr>
        </p:nvSpPr>
        <p:spPr>
          <a:xfrm>
            <a:off x="457200" y="274638"/>
            <a:ext cx="8229600" cy="1725602"/>
          </a:xfrm>
        </p:spPr>
        <p:txBody>
          <a:bodyPr>
            <a:normAutofit fontScale="90000"/>
          </a:bodyPr>
          <a:lstStyle/>
          <a:p>
            <a:r>
              <a:rPr lang="ru-RU" sz="6000" b="1" i="1" dirty="0">
                <a:solidFill>
                  <a:srgbClr val="002060"/>
                </a:solidFill>
              </a:rPr>
              <a:t>Спасибо за внимание</a:t>
            </a:r>
            <a:br>
              <a:rPr lang="ru-RU" sz="6000" b="1" i="1" dirty="0">
                <a:solidFill>
                  <a:srgbClr val="002060"/>
                </a:solidFill>
              </a:rPr>
            </a:br>
            <a:r>
              <a:rPr lang="ru-RU" sz="6000" b="1" i="1" dirty="0">
                <a:solidFill>
                  <a:srgbClr val="002060"/>
                </a:solidFill>
              </a:rPr>
              <a:t>будьте здоровы</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E:\Users\Артюха\Desktop\544110382 (1).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 name="Заголовок 1"/>
          <p:cNvSpPr>
            <a:spLocks noGrp="1"/>
          </p:cNvSpPr>
          <p:nvPr>
            <p:ph type="ctrTitle"/>
          </p:nvPr>
        </p:nvSpPr>
        <p:spPr>
          <a:xfrm>
            <a:off x="0" y="142853"/>
            <a:ext cx="4929190" cy="2643206"/>
          </a:xfrm>
        </p:spPr>
        <p:txBody>
          <a:bodyPr>
            <a:normAutofit fontScale="90000"/>
          </a:bodyPr>
          <a:lstStyle/>
          <a:p>
            <a:r>
              <a:rPr lang="ru-RU" sz="2700" b="1" i="1" dirty="0"/>
              <a:t>Цель:</a:t>
            </a:r>
            <a:br>
              <a:rPr lang="ru-RU" sz="2700" i="1" dirty="0"/>
            </a:br>
            <a:r>
              <a:rPr lang="ru-RU" sz="2700" i="1" dirty="0"/>
              <a:t>Узнать, какие растения</a:t>
            </a:r>
            <a:br>
              <a:rPr lang="ru-RU" sz="2700" i="1" dirty="0"/>
            </a:br>
            <a:r>
              <a:rPr lang="ru-RU" sz="2700" i="1" dirty="0"/>
              <a:t>полезны людям.</a:t>
            </a:r>
            <a:br>
              <a:rPr lang="ru-RU" sz="2700" i="1" dirty="0"/>
            </a:br>
            <a:br>
              <a:rPr lang="ru-RU" i="1" dirty="0"/>
            </a:br>
            <a:endParaRPr lang="ru-RU" i="1" dirty="0"/>
          </a:p>
        </p:txBody>
      </p:sp>
      <p:sp>
        <p:nvSpPr>
          <p:cNvPr id="3" name="Подзаголовок 2"/>
          <p:cNvSpPr>
            <a:spLocks noGrp="1"/>
          </p:cNvSpPr>
          <p:nvPr>
            <p:ph type="subTitle" idx="1"/>
          </p:nvPr>
        </p:nvSpPr>
        <p:spPr>
          <a:xfrm>
            <a:off x="142844" y="1714488"/>
            <a:ext cx="4714908" cy="4429156"/>
          </a:xfrm>
        </p:spPr>
        <p:txBody>
          <a:bodyPr>
            <a:noAutofit/>
          </a:bodyPr>
          <a:lstStyle/>
          <a:p>
            <a:r>
              <a:rPr lang="ru-RU" sz="2400" b="1" i="1" dirty="0">
                <a:solidFill>
                  <a:schemeClr val="tx1"/>
                </a:solidFill>
                <a:latin typeface="Calibri" pitchFamily="34" charset="0"/>
                <a:cs typeface="Calibri" pitchFamily="34" charset="0"/>
              </a:rPr>
              <a:t>Задачи:</a:t>
            </a:r>
            <a:endParaRPr lang="ru-RU" sz="2400" i="1" dirty="0">
              <a:solidFill>
                <a:schemeClr val="tx1"/>
              </a:solidFill>
              <a:latin typeface="Calibri" pitchFamily="34" charset="0"/>
              <a:cs typeface="Calibri" pitchFamily="34" charset="0"/>
            </a:endParaRPr>
          </a:p>
          <a:p>
            <a:r>
              <a:rPr lang="ru-RU" sz="2000" i="1" dirty="0">
                <a:solidFill>
                  <a:schemeClr val="tx1"/>
                </a:solidFill>
                <a:latin typeface="Arial" pitchFamily="34" charset="0"/>
                <a:cs typeface="Arial" pitchFamily="34" charset="0"/>
              </a:rPr>
              <a:t>Изучить литературу о лекарственных растениях;</a:t>
            </a:r>
          </a:p>
          <a:p>
            <a:r>
              <a:rPr lang="ru-RU" sz="2000" i="1" dirty="0">
                <a:solidFill>
                  <a:schemeClr val="tx1"/>
                </a:solidFill>
                <a:latin typeface="Arial" pitchFamily="34" charset="0"/>
                <a:cs typeface="Arial" pitchFamily="34" charset="0"/>
              </a:rPr>
              <a:t>Узнать из литературы, чем полезны лекарственные растения;</a:t>
            </a:r>
          </a:p>
          <a:p>
            <a:r>
              <a:rPr lang="ru-RU" sz="2000" i="1" dirty="0">
                <a:solidFill>
                  <a:schemeClr val="tx1"/>
                </a:solidFill>
                <a:latin typeface="Arial" pitchFamily="34" charset="0"/>
                <a:cs typeface="Arial" pitchFamily="34" charset="0"/>
              </a:rPr>
              <a:t>Узнать сроки и правила сбора. сушки и хранения лекарственных растений;</a:t>
            </a:r>
          </a:p>
          <a:p>
            <a:r>
              <a:rPr lang="ru-RU" sz="2000" i="1" dirty="0">
                <a:solidFill>
                  <a:schemeClr val="tx1"/>
                </a:solidFill>
                <a:latin typeface="Arial" pitchFamily="34" charset="0"/>
                <a:cs typeface="Arial" pitchFamily="34" charset="0"/>
              </a:rPr>
              <a:t>Узнать рецепты приготовления настоев из этих растений;</a:t>
            </a:r>
          </a:p>
          <a:p>
            <a:r>
              <a:rPr lang="ru-RU" sz="2000" i="1" dirty="0">
                <a:solidFill>
                  <a:schemeClr val="tx1"/>
                </a:solidFill>
                <a:latin typeface="Arial" pitchFamily="34" charset="0"/>
                <a:cs typeface="Arial" pitchFamily="34" charset="0"/>
              </a:rPr>
              <a:t>Подготовить слайдовую презентаци</a:t>
            </a:r>
            <a:r>
              <a:rPr lang="ru-RU" sz="2400" i="1" dirty="0">
                <a:solidFill>
                  <a:schemeClr val="tx1"/>
                </a:solidFill>
                <a:latin typeface="Calibri" pitchFamily="34" charset="0"/>
                <a:cs typeface="Calibri" pitchFamily="34" charset="0"/>
              </a:rPr>
              <a:t>ю</a:t>
            </a:r>
          </a:p>
          <a:p>
            <a:endParaRPr lang="ru-RU" sz="2400" dirty="0"/>
          </a:p>
        </p:txBody>
      </p:sp>
      <p:sp>
        <p:nvSpPr>
          <p:cNvPr id="6" name="Прямоугольник 5"/>
          <p:cNvSpPr/>
          <p:nvPr/>
        </p:nvSpPr>
        <p:spPr>
          <a:xfrm>
            <a:off x="5357818" y="2285992"/>
            <a:ext cx="3643338" cy="2677656"/>
          </a:xfrm>
          <a:prstGeom prst="rect">
            <a:avLst/>
          </a:prstGeom>
        </p:spPr>
        <p:txBody>
          <a:bodyPr wrap="square">
            <a:spAutoFit/>
          </a:bodyPr>
          <a:lstStyle/>
          <a:p>
            <a:pPr>
              <a:buNone/>
            </a:pPr>
            <a:r>
              <a:rPr lang="ru-RU" sz="2400" b="1" dirty="0"/>
              <a:t>Предмет исследования:</a:t>
            </a:r>
            <a:endParaRPr lang="ru-RU" sz="2400" dirty="0"/>
          </a:p>
          <a:p>
            <a:pPr>
              <a:buNone/>
            </a:pPr>
            <a:r>
              <a:rPr lang="ru-RU" sz="2400" i="1" dirty="0"/>
              <a:t>Лекарственные растения</a:t>
            </a:r>
            <a:endParaRPr lang="ru-RU" sz="2400" dirty="0"/>
          </a:p>
          <a:p>
            <a:pPr>
              <a:buNone/>
            </a:pPr>
            <a:r>
              <a:rPr lang="ru-RU" sz="2400" b="1" dirty="0"/>
              <a:t>Объект исследования:</a:t>
            </a:r>
            <a:endParaRPr lang="ru-RU" sz="2400" dirty="0"/>
          </a:p>
          <a:p>
            <a:pPr>
              <a:buNone/>
            </a:pPr>
            <a:r>
              <a:rPr lang="ru-RU" sz="2400" i="1" dirty="0"/>
              <a:t>Лекарственные растения</a:t>
            </a:r>
            <a:endParaRPr lang="ru-RU" sz="2400" dirty="0"/>
          </a:p>
          <a:p>
            <a:pPr>
              <a:buNone/>
            </a:pPr>
            <a:r>
              <a:rPr lang="ru-RU" sz="2400" i="1" dirty="0"/>
              <a:t>города </a:t>
            </a:r>
            <a:r>
              <a:rPr lang="ru-RU" sz="2400" i="1" dirty="0" err="1"/>
              <a:t>Арзамасса</a:t>
            </a:r>
            <a:r>
              <a:rPr lang="ru-RU" sz="2400" i="1" dirty="0"/>
              <a:t>.</a:t>
            </a:r>
            <a:endParaRPr lang="ru-RU" sz="24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E:\Users\Артюха\Desktop\544110382 (1).jpg"/>
          <p:cNvPicPr>
            <a:picLocks noChangeAspect="1" noChangeArrowheads="1"/>
          </p:cNvPicPr>
          <p:nvPr/>
        </p:nvPicPr>
        <p:blipFill>
          <a:blip r:embed="rId2"/>
          <a:srcRect/>
          <a:stretch>
            <a:fillRect/>
          </a:stretch>
        </p:blipFill>
        <p:spPr bwMode="auto">
          <a:xfrm>
            <a:off x="0" y="0"/>
            <a:ext cx="9144000" cy="6742531"/>
          </a:xfrm>
          <a:prstGeom prst="rect">
            <a:avLst/>
          </a:prstGeom>
          <a:noFill/>
        </p:spPr>
      </p:pic>
      <p:sp>
        <p:nvSpPr>
          <p:cNvPr id="2" name="Заголовок 1"/>
          <p:cNvSpPr>
            <a:spLocks noGrp="1"/>
          </p:cNvSpPr>
          <p:nvPr>
            <p:ph type="title"/>
          </p:nvPr>
        </p:nvSpPr>
        <p:spPr>
          <a:xfrm>
            <a:off x="4572000" y="1142984"/>
            <a:ext cx="4114800" cy="1214446"/>
          </a:xfrm>
        </p:spPr>
        <p:txBody>
          <a:bodyPr>
            <a:noAutofit/>
          </a:bodyPr>
          <a:lstStyle/>
          <a:p>
            <a:r>
              <a:rPr lang="ru-RU" sz="2800" b="1" dirty="0"/>
              <a:t>Методы исследования</a:t>
            </a:r>
          </a:p>
        </p:txBody>
      </p:sp>
      <p:sp>
        <p:nvSpPr>
          <p:cNvPr id="3" name="Содержимое 2"/>
          <p:cNvSpPr>
            <a:spLocks noGrp="1"/>
          </p:cNvSpPr>
          <p:nvPr>
            <p:ph idx="1"/>
          </p:nvPr>
        </p:nvSpPr>
        <p:spPr>
          <a:xfrm>
            <a:off x="457200" y="214290"/>
            <a:ext cx="4114800" cy="5911873"/>
          </a:xfrm>
        </p:spPr>
        <p:txBody>
          <a:bodyPr>
            <a:normAutofit lnSpcReduction="10000"/>
          </a:bodyPr>
          <a:lstStyle/>
          <a:p>
            <a:r>
              <a:rPr lang="ru-RU" b="1" dirty="0"/>
              <a:t>Гипотеза:</a:t>
            </a:r>
            <a:endParaRPr lang="ru-RU" dirty="0"/>
          </a:p>
          <a:p>
            <a:r>
              <a:rPr lang="ru-RU" i="1" dirty="0"/>
              <a:t>Мы предполагаем, что можно прожить</a:t>
            </a:r>
            <a:endParaRPr lang="ru-RU" dirty="0"/>
          </a:p>
          <a:p>
            <a:pPr>
              <a:buNone/>
            </a:pPr>
            <a:r>
              <a:rPr lang="ru-RU" i="1" dirty="0"/>
              <a:t>    без химических лекарств,</a:t>
            </a:r>
            <a:endParaRPr lang="ru-RU" dirty="0"/>
          </a:p>
          <a:p>
            <a:pPr>
              <a:buNone/>
            </a:pPr>
            <a:r>
              <a:rPr lang="ru-RU" i="1" dirty="0"/>
              <a:t>    если использовать лекарственные растения в качестве лечения.</a:t>
            </a:r>
            <a:endParaRPr lang="ru-RU" dirty="0"/>
          </a:p>
          <a:p>
            <a:pPr>
              <a:buNone/>
            </a:pPr>
            <a:br>
              <a:rPr lang="ru-RU" dirty="0"/>
            </a:br>
            <a:endParaRPr lang="ru-RU" dirty="0"/>
          </a:p>
        </p:txBody>
      </p:sp>
      <p:sp>
        <p:nvSpPr>
          <p:cNvPr id="5" name="Прямоугольник 4"/>
          <p:cNvSpPr/>
          <p:nvPr/>
        </p:nvSpPr>
        <p:spPr>
          <a:xfrm>
            <a:off x="5143504" y="2357430"/>
            <a:ext cx="3571900" cy="1815882"/>
          </a:xfrm>
          <a:prstGeom prst="rect">
            <a:avLst/>
          </a:prstGeom>
        </p:spPr>
        <p:txBody>
          <a:bodyPr wrap="square">
            <a:spAutoFit/>
          </a:bodyPr>
          <a:lstStyle/>
          <a:p>
            <a:pPr>
              <a:buNone/>
            </a:pPr>
            <a:r>
              <a:rPr lang="ru-RU" sz="2800" i="1" dirty="0">
                <a:solidFill>
                  <a:schemeClr val="tx2">
                    <a:lumMod val="50000"/>
                  </a:schemeClr>
                </a:solidFill>
              </a:rPr>
              <a:t>Изучение литературы</a:t>
            </a:r>
          </a:p>
          <a:p>
            <a:pPr>
              <a:buNone/>
            </a:pPr>
            <a:r>
              <a:rPr lang="ru-RU" sz="2800" i="1" dirty="0">
                <a:solidFill>
                  <a:schemeClr val="tx2">
                    <a:lumMod val="50000"/>
                  </a:schemeClr>
                </a:solidFill>
              </a:rPr>
              <a:t>Беседа</a:t>
            </a:r>
          </a:p>
          <a:p>
            <a:pPr>
              <a:buNone/>
            </a:pPr>
            <a:r>
              <a:rPr lang="ru-RU" sz="2800" i="1" dirty="0">
                <a:solidFill>
                  <a:schemeClr val="tx2">
                    <a:lumMod val="50000"/>
                  </a:schemeClr>
                </a:solidFill>
              </a:rPr>
              <a:t>Обобщение</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E:\Users\Артюха\Desktop\travy-dlja-kupanija-novorozhdennogo.jpg"/>
          <p:cNvPicPr>
            <a:picLocks noChangeAspect="1" noChangeArrowheads="1"/>
          </p:cNvPicPr>
          <p:nvPr/>
        </p:nvPicPr>
        <p:blipFill>
          <a:blip r:embed="rId2">
            <a:lum bright="20000"/>
          </a:blip>
          <a:srcRect/>
          <a:stretch>
            <a:fillRect/>
          </a:stretch>
        </p:blipFill>
        <p:spPr bwMode="auto">
          <a:xfrm>
            <a:off x="0" y="1"/>
            <a:ext cx="9144000" cy="6857999"/>
          </a:xfrm>
          <a:prstGeom prst="rect">
            <a:avLst/>
          </a:prstGeom>
          <a:noFill/>
        </p:spPr>
      </p:pic>
      <p:sp>
        <p:nvSpPr>
          <p:cNvPr id="2" name="Заголовок 1"/>
          <p:cNvSpPr>
            <a:spLocks noGrp="1"/>
          </p:cNvSpPr>
          <p:nvPr>
            <p:ph type="title"/>
          </p:nvPr>
        </p:nvSpPr>
        <p:spPr>
          <a:xfrm>
            <a:off x="457200" y="274638"/>
            <a:ext cx="8229600" cy="45719"/>
          </a:xfrm>
        </p:spPr>
        <p:txBody>
          <a:bodyPr>
            <a:normAutofit fontScale="90000"/>
          </a:bodyPr>
          <a:lstStyle/>
          <a:p>
            <a:endParaRPr lang="ru-RU" i="1" dirty="0"/>
          </a:p>
        </p:txBody>
      </p:sp>
      <p:sp>
        <p:nvSpPr>
          <p:cNvPr id="3" name="Содержимое 2"/>
          <p:cNvSpPr>
            <a:spLocks noGrp="1"/>
          </p:cNvSpPr>
          <p:nvPr>
            <p:ph idx="1"/>
          </p:nvPr>
        </p:nvSpPr>
        <p:spPr>
          <a:xfrm>
            <a:off x="457200" y="3571875"/>
            <a:ext cx="8229600" cy="2071703"/>
          </a:xfrm>
        </p:spPr>
        <p:txBody>
          <a:bodyPr>
            <a:normAutofit fontScale="62500" lnSpcReduction="20000"/>
          </a:bodyPr>
          <a:lstStyle/>
          <a:p>
            <a:pPr>
              <a:buNone/>
            </a:pPr>
            <a:r>
              <a:rPr lang="ru-RU" sz="4800" b="1" i="1" dirty="0"/>
              <a:t>          </a:t>
            </a:r>
          </a:p>
          <a:p>
            <a:pPr>
              <a:buNone/>
            </a:pPr>
            <a:r>
              <a:rPr lang="ru-RU" sz="9300" b="1" i="1" dirty="0">
                <a:solidFill>
                  <a:schemeClr val="tx2">
                    <a:lumMod val="50000"/>
                  </a:schemeClr>
                </a:solidFill>
              </a:rPr>
              <a:t>        А вы знаете, что…..</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00562" y="274638"/>
            <a:ext cx="4186238" cy="1143000"/>
          </a:xfrm>
        </p:spPr>
        <p:txBody>
          <a:bodyPr>
            <a:normAutofit fontScale="90000"/>
          </a:bodyPr>
          <a:lstStyle/>
          <a:p>
            <a:br>
              <a:rPr lang="ru-RU" b="1" dirty="0"/>
            </a:br>
            <a:br>
              <a:rPr lang="ru-RU" b="1" dirty="0"/>
            </a:br>
            <a:br>
              <a:rPr lang="ru-RU" dirty="0"/>
            </a:br>
            <a:br>
              <a:rPr lang="ru-RU" dirty="0"/>
            </a:br>
            <a:endParaRPr lang="ru-RU" dirty="0"/>
          </a:p>
        </p:txBody>
      </p:sp>
      <p:pic>
        <p:nvPicPr>
          <p:cNvPr id="1026" name="Picture 2" descr="E:\Users\Артюха\Desktop\img11.jpg"/>
          <p:cNvPicPr>
            <a:picLocks noGrp="1" noChangeAspect="1" noChangeArrowheads="1"/>
          </p:cNvPicPr>
          <p:nvPr>
            <p:ph idx="1"/>
          </p:nvPr>
        </p:nvPicPr>
        <p:blipFill>
          <a:blip r:embed="rId2"/>
          <a:srcRect/>
          <a:stretch>
            <a:fillRect/>
          </a:stretch>
        </p:blipFill>
        <p:spPr bwMode="auto">
          <a:xfrm>
            <a:off x="4500562" y="3201633"/>
            <a:ext cx="4643438" cy="3656366"/>
          </a:xfrm>
          <a:prstGeom prst="rect">
            <a:avLst/>
          </a:prstGeom>
          <a:noFill/>
        </p:spPr>
      </p:pic>
      <p:pic>
        <p:nvPicPr>
          <p:cNvPr id="1029" name="Picture 5" descr="E:\Users\Артюха\Desktop\img2.jpg"/>
          <p:cNvPicPr>
            <a:picLocks noChangeAspect="1" noChangeArrowheads="1"/>
          </p:cNvPicPr>
          <p:nvPr/>
        </p:nvPicPr>
        <p:blipFill>
          <a:blip r:embed="rId3"/>
          <a:srcRect t="20202" r="1010" b="16498"/>
          <a:stretch>
            <a:fillRect/>
          </a:stretch>
        </p:blipFill>
        <p:spPr bwMode="auto">
          <a:xfrm>
            <a:off x="0" y="0"/>
            <a:ext cx="7786710" cy="3429000"/>
          </a:xfrm>
          <a:prstGeom prst="rect">
            <a:avLst/>
          </a:prstGeom>
          <a:ln>
            <a:noFill/>
          </a:ln>
          <a:effectLst>
            <a:outerShdw blurRad="190500" algn="tl" rotWithShape="0">
              <a:srgbClr val="000000">
                <a:alpha val="70000"/>
              </a:srgbClr>
            </a:outerShdw>
          </a:effectLst>
        </p:spPr>
      </p:pic>
      <p:pic>
        <p:nvPicPr>
          <p:cNvPr id="1028" name="Picture 4" descr="E:\Users\Артюха\Desktop\img15.jpg"/>
          <p:cNvPicPr>
            <a:picLocks noChangeAspect="1" noChangeArrowheads="1"/>
          </p:cNvPicPr>
          <p:nvPr/>
        </p:nvPicPr>
        <p:blipFill>
          <a:blip r:embed="rId4"/>
          <a:srcRect l="43270" t="17307" r="3365" b="15385"/>
          <a:stretch>
            <a:fillRect/>
          </a:stretch>
        </p:blipFill>
        <p:spPr bwMode="auto">
          <a:xfrm>
            <a:off x="0" y="3214686"/>
            <a:ext cx="4500562" cy="3643314"/>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br>
              <a:rPr lang="ru-RU" b="1" dirty="0"/>
            </a:br>
            <a:endParaRPr lang="ru-RU" dirty="0"/>
          </a:p>
        </p:txBody>
      </p:sp>
      <p:pic>
        <p:nvPicPr>
          <p:cNvPr id="2050" name="Picture 2" descr="E:\Users\Артюха\Desktop\img5 (1).jpg"/>
          <p:cNvPicPr>
            <a:picLocks noGrp="1" noChangeAspect="1" noChangeArrowheads="1"/>
          </p:cNvPicPr>
          <p:nvPr>
            <p:ph idx="1"/>
          </p:nvPr>
        </p:nvPicPr>
        <p:blipFill>
          <a:blip r:embed="rId2"/>
          <a:srcRect/>
          <a:stretch>
            <a:fillRect/>
          </a:stretch>
        </p:blipFill>
        <p:spPr bwMode="auto">
          <a:xfrm>
            <a:off x="0" y="0"/>
            <a:ext cx="9144000" cy="6858000"/>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714876" y="142852"/>
            <a:ext cx="4286280" cy="1143008"/>
          </a:xfrm>
        </p:spPr>
        <p:txBody>
          <a:bodyPr>
            <a:normAutofit/>
          </a:bodyPr>
          <a:lstStyle/>
          <a:p>
            <a:r>
              <a:rPr lang="ru-RU" b="1" dirty="0"/>
              <a:t> </a:t>
            </a:r>
            <a:r>
              <a:rPr lang="ru-RU" sz="2200" b="1" dirty="0"/>
              <a:t>Одуванчик — лечебные свойства </a:t>
            </a:r>
            <a:endParaRPr lang="ru-RU" sz="2200" dirty="0"/>
          </a:p>
        </p:txBody>
      </p:sp>
      <p:sp>
        <p:nvSpPr>
          <p:cNvPr id="13" name="Содержимое 12"/>
          <p:cNvSpPr>
            <a:spLocks noGrp="1"/>
          </p:cNvSpPr>
          <p:nvPr>
            <p:ph idx="1"/>
          </p:nvPr>
        </p:nvSpPr>
        <p:spPr>
          <a:xfrm>
            <a:off x="5000628" y="1357298"/>
            <a:ext cx="4143372" cy="5357850"/>
          </a:xfrm>
        </p:spPr>
        <p:txBody>
          <a:bodyPr>
            <a:normAutofit fontScale="25000" lnSpcReduction="20000"/>
          </a:bodyPr>
          <a:lstStyle/>
          <a:p>
            <a:pPr marL="0" indent="342900" algn="just">
              <a:lnSpc>
                <a:spcPct val="120000"/>
              </a:lnSpc>
              <a:spcBef>
                <a:spcPts val="0"/>
              </a:spcBef>
              <a:buNone/>
            </a:pPr>
            <a:r>
              <a:rPr lang="ru-RU" sz="4800" i="1" dirty="0"/>
              <a:t>               Если рассматривать лекарственные качества одуванчика, то можно увидеть, что полезными свойствами обладают все его части: корень, листья, цветки. Народной медицине известны многочисленные рецепты снадобий из этого растения, кулинария его использует не менее широко. Из одуванчиков делают салаты (особенно из молодых листьев), варят варенье, кладут в супы, готовят отвары, даже используют как заменитель кофе. </a:t>
            </a:r>
          </a:p>
          <a:p>
            <a:pPr marL="0" indent="342900" algn="just" fontAlgn="base">
              <a:lnSpc>
                <a:spcPct val="120000"/>
              </a:lnSpc>
              <a:spcBef>
                <a:spcPts val="0"/>
              </a:spcBef>
              <a:buNone/>
            </a:pPr>
            <a:r>
              <a:rPr lang="ru-RU" sz="4800" i="1" dirty="0"/>
              <a:t>Наличие солей калия, витаминов, фосфора в составе одуванчика способствует общему укреплению организма, восстанавливает силы, оптимизирует обмен веществ. Употребление лечебных отваров, настоек помогает выводить токсины, шлаки, благоприятно воздействует на функцию поджелудочной железы, оказывает успокаивающее действие при нарушениях сна, нервных расстройствах. Его млечным соком издавна лечат бородавки, мозоли, сводят веснушки, пятна на коже.</a:t>
            </a:r>
          </a:p>
          <a:p>
            <a:pPr marL="0" indent="342900" algn="just" fontAlgn="base">
              <a:lnSpc>
                <a:spcPct val="120000"/>
              </a:lnSpc>
              <a:spcBef>
                <a:spcPts val="0"/>
              </a:spcBef>
              <a:buNone/>
            </a:pPr>
            <a:r>
              <a:rPr lang="ru-RU" sz="4800" i="1" dirty="0"/>
              <a:t>          Сок либо настой из одуванчика справится с весенним авитаминозом, восстановит силы, поможет вернуть утраченную энергию, ведь недаром древние его называли «эликсиром жизни».</a:t>
            </a:r>
          </a:p>
          <a:p>
            <a:pPr marL="0" indent="342900" algn="just" fontAlgn="base">
              <a:lnSpc>
                <a:spcPct val="120000"/>
              </a:lnSpc>
              <a:spcBef>
                <a:spcPts val="0"/>
              </a:spcBef>
              <a:buNone/>
            </a:pPr>
            <a:r>
              <a:rPr lang="ru-RU" sz="4800" i="1" dirty="0"/>
              <a:t>            Корень – это сосредоточие силы любого растения, а корень одуванчика без преувеличений именуется «русским женьшенем». Лечебные свойства корня одуванчика и противопоказания:</a:t>
            </a:r>
          </a:p>
          <a:p>
            <a:pPr marL="0" lvl="0" indent="342900" algn="just" fontAlgn="base">
              <a:lnSpc>
                <a:spcPct val="120000"/>
              </a:lnSpc>
              <a:spcBef>
                <a:spcPts val="0"/>
              </a:spcBef>
              <a:buNone/>
            </a:pPr>
            <a:r>
              <a:rPr lang="ru-RU" sz="4800" i="1" dirty="0"/>
              <a:t>              </a:t>
            </a:r>
            <a:endParaRPr lang="ru-RU" b="1" dirty="0"/>
          </a:p>
          <a:p>
            <a:endParaRPr lang="ru-RU" dirty="0"/>
          </a:p>
        </p:txBody>
      </p:sp>
      <p:pic>
        <p:nvPicPr>
          <p:cNvPr id="12289" name="Picture 1" descr="E:\Users\Артюха\Desktop\699160.jpg"/>
          <p:cNvPicPr>
            <a:picLocks noChangeAspect="1" noChangeArrowheads="1"/>
          </p:cNvPicPr>
          <p:nvPr/>
        </p:nvPicPr>
        <p:blipFill>
          <a:blip r:embed="rId2"/>
          <a:srcRect/>
          <a:stretch>
            <a:fillRect/>
          </a:stretch>
        </p:blipFill>
        <p:spPr bwMode="auto">
          <a:xfrm>
            <a:off x="0" y="0"/>
            <a:ext cx="5000628" cy="6858000"/>
          </a:xfrm>
          <a:prstGeom prst="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http://curators.plantsystematics.org/users/robbin/6_22_05/upload81/Achillea_millefolium2.JPG"/>
          <p:cNvPicPr>
            <a:picLocks noChangeAspect="1" noChangeArrowheads="1"/>
          </p:cNvPicPr>
          <p:nvPr/>
        </p:nvPicPr>
        <p:blipFill>
          <a:blip r:embed="rId2"/>
          <a:srcRect/>
          <a:stretch>
            <a:fillRect/>
          </a:stretch>
        </p:blipFill>
        <p:spPr bwMode="auto">
          <a:xfrm>
            <a:off x="0" y="0"/>
            <a:ext cx="4643470" cy="6858000"/>
          </a:xfrm>
          <a:prstGeom prst="rect">
            <a:avLst/>
          </a:prstGeom>
          <a:noFill/>
        </p:spPr>
      </p:pic>
      <p:sp>
        <p:nvSpPr>
          <p:cNvPr id="2" name="Заголовок 1"/>
          <p:cNvSpPr>
            <a:spLocks noGrp="1"/>
          </p:cNvSpPr>
          <p:nvPr>
            <p:ph type="title"/>
          </p:nvPr>
        </p:nvSpPr>
        <p:spPr>
          <a:xfrm rot="10800000" flipV="1">
            <a:off x="-123048" y="6072207"/>
            <a:ext cx="4575659" cy="670034"/>
          </a:xfrm>
        </p:spPr>
        <p:txBody>
          <a:bodyPr>
            <a:normAutofit fontScale="90000"/>
          </a:bodyPr>
          <a:lstStyle/>
          <a:p>
            <a:endParaRPr lang="ru-RU" sz="4000" dirty="0"/>
          </a:p>
        </p:txBody>
      </p:sp>
      <p:sp>
        <p:nvSpPr>
          <p:cNvPr id="28674" name="Rectangle 2"/>
          <p:cNvSpPr>
            <a:spLocks noGrp="1" noChangeArrowheads="1"/>
          </p:cNvSpPr>
          <p:nvPr>
            <p:ph idx="1"/>
          </p:nvPr>
        </p:nvSpPr>
        <p:spPr bwMode="auto">
          <a:xfrm>
            <a:off x="4786314" y="1000108"/>
            <a:ext cx="4357686" cy="4944903"/>
          </a:xfrm>
          <a:prstGeom prst="rect">
            <a:avLst/>
          </a:prstGeom>
          <a:noFill/>
          <a:ln w="9525">
            <a:noFill/>
            <a:miter lim="800000"/>
            <a:headEnd/>
            <a:tailEnd/>
          </a:ln>
          <a:effectLst/>
        </p:spPr>
        <p:txBody>
          <a:bodyPr vert="horz" wrap="square" lIns="91440" tIns="126960" rIns="9144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500" b="0" i="0" u="none" strike="noStrike" cap="none" normalizeH="0" baseline="0" dirty="0">
                <a:ln>
                  <a:noFill/>
                </a:ln>
                <a:solidFill>
                  <a:srgbClr val="D1312D"/>
                </a:solidFill>
                <a:effectLst/>
                <a:latin typeface="Arial" pitchFamily="34" charset="0"/>
                <a:ea typeface="Times New Roman" pitchFamily="18" charset="0"/>
                <a:cs typeface="Arial" pitchFamily="34" charset="0"/>
              </a:rPr>
              <a:t>Лечебные свойства тысячелистника</a:t>
            </a:r>
            <a:endParaRPr kumimoji="0" lang="ru-RU" sz="1300" b="1" i="0" u="none" strike="noStrike" cap="none" normalizeH="0" baseline="0" dirty="0">
              <a:ln>
                <a:noFill/>
              </a:ln>
              <a:solidFill>
                <a:srgbClr val="4F81BD"/>
              </a:solidFill>
              <a:effectLst/>
              <a:latin typeface="Cambria" pitchFamily="18"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a:ln>
                  <a:noFill/>
                </a:ln>
                <a:solidFill>
                  <a:srgbClr val="000000"/>
                </a:solidFill>
                <a:effectLst/>
                <a:latin typeface="Arial" pitchFamily="34" charset="0"/>
                <a:ea typeface="Times New Roman" pitchFamily="18" charset="0"/>
                <a:cs typeface="Arial" pitchFamily="34" charset="0"/>
              </a:rPr>
              <a:t>Основная польза тысячелистника заключается в том в том, что он содержит холин </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a:ln>
                  <a:noFill/>
                </a:ln>
                <a:solidFill>
                  <a:srgbClr val="000000"/>
                </a:solidFill>
                <a:effectLst/>
                <a:latin typeface="Arial" pitchFamily="34" charset="0"/>
                <a:ea typeface="Times New Roman" pitchFamily="18" charset="0"/>
                <a:cs typeface="Arial" pitchFamily="34" charset="0"/>
              </a:rPr>
              <a:t>и обладает ярко выраженной бактерицидной активностью. </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a:ln>
                  <a:noFill/>
                </a:ln>
                <a:solidFill>
                  <a:srgbClr val="000000"/>
                </a:solidFill>
                <a:effectLst/>
                <a:latin typeface="Arial" pitchFamily="34" charset="0"/>
                <a:ea typeface="Times New Roman" pitchFamily="18" charset="0"/>
                <a:cs typeface="Arial" pitchFamily="34" charset="0"/>
              </a:rPr>
              <a:t>Поэтому препараты растения и сборы, куда оно входит, </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a:ln>
                  <a:noFill/>
                </a:ln>
                <a:solidFill>
                  <a:srgbClr val="000000"/>
                </a:solidFill>
                <a:effectLst/>
                <a:latin typeface="Arial" pitchFamily="34" charset="0"/>
                <a:ea typeface="Times New Roman" pitchFamily="18" charset="0"/>
                <a:cs typeface="Arial" pitchFamily="34" charset="0"/>
              </a:rPr>
              <a:t>вот уже долгое время применяют для лечения таких состояний:</a:t>
            </a:r>
            <a:endParaRPr kumimoji="0" lang="ru-RU" sz="6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sz="1400" b="0" i="0" u="none" strike="noStrike" cap="none" normalizeH="0" baseline="0" dirty="0">
                <a:ln>
                  <a:noFill/>
                </a:ln>
                <a:solidFill>
                  <a:srgbClr val="000000"/>
                </a:solidFill>
                <a:effectLst/>
                <a:latin typeface="Arial" pitchFamily="34" charset="0"/>
                <a:ea typeface="Times New Roman" pitchFamily="18" charset="0"/>
                <a:cs typeface="Arial" pitchFamily="34" charset="0"/>
              </a:rPr>
              <a:t>при кровотечениях различного происхождения;</a:t>
            </a:r>
            <a:endParaRPr kumimoji="0" lang="ru-RU" sz="1100" b="0" i="0" u="none" strike="noStrike" cap="none" normalizeH="0" baseline="0" dirty="0">
              <a:ln>
                <a:noFill/>
              </a:ln>
              <a:solidFill>
                <a:srgbClr val="000000"/>
              </a:solidFill>
              <a:effectLst/>
              <a:latin typeface="Calibri" pitchFamily="34"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sz="1400" b="0" i="0" u="none" strike="noStrike" cap="none" normalizeH="0" baseline="0" dirty="0">
                <a:ln>
                  <a:noFill/>
                </a:ln>
                <a:solidFill>
                  <a:srgbClr val="000000"/>
                </a:solidFill>
                <a:effectLst/>
                <a:latin typeface="Arial" pitchFamily="34" charset="0"/>
                <a:ea typeface="Times New Roman" pitchFamily="18" charset="0"/>
                <a:cs typeface="Arial" pitchFamily="34" charset="0"/>
              </a:rPr>
              <a:t>для нормализации обмена веществ;</a:t>
            </a:r>
            <a:endParaRPr kumimoji="0" lang="ru-RU" sz="1100" b="0" i="0" u="none" strike="noStrike" cap="none" normalizeH="0" baseline="0" dirty="0">
              <a:ln>
                <a:noFill/>
              </a:ln>
              <a:solidFill>
                <a:srgbClr val="000000"/>
              </a:solidFill>
              <a:effectLst/>
              <a:latin typeface="Calibri" pitchFamily="34"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sz="1400" b="0" i="0" u="none" strike="noStrike" cap="none" normalizeH="0" baseline="0" dirty="0">
                <a:ln>
                  <a:noFill/>
                </a:ln>
                <a:solidFill>
                  <a:srgbClr val="000000"/>
                </a:solidFill>
                <a:effectLst/>
                <a:latin typeface="Arial" pitchFamily="34" charset="0"/>
                <a:ea typeface="Times New Roman" pitchFamily="18" charset="0"/>
                <a:cs typeface="Arial" pitchFamily="34" charset="0"/>
              </a:rPr>
              <a:t>для улучшения пищеварения;</a:t>
            </a:r>
            <a:endParaRPr kumimoji="0" lang="ru-RU" sz="1100" b="0" i="0" u="none" strike="noStrike" cap="none" normalizeH="0" baseline="0" dirty="0">
              <a:ln>
                <a:noFill/>
              </a:ln>
              <a:solidFill>
                <a:srgbClr val="000000"/>
              </a:solidFill>
              <a:effectLst/>
              <a:latin typeface="Calibri" pitchFamily="34"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sz="1400" b="0" i="0" u="none" strike="noStrike" cap="none" normalizeH="0" baseline="0" dirty="0">
                <a:ln>
                  <a:noFill/>
                </a:ln>
                <a:solidFill>
                  <a:srgbClr val="000000"/>
                </a:solidFill>
                <a:effectLst/>
                <a:latin typeface="Arial" pitchFamily="34" charset="0"/>
                <a:ea typeface="Times New Roman" pitchFamily="18" charset="0"/>
                <a:cs typeface="Arial" pitchFamily="34" charset="0"/>
              </a:rPr>
              <a:t>как противовоспалительное и ранозаживляющее средство;</a:t>
            </a:r>
            <a:endParaRPr kumimoji="0" lang="ru-RU" sz="1100" b="0" i="0" u="none" strike="noStrike" cap="none" normalizeH="0" baseline="0" dirty="0">
              <a:ln>
                <a:noFill/>
              </a:ln>
              <a:solidFill>
                <a:srgbClr val="000000"/>
              </a:solidFill>
              <a:effectLst/>
              <a:latin typeface="Calibri" pitchFamily="34"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sz="1400" b="0" i="0" u="none" strike="noStrike" cap="none" normalizeH="0" baseline="0" dirty="0">
                <a:ln>
                  <a:noFill/>
                </a:ln>
                <a:solidFill>
                  <a:srgbClr val="000000"/>
                </a:solidFill>
                <a:effectLst/>
                <a:latin typeface="Arial" pitchFamily="34" charset="0"/>
                <a:ea typeface="Times New Roman" pitchFamily="18" charset="0"/>
                <a:cs typeface="Arial" pitchFamily="34" charset="0"/>
              </a:rPr>
              <a:t>как средство предупреждающее нагноение;</a:t>
            </a:r>
            <a:endParaRPr kumimoji="0" lang="ru-RU" sz="1100" b="0" i="0" u="none" strike="noStrike" cap="none" normalizeH="0" baseline="0" dirty="0">
              <a:ln>
                <a:noFill/>
              </a:ln>
              <a:solidFill>
                <a:srgbClr val="000000"/>
              </a:solidFill>
              <a:effectLst/>
              <a:latin typeface="Calibri" pitchFamily="34"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sz="1400" b="0" i="0" u="none" strike="noStrike" cap="none" normalizeH="0" baseline="0" dirty="0">
                <a:ln>
                  <a:noFill/>
                </a:ln>
                <a:solidFill>
                  <a:srgbClr val="000000"/>
                </a:solidFill>
                <a:effectLst/>
                <a:latin typeface="Arial" pitchFamily="34" charset="0"/>
                <a:ea typeface="Times New Roman" pitchFamily="18" charset="0"/>
                <a:cs typeface="Arial" pitchFamily="34" charset="0"/>
              </a:rPr>
              <a:t>как усилитель желчеотделения;</a:t>
            </a:r>
            <a:endParaRPr kumimoji="0" lang="ru-RU" sz="1100" b="0" i="0" u="none" strike="noStrike" cap="none" normalizeH="0" baseline="0" dirty="0">
              <a:ln>
                <a:noFill/>
              </a:ln>
              <a:solidFill>
                <a:srgbClr val="000000"/>
              </a:solidFill>
              <a:effectLst/>
              <a:latin typeface="Calibri" pitchFamily="34"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sz="1400" b="0" i="0" u="none" strike="noStrike" cap="none" normalizeH="0" baseline="0" dirty="0">
                <a:ln>
                  <a:noFill/>
                </a:ln>
                <a:solidFill>
                  <a:srgbClr val="000000"/>
                </a:solidFill>
                <a:effectLst/>
                <a:latin typeface="Arial" pitchFamily="34" charset="0"/>
                <a:ea typeface="Times New Roman" pitchFamily="18" charset="0"/>
                <a:cs typeface="Arial" pitchFamily="34" charset="0"/>
              </a:rPr>
              <a:t>при </a:t>
            </a:r>
            <a:r>
              <a:rPr kumimoji="0" lang="ru-RU" sz="1400" b="0" i="0" u="none" strike="noStrike" cap="none" normalizeH="0" baseline="0" dirty="0" err="1">
                <a:ln>
                  <a:noFill/>
                </a:ln>
                <a:solidFill>
                  <a:srgbClr val="000000"/>
                </a:solidFill>
                <a:effectLst/>
                <a:latin typeface="Arial" pitchFamily="34" charset="0"/>
                <a:ea typeface="Times New Roman" pitchFamily="18" charset="0"/>
                <a:cs typeface="Arial" pitchFamily="34" charset="0"/>
              </a:rPr>
              <a:t>гипоацидном</a:t>
            </a:r>
            <a:r>
              <a:rPr kumimoji="0" lang="ru-RU" sz="1400" b="0" i="0" u="none" strike="noStrike" cap="none" normalizeH="0" baseline="0" dirty="0">
                <a:ln>
                  <a:noFill/>
                </a:ln>
                <a:solidFill>
                  <a:srgbClr val="000000"/>
                </a:solidFill>
                <a:effectLst/>
                <a:latin typeface="Arial" pitchFamily="34" charset="0"/>
                <a:ea typeface="Times New Roman" pitchFamily="18" charset="0"/>
                <a:cs typeface="Arial" pitchFamily="34" charset="0"/>
              </a:rPr>
              <a:t> гастрите;</a:t>
            </a:r>
            <a:endParaRPr kumimoji="0" lang="ru-RU" sz="1100" b="0" i="0" u="none" strike="noStrike" cap="none" normalizeH="0" baseline="0" dirty="0">
              <a:ln>
                <a:noFill/>
              </a:ln>
              <a:solidFill>
                <a:srgbClr val="000000"/>
              </a:solidFill>
              <a:effectLst/>
              <a:latin typeface="Calibri" pitchFamily="34"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sz="1400" b="0" i="0" u="none" strike="noStrike" cap="none" normalizeH="0" baseline="0" dirty="0">
                <a:ln>
                  <a:noFill/>
                </a:ln>
                <a:solidFill>
                  <a:srgbClr val="000000"/>
                </a:solidFill>
                <a:effectLst/>
                <a:latin typeface="Arial" pitchFamily="34" charset="0"/>
                <a:ea typeface="Times New Roman" pitchFamily="18" charset="0"/>
                <a:cs typeface="Arial" pitchFamily="34" charset="0"/>
              </a:rPr>
              <a:t>при почечнокаменной болезни;</a:t>
            </a:r>
            <a:endParaRPr kumimoji="0" lang="ru-RU" sz="1100" b="0" i="0" u="none" strike="noStrike" cap="none" normalizeH="0" baseline="0" dirty="0">
              <a:ln>
                <a:noFill/>
              </a:ln>
              <a:solidFill>
                <a:srgbClr val="000000"/>
              </a:solidFill>
              <a:effectLst/>
              <a:latin typeface="Calibri" pitchFamily="34"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sz="1400" b="0" i="0" u="none" strike="noStrike" cap="none" normalizeH="0" baseline="0" dirty="0">
                <a:ln>
                  <a:noFill/>
                </a:ln>
                <a:solidFill>
                  <a:srgbClr val="000000"/>
                </a:solidFill>
                <a:effectLst/>
                <a:latin typeface="Arial" pitchFamily="34" charset="0"/>
                <a:ea typeface="Times New Roman" pitchFamily="18" charset="0"/>
                <a:cs typeface="Arial" pitchFamily="34" charset="0"/>
              </a:rPr>
              <a:t>при болезнях ЖКТ и 12-типерстной кишки;</a:t>
            </a:r>
            <a:endParaRPr kumimoji="0" lang="ru-RU" sz="1100" b="0" i="0" u="none" strike="noStrike" cap="none" normalizeH="0" baseline="0" dirty="0">
              <a:ln>
                <a:noFill/>
              </a:ln>
              <a:solidFill>
                <a:srgbClr val="000000"/>
              </a:solidFill>
              <a:effectLst/>
              <a:latin typeface="Calibri" pitchFamily="34"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sz="1400" b="0" i="0" u="none" strike="noStrike" cap="none" normalizeH="0" baseline="0" dirty="0">
                <a:ln>
                  <a:noFill/>
                </a:ln>
                <a:solidFill>
                  <a:srgbClr val="000000"/>
                </a:solidFill>
                <a:effectLst/>
                <a:latin typeface="Arial" pitchFamily="34" charset="0"/>
                <a:ea typeface="Times New Roman" pitchFamily="18" charset="0"/>
                <a:cs typeface="Arial" pitchFamily="34" charset="0"/>
              </a:rPr>
              <a:t>как ингредиент желудочных и аппетитных чаев;</a:t>
            </a:r>
            <a:endParaRPr kumimoji="0" lang="ru-RU" sz="1100" b="0" i="0" u="none" strike="noStrike" cap="none" normalizeH="0" baseline="0" dirty="0">
              <a:ln>
                <a:noFill/>
              </a:ln>
              <a:solidFill>
                <a:srgbClr val="000000"/>
              </a:solidFill>
              <a:effectLst/>
              <a:latin typeface="Calibri" pitchFamily="34"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sz="1400" b="0" i="0" u="none" strike="noStrike" cap="none" normalizeH="0" baseline="0" dirty="0">
                <a:ln>
                  <a:noFill/>
                </a:ln>
                <a:solidFill>
                  <a:srgbClr val="000000"/>
                </a:solidFill>
                <a:effectLst/>
                <a:latin typeface="Arial" pitchFamily="34" charset="0"/>
                <a:ea typeface="Times New Roman" pitchFamily="18" charset="0"/>
                <a:cs typeface="Arial" pitchFamily="34" charset="0"/>
              </a:rPr>
              <a:t>как косметологическое средство.</a:t>
            </a:r>
            <a:endParaRPr kumimoji="0" lang="ru-RU" sz="6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a:ln>
                <a:noFill/>
              </a:ln>
              <a:solidFill>
                <a:schemeClr val="tx1"/>
              </a:solidFill>
              <a:effectLst/>
              <a:latin typeface="Arial" pitchFamily="34" charset="0"/>
              <a:cs typeface="Arial" pitchFamily="34" charset="0"/>
            </a:endParaRPr>
          </a:p>
        </p:txBody>
      </p:sp>
      <p:sp>
        <p:nvSpPr>
          <p:cNvPr id="8" name="Прямоугольник 7"/>
          <p:cNvSpPr/>
          <p:nvPr/>
        </p:nvSpPr>
        <p:spPr>
          <a:xfrm rot="10800000" flipV="1">
            <a:off x="5357818" y="520342"/>
            <a:ext cx="3214710" cy="461665"/>
          </a:xfrm>
          <a:prstGeom prst="rect">
            <a:avLst/>
          </a:prstGeom>
        </p:spPr>
        <p:txBody>
          <a:bodyPr wrap="square">
            <a:spAutoFit/>
          </a:bodyPr>
          <a:lstStyle/>
          <a:p>
            <a:r>
              <a:rPr lang="ru-RU" sz="2400" b="1" i="1" dirty="0"/>
              <a:t>Тысячелистник</a:t>
            </a:r>
            <a:endParaRPr lang="ru-RU" sz="24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Содержимое 2"/>
          <p:cNvSpPr>
            <a:spLocks noGrp="1"/>
          </p:cNvSpPr>
          <p:nvPr>
            <p:ph idx="1"/>
          </p:nvPr>
        </p:nvSpPr>
        <p:spPr>
          <a:xfrm>
            <a:off x="4857752" y="285728"/>
            <a:ext cx="4286248" cy="6572272"/>
          </a:xfrm>
        </p:spPr>
        <p:txBody>
          <a:bodyPr>
            <a:normAutofit fontScale="55000" lnSpcReduction="20000"/>
          </a:bodyPr>
          <a:lstStyle/>
          <a:p>
            <a:pPr>
              <a:buNone/>
            </a:pPr>
            <a:r>
              <a:rPr lang="ru-RU" b="1" dirty="0"/>
              <a:t>Полынь горькая.</a:t>
            </a:r>
            <a:endParaRPr lang="ru-RU" dirty="0"/>
          </a:p>
          <a:p>
            <a:pPr>
              <a:buNone/>
            </a:pPr>
            <a:r>
              <a:rPr lang="ru-RU" dirty="0"/>
              <a:t>Русское название «полынь» связано с глаголом «палить-жечь» и указывает на горький вкус этой травы. В качестве лекарственного сырья используют листья и верхушки растения с цветками.</a:t>
            </a:r>
          </a:p>
          <a:p>
            <a:pPr>
              <a:buNone/>
            </a:pPr>
            <a:r>
              <a:rPr lang="ru-RU" dirty="0"/>
              <a:t>Препараты полыни стимулируют деятельность пищеварительных желез, повышают аппетит, моторную функцию желудка и кишечника, оказывают противовоспалительное действие, активизируют защитные силы организма.</a:t>
            </a:r>
          </a:p>
          <a:p>
            <a:pPr>
              <a:buNone/>
            </a:pPr>
            <a:r>
              <a:rPr lang="ru-RU" dirty="0"/>
              <a:t>В народной медицине настой полыни используют при гастрите, язвенной болезни желудка, заболеваниях печени и почек. Применяют полынь и при малокровии, аскаридозе, бессоннице, ревматизме, анемии, ожирении, туберкулёзе лёгких, гипертонической болезни, при лихорадке, отёках, неприятном запахе изо рта, изжоге, холере.</a:t>
            </a:r>
          </a:p>
          <a:p>
            <a:endParaRPr lang="ru-RU" dirty="0"/>
          </a:p>
        </p:txBody>
      </p:sp>
      <p:pic>
        <p:nvPicPr>
          <p:cNvPr id="1026" name="Picture 2" descr="E:\Users\Артюха\Desktop\ochishhenie-organizma-lechenie-polynyu-gotovit-primenyat-polyn-001.jpg"/>
          <p:cNvPicPr>
            <a:picLocks noChangeAspect="1" noChangeArrowheads="1"/>
          </p:cNvPicPr>
          <p:nvPr/>
        </p:nvPicPr>
        <p:blipFill>
          <a:blip r:embed="rId2"/>
          <a:srcRect/>
          <a:stretch>
            <a:fillRect/>
          </a:stretch>
        </p:blipFill>
        <p:spPr bwMode="auto">
          <a:xfrm>
            <a:off x="0" y="0"/>
            <a:ext cx="4857752" cy="6858000"/>
          </a:xfrm>
          <a:prstGeom prst="rect">
            <a:avLst/>
          </a:prstGeom>
          <a:noFill/>
        </p:spPr>
      </p:pic>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233</TotalTime>
  <Words>1022</Words>
  <Application>Microsoft Office PowerPoint</Application>
  <PresentationFormat>Экран (4:3)</PresentationFormat>
  <Paragraphs>100</Paragraphs>
  <Slides>15</Slides>
  <Notes>0</Notes>
  <HiddenSlides>0</HiddenSlides>
  <MMClips>0</MMClips>
  <ScaleCrop>false</ScaleCrop>
  <HeadingPairs>
    <vt:vector size="6" baseType="variant">
      <vt:variant>
        <vt:lpstr>Использованные шрифты</vt:lpstr>
      </vt:variant>
      <vt:variant>
        <vt:i4>6</vt:i4>
      </vt:variant>
      <vt:variant>
        <vt:lpstr>Тема</vt:lpstr>
      </vt:variant>
      <vt:variant>
        <vt:i4>1</vt:i4>
      </vt:variant>
      <vt:variant>
        <vt:lpstr>Заголовки слайдов</vt:lpstr>
      </vt:variant>
      <vt:variant>
        <vt:i4>15</vt:i4>
      </vt:variant>
    </vt:vector>
  </HeadingPairs>
  <TitlesOfParts>
    <vt:vector size="22" baseType="lpstr">
      <vt:lpstr>Arial</vt:lpstr>
      <vt:lpstr>Calibri</vt:lpstr>
      <vt:lpstr>Cambria</vt:lpstr>
      <vt:lpstr>Century</vt:lpstr>
      <vt:lpstr>Tahoma</vt:lpstr>
      <vt:lpstr>Times New Roman</vt:lpstr>
      <vt:lpstr>Тема Office</vt:lpstr>
      <vt:lpstr> «Лекарственные растения» города Арзамаса</vt:lpstr>
      <vt:lpstr>Цель: Узнать, какие растения полезны людям.  </vt:lpstr>
      <vt:lpstr>Методы исследования</vt:lpstr>
      <vt:lpstr>Презентация PowerPoint</vt:lpstr>
      <vt:lpstr>    </vt:lpstr>
      <vt:lpstr> </vt:lpstr>
      <vt:lpstr> Одуванчик — лечебные свойства </vt:lpstr>
      <vt:lpstr>Презентация PowerPoint</vt:lpstr>
      <vt:lpstr>Презентация PowerPoint</vt:lpstr>
      <vt:lpstr>Мать-и-мачеха:  лечебные свойства  </vt:lpstr>
      <vt:lpstr>Цикорий</vt:lpstr>
      <vt:lpstr>Чистотел большой Chelidonium majus </vt:lpstr>
      <vt:lpstr>Презентация PowerPoint</vt:lpstr>
      <vt:lpstr>Презентация PowerPoint</vt:lpstr>
      <vt:lpstr>Спасибо за внимание будьте здоровы</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Артюха</dc:creator>
  <cp:lastModifiedBy>Mvideo</cp:lastModifiedBy>
  <cp:revision>27</cp:revision>
  <dcterms:created xsi:type="dcterms:W3CDTF">2018-05-11T19:19:04Z</dcterms:created>
  <dcterms:modified xsi:type="dcterms:W3CDTF">2023-10-03T09:08:10Z</dcterms:modified>
</cp:coreProperties>
</file>