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8" r:id="rId3"/>
    <p:sldId id="256" r:id="rId4"/>
    <p:sldId id="263" r:id="rId5"/>
    <p:sldId id="269" r:id="rId6"/>
    <p:sldId id="280" r:id="rId7"/>
    <p:sldId id="276" r:id="rId8"/>
    <p:sldId id="293" r:id="rId9"/>
    <p:sldId id="292" r:id="rId10"/>
    <p:sldId id="291" r:id="rId11"/>
    <p:sldId id="290" r:id="rId12"/>
    <p:sldId id="289" r:id="rId13"/>
    <p:sldId id="288" r:id="rId14"/>
    <p:sldId id="28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35" autoAdjust="0"/>
    <p:restoredTop sz="86323" autoAdjust="0"/>
  </p:normalViewPr>
  <p:slideViewPr>
    <p:cSldViewPr>
      <p:cViewPr varScale="1">
        <p:scale>
          <a:sx n="84" d="100"/>
          <a:sy n="84" d="100"/>
        </p:scale>
        <p:origin x="-91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46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692696"/>
            <a:ext cx="74888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7030A0"/>
                </a:solidFill>
                <a:latin typeface="Arial Black" pitchFamily="34" charset="0"/>
              </a:rPr>
              <a:t>МБДОУ «Детский сад «Ласточка» а. Кызыл – Октябрь» </a:t>
            </a:r>
            <a:endParaRPr lang="ru-RU" sz="16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1643050"/>
            <a:ext cx="7200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endParaRPr lang="ru-RU" b="1" dirty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endParaRPr lang="ru-RU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endParaRPr lang="ru-RU" b="1" dirty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Arial Black" pitchFamily="34" charset="0"/>
              </a:rPr>
              <a:t>Отчет по кружковой работе</a:t>
            </a:r>
            <a:endParaRPr lang="ru-RU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  <a:t>«АБВГДЕЙКА»</a:t>
            </a:r>
          </a:p>
          <a:p>
            <a:pPr algn="ctr"/>
            <a:r>
              <a:rPr lang="ru-RU" dirty="0">
                <a:solidFill>
                  <a:srgbClr val="00B050"/>
                </a:solidFill>
                <a:latin typeface="Arial Black" pitchFamily="34" charset="0"/>
              </a:rPr>
              <a:t>в</a:t>
            </a:r>
            <a: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  <a:t> подготовительной группе </a:t>
            </a:r>
          </a:p>
          <a:p>
            <a:pPr algn="ctr"/>
            <a: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  <a:t>«Колобок»</a:t>
            </a:r>
          </a:p>
          <a:p>
            <a:pPr algn="ctr"/>
            <a:endParaRPr lang="ru-RU" dirty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endParaRPr lang="ru-RU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endParaRPr lang="ru-RU" dirty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endParaRPr lang="ru-RU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endParaRPr lang="ru-RU" dirty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endParaRPr lang="ru-RU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r>
              <a:rPr lang="ru-RU" dirty="0" err="1" smtClean="0">
                <a:solidFill>
                  <a:srgbClr val="00B050"/>
                </a:solidFill>
                <a:latin typeface="Arial Black" pitchFamily="34" charset="0"/>
              </a:rPr>
              <a:t>Лепшокова</a:t>
            </a:r>
            <a: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  <a:t> А.Х.</a:t>
            </a:r>
          </a:p>
        </p:txBody>
      </p:sp>
    </p:spTree>
    <p:extLst>
      <p:ext uri="{BB962C8B-B14F-4D97-AF65-F5344CB8AC3E}">
        <p14:creationId xmlns:p14="http://schemas.microsoft.com/office/powerpoint/2010/main" val="3106399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1" y="35209"/>
            <a:ext cx="9139938" cy="6858000"/>
          </a:xfrm>
          <a:prstGeom prst="rect">
            <a:avLst/>
          </a:prstGeom>
        </p:spPr>
      </p:pic>
      <p:pic>
        <p:nvPicPr>
          <p:cNvPr id="1026" name="Picture 2" descr="C:\Users\Амина\Desktop\кружок\IMG_20230113_15430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11"/>
          <a:stretch/>
        </p:blipFill>
        <p:spPr bwMode="auto">
          <a:xfrm rot="5400000">
            <a:off x="992162" y="600124"/>
            <a:ext cx="2695177" cy="2592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мина\Desktop\кружок\IMG_20221021_15553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9" r="7618"/>
          <a:stretch/>
        </p:blipFill>
        <p:spPr bwMode="auto">
          <a:xfrm rot="5400000">
            <a:off x="5356763" y="394808"/>
            <a:ext cx="2321437" cy="25948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мина\Desktop\кружок\IMG_20221021_15551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81" b="19875"/>
          <a:stretch/>
        </p:blipFill>
        <p:spPr bwMode="auto">
          <a:xfrm rot="5400000">
            <a:off x="5441244" y="3527788"/>
            <a:ext cx="2152473" cy="20253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Амина\Desktop\кружок\IMG_20221021_15525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787237" y="3333443"/>
            <a:ext cx="2433564" cy="34887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742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3" y="35209"/>
            <a:ext cx="9139938" cy="6858000"/>
          </a:xfrm>
          <a:prstGeom prst="rect">
            <a:avLst/>
          </a:prstGeom>
        </p:spPr>
      </p:pic>
      <p:pic>
        <p:nvPicPr>
          <p:cNvPr id="2050" name="Picture 2" descr="C:\Users\Амина\Desktop\кружок\IMG_20221202_1556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761731" y="-190605"/>
            <a:ext cx="1926967" cy="32615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мина\Desktop\кружок\IMG_20221202_1558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868144" y="-171400"/>
            <a:ext cx="2160240" cy="34563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мина\Desktop\кружок\IMG_20221202_1549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06806" y="2968576"/>
            <a:ext cx="2189648" cy="18143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3" name="Picture 5" descr="C:\Users\Амина\Desktop\кружок\IMG_20221202_15485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410517" y="2756343"/>
            <a:ext cx="3312369" cy="37935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742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3" y="35209"/>
            <a:ext cx="9139938" cy="6858000"/>
          </a:xfrm>
          <a:prstGeom prst="rect">
            <a:avLst/>
          </a:prstGeom>
        </p:spPr>
      </p:pic>
      <p:pic>
        <p:nvPicPr>
          <p:cNvPr id="3074" name="Picture 2" descr="C:\Users\Амина\Desktop\кружок\IMG_20220930_1549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40499" y="623797"/>
            <a:ext cx="2506497" cy="23562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5" name="Picture 3" descr="C:\Users\Амина\Desktop\кружок\IMG_20220930_1556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511350" y="-90288"/>
            <a:ext cx="2292080" cy="36109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6" name="Picture 4" descr="C:\Users\Амина\Desktop\кружок\IMG_20220930_15511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91"/>
          <a:stretch/>
        </p:blipFill>
        <p:spPr bwMode="auto">
          <a:xfrm rot="5400000">
            <a:off x="2680155" y="2948724"/>
            <a:ext cx="2421422" cy="32813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742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3" y="35209"/>
            <a:ext cx="9139938" cy="6858000"/>
          </a:xfrm>
          <a:prstGeom prst="rect">
            <a:avLst/>
          </a:prstGeom>
        </p:spPr>
      </p:pic>
      <p:pic>
        <p:nvPicPr>
          <p:cNvPr id="5" name="Рисунок 4" descr="C:\Users\Амина\AppData\Local\Microsoft\Windows\INetCache\Content.Word\IMG_20220524_09393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51006"/>
            <a:ext cx="2808312" cy="3103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C:\Users\Амина\AppData\Local\Microsoft\Windows\INetCache\Content.Word\IMG_20220524_09391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392" y="764704"/>
            <a:ext cx="2906896" cy="4536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53742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3" y="35209"/>
            <a:ext cx="9139938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07" y="169277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382411" y="3244334"/>
            <a:ext cx="38627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внимания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6537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3" y="35209"/>
            <a:ext cx="9139938" cy="6858000"/>
          </a:xfrm>
          <a:prstGeom prst="rect">
            <a:avLst/>
          </a:prstGeom>
        </p:spPr>
      </p:pic>
      <p:pic>
        <p:nvPicPr>
          <p:cNvPr id="1026" name="Picture 2" descr="C:\Users\Амина\Desktop\кружок\к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464208"/>
            <a:ext cx="5544616" cy="2989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мина\Desktop\кружок\к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666" y="620688"/>
            <a:ext cx="5207646" cy="248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766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46" y="-21433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692696"/>
            <a:ext cx="74888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357166"/>
            <a:ext cx="5143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ПОЯСНИТЕЛЬНАЯ ЗАПИСКА.</a:t>
            </a:r>
            <a:endParaRPr lang="ru-RU" dirty="0" smtClean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714356"/>
            <a:ext cx="6929486" cy="5047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dirty="0" smtClean="0">
                <a:solidFill>
                  <a:srgbClr val="0070C0"/>
                </a:solidFill>
                <a:latin typeface="Arial Black" pitchFamily="34" charset="0"/>
              </a:rPr>
              <a:t>Поступление ребенка в школу – важный этап в жизни, который меняет социальную ситуацию его развития. И что самое главное предъявляет к нему новые более высокие требования, как к  личности в целом,  так и к его интеллектуальным способностям. В багаже знаний современного первоклассника часто бывает востребован навык чтения, особенно при поступлении в лицеи или гимназии. Именно </a:t>
            </a:r>
            <a:r>
              <a:rPr lang="ru-RU" sz="1200" dirty="0" err="1" smtClean="0">
                <a:solidFill>
                  <a:srgbClr val="0070C0"/>
                </a:solidFill>
                <a:latin typeface="Arial Black" pitchFamily="34" charset="0"/>
              </a:rPr>
              <a:t>востребованность</a:t>
            </a:r>
            <a:r>
              <a:rPr lang="ru-RU" sz="1200" dirty="0" smtClean="0">
                <a:solidFill>
                  <a:srgbClr val="0070C0"/>
                </a:solidFill>
                <a:latin typeface="Arial Black" pitchFamily="34" charset="0"/>
              </a:rPr>
              <a:t> данного навыка и явилась толчком к разработке данной программы адаптированной к работе с дошкольниками.                                                                       </a:t>
            </a:r>
          </a:p>
          <a:p>
            <a:r>
              <a:rPr lang="ru-RU" sz="1200" dirty="0" smtClean="0">
                <a:solidFill>
                  <a:srgbClr val="0070C0"/>
                </a:solidFill>
                <a:latin typeface="Arial Black" pitchFamily="34" charset="0"/>
              </a:rPr>
              <a:t>Методы обучения, используемые в работе, соответствуют возрастным особенностям детей, а не дублируют школу, что является отличительной особенностью данной образовательной программы.</a:t>
            </a:r>
          </a:p>
          <a:p>
            <a:r>
              <a:rPr lang="ru-RU" sz="1200" dirty="0" smtClean="0">
                <a:solidFill>
                  <a:srgbClr val="0070C0"/>
                </a:solidFill>
                <a:latin typeface="Arial Black" pitchFamily="34" charset="0"/>
              </a:rPr>
              <a:t>Программа </a:t>
            </a:r>
            <a:r>
              <a:rPr lang="ru-RU" sz="1200" b="1" dirty="0" smtClean="0">
                <a:solidFill>
                  <a:srgbClr val="0070C0"/>
                </a:solidFill>
                <a:latin typeface="Arial Black" pitchFamily="34" charset="0"/>
              </a:rPr>
              <a:t>«АБВГДЕЙКА»</a:t>
            </a:r>
            <a:r>
              <a:rPr lang="ru-RU" sz="1200" dirty="0" smtClean="0">
                <a:solidFill>
                  <a:srgbClr val="0070C0"/>
                </a:solidFill>
                <a:latin typeface="Arial Black" pitchFamily="34" charset="0"/>
              </a:rPr>
              <a:t>  предназначена для работы с детьми 5 - 7 лет в дошкольном образовательном учреждении; она обеспечивает целостность педагогического процесса на  протяжении двух лет пребывания ребенка в старшей и подготовительной группе в дошкольном учреждении. За основу построения программы взят исходный принцип системы дошкольного обучения грамоте Д.Е. </a:t>
            </a:r>
            <a:r>
              <a:rPr lang="ru-RU" sz="1200" dirty="0" err="1" smtClean="0">
                <a:solidFill>
                  <a:srgbClr val="0070C0"/>
                </a:solidFill>
                <a:latin typeface="Arial Black" pitchFamily="34" charset="0"/>
              </a:rPr>
              <a:t>Эльконина</a:t>
            </a:r>
            <a:r>
              <a:rPr lang="ru-RU" sz="1200" dirty="0" smtClean="0">
                <a:solidFill>
                  <a:srgbClr val="0070C0"/>
                </a:solidFill>
                <a:latin typeface="Arial Black" pitchFamily="34" charset="0"/>
              </a:rPr>
              <a:t>: знакомству и работе с буквами должен предшествовать </a:t>
            </a:r>
            <a:r>
              <a:rPr lang="ru-RU" sz="1200" dirty="0" err="1" smtClean="0">
                <a:solidFill>
                  <a:srgbClr val="0070C0"/>
                </a:solidFill>
                <a:latin typeface="Arial Black" pitchFamily="34" charset="0"/>
              </a:rPr>
              <a:t>добуквенный</a:t>
            </a:r>
            <a:r>
              <a:rPr lang="ru-RU" sz="1200" dirty="0" smtClean="0">
                <a:solidFill>
                  <a:srgbClr val="0070C0"/>
                </a:solidFill>
                <a:latin typeface="Arial Black" pitchFamily="34" charset="0"/>
              </a:rPr>
              <a:t>, чисто звуковой период обучения. Детей подготавливают к усвоению грамоты </a:t>
            </a:r>
            <a:r>
              <a:rPr lang="ru-RU" sz="1200" dirty="0" err="1" smtClean="0">
                <a:solidFill>
                  <a:srgbClr val="0070C0"/>
                </a:solidFill>
                <a:latin typeface="Arial Black" pitchFamily="34" charset="0"/>
              </a:rPr>
              <a:t>аналитико-синтетиеским</a:t>
            </a:r>
            <a:r>
              <a:rPr lang="ru-RU" sz="1200" dirty="0" smtClean="0">
                <a:solidFill>
                  <a:srgbClr val="0070C0"/>
                </a:solidFill>
                <a:latin typeface="Arial Black" pitchFamily="34" charset="0"/>
              </a:rPr>
              <a:t> звуковым методом. Основной единицей изучения становится вначале звук, затем слог, далее слово. При создании программы и методики её реализации учитывалось положение Л.С. </a:t>
            </a:r>
            <a:r>
              <a:rPr lang="ru-RU" sz="1200" dirty="0" err="1" smtClean="0">
                <a:solidFill>
                  <a:srgbClr val="0070C0"/>
                </a:solidFill>
                <a:latin typeface="Arial Black" pitchFamily="34" charset="0"/>
              </a:rPr>
              <a:t>Выготского</a:t>
            </a:r>
            <a:r>
              <a:rPr lang="ru-RU" sz="1200" dirty="0" smtClean="0">
                <a:solidFill>
                  <a:srgbClr val="0070C0"/>
                </a:solidFill>
                <a:latin typeface="Arial Black" pitchFamily="34" charset="0"/>
              </a:rPr>
              <a:t> «о ведущей роли обучения», которое является движущей силой психического развития. Обучение,  по мнению </a:t>
            </a:r>
            <a:r>
              <a:rPr lang="ru-RU" sz="1200" dirty="0" err="1" smtClean="0">
                <a:solidFill>
                  <a:srgbClr val="0070C0"/>
                </a:solidFill>
                <a:latin typeface="Arial Black" pitchFamily="34" charset="0"/>
              </a:rPr>
              <a:t>Л.С.Выготского</a:t>
            </a:r>
            <a:r>
              <a:rPr lang="ru-RU" sz="1200" dirty="0" smtClean="0">
                <a:solidFill>
                  <a:srgbClr val="0070C0"/>
                </a:solidFill>
                <a:latin typeface="Arial Black" pitchFamily="34" charset="0"/>
              </a:rPr>
              <a:t>, не может осуществляться без реальной деятельности самого ребенка, поэтому метод практических заданий является ведущим в данной программе.</a:t>
            </a:r>
          </a:p>
          <a:p>
            <a:pPr algn="r"/>
            <a:endParaRPr lang="ru-RU" sz="1600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946" y="-6193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000232" y="571480"/>
            <a:ext cx="600079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Arial Black" pitchFamily="34" charset="0"/>
                <a:cs typeface="Times New Roman" pitchFamily="18" charset="0"/>
              </a:rPr>
              <a:t>«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  <a:cs typeface="Times New Roman" pitchFamily="18" charset="0"/>
              </a:rPr>
              <a:t>Пусть, став учеником, ребенок продолжает делать сегодня то, что делал вчера. Пусть новое появляется в его жизни постепенно и не ошеломляет лавиной впечатлений». В.А.Сухомлинский</a:t>
            </a:r>
            <a:endParaRPr lang="en-US" sz="2800" dirty="0" smtClean="0">
              <a:solidFill>
                <a:srgbClr val="0070C0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9" name="Picture 5" descr="http://static.wixstatic.com/media/0eea96_b7dd2cfe1c43408b93d63e75b3973674.png_srz_1537_1745_85_22_0.50_1.20_0.00_png_srz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500042"/>
            <a:ext cx="2044145" cy="2320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http://img-fotki.yandex.ru/get/100036/310023662.3f66/0_7b24a8_99426826_ori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3929066"/>
            <a:ext cx="1595811" cy="1837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12" y="4000504"/>
            <a:ext cx="2071702" cy="2196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063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46" y="-21433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85786" y="428604"/>
            <a:ext cx="750099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   </a:t>
            </a:r>
          </a:p>
          <a:p>
            <a:endParaRPr lang="ru-RU" b="1" dirty="0">
              <a:solidFill>
                <a:srgbClr val="7030A0"/>
              </a:solidFill>
              <a:latin typeface="Arial Black" pitchFamily="34" charset="0"/>
            </a:endParaRPr>
          </a:p>
          <a:p>
            <a:endParaRPr lang="ru-RU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endParaRPr lang="ru-RU" b="1" dirty="0">
              <a:solidFill>
                <a:srgbClr val="7030A0"/>
              </a:solidFill>
              <a:latin typeface="Arial Black" pitchFamily="34" charset="0"/>
            </a:endParaRPr>
          </a:p>
          <a:p>
            <a:endParaRPr lang="ru-RU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ПЕДАГОГИЧЕСКАЯ ЦЕЛЕСООБРАЗНОСТЬ КРУЖКА </a:t>
            </a:r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>состоит в том, что в процессе ее реализации ребенок овладевает знаниями, умениями и навыками, которые в дальнейшем помогут ему легче адаптироваться в школьном коллективе, а также создать собственное пространство для общения. </a:t>
            </a:r>
            <a:endParaRPr lang="ru-RU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3" y="35209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87624" y="-4401092"/>
            <a:ext cx="6552728" cy="9999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1400" b="1" dirty="0" smtClean="0">
              <a:solidFill>
                <a:srgbClr val="11111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1400" b="1" dirty="0">
              <a:solidFill>
                <a:srgbClr val="11111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1400" b="1" dirty="0" smtClean="0">
              <a:solidFill>
                <a:srgbClr val="11111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1400" b="1" dirty="0">
              <a:solidFill>
                <a:srgbClr val="11111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1400" b="1" dirty="0" smtClean="0">
              <a:solidFill>
                <a:srgbClr val="11111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1400" b="1" dirty="0">
              <a:solidFill>
                <a:srgbClr val="11111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1400" b="1" dirty="0" smtClean="0">
              <a:solidFill>
                <a:srgbClr val="11111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1400" b="1" dirty="0">
              <a:solidFill>
                <a:srgbClr val="11111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1400" b="1" dirty="0" smtClean="0">
              <a:solidFill>
                <a:srgbClr val="11111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1400" b="1" dirty="0">
              <a:solidFill>
                <a:srgbClr val="11111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1400" b="1" dirty="0" smtClean="0">
              <a:solidFill>
                <a:srgbClr val="11111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1400" b="1" dirty="0">
              <a:solidFill>
                <a:srgbClr val="11111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1400" b="1" dirty="0" smtClean="0">
              <a:solidFill>
                <a:srgbClr val="11111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1400" b="1" dirty="0">
              <a:solidFill>
                <a:srgbClr val="11111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1400" b="1" dirty="0" smtClean="0">
              <a:solidFill>
                <a:srgbClr val="11111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1400" b="1" dirty="0">
              <a:solidFill>
                <a:srgbClr val="11111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1400" b="1" dirty="0" smtClean="0">
              <a:solidFill>
                <a:srgbClr val="11111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1400" b="1" dirty="0">
              <a:solidFill>
                <a:srgbClr val="11111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1400" b="1" dirty="0" smtClean="0">
              <a:solidFill>
                <a:srgbClr val="11111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endParaRPr lang="ru-RU" sz="1400" b="1" dirty="0">
              <a:solidFill>
                <a:srgbClr val="11111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1400" b="1" dirty="0" smtClean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Кружковая </a:t>
            </a:r>
            <a:r>
              <a:rPr lang="ru-RU" sz="14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работа - это эффективный метод работы с дошкольниками, который способствует развитию речи и познавательных процессов детей дошкольного возраста.</a:t>
            </a:r>
            <a:endParaRPr lang="ru-RU" sz="14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Цель кружка:</a:t>
            </a:r>
            <a:endParaRPr lang="ru-RU" sz="14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14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Сформировать у детей навыки </a:t>
            </a:r>
            <a:r>
              <a:rPr lang="ru-RU" sz="1400" b="1" dirty="0" err="1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звуко</a:t>
            </a:r>
            <a:r>
              <a:rPr lang="ru-RU" sz="14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-буквенного анализа, подготовки руки к письму, с учетом психофизиологических особенностей детей дошкольного возраста.</a:t>
            </a:r>
            <a:endParaRPr lang="ru-RU" sz="14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Задачи:</a:t>
            </a:r>
            <a:endParaRPr lang="ru-RU" sz="14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4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Сформировать понятия </a:t>
            </a:r>
            <a:r>
              <a:rPr lang="ru-RU" sz="1400" b="1" i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«звук»</a:t>
            </a:r>
            <a:r>
              <a:rPr lang="ru-RU" sz="14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 </a:t>
            </a:r>
            <a:r>
              <a:rPr lang="ru-RU" sz="1400" b="1" i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«буква»</a:t>
            </a:r>
            <a:r>
              <a:rPr lang="ru-RU" sz="14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endParaRPr lang="ru-RU" sz="14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2. Различать гласные и согласные звуки </a:t>
            </a:r>
            <a:r>
              <a:rPr lang="ru-RU" sz="1400" b="1" i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(буквы)</a:t>
            </a:r>
            <a:r>
              <a:rPr lang="ru-RU" sz="14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14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3. Закреплять и совершенствовать умение делить слоги и воспроизводить звуковой анализ слов.</a:t>
            </a:r>
            <a:endParaRPr lang="ru-RU" sz="14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14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4. Читать слоги, простые открытые слоги.</a:t>
            </a:r>
            <a:endParaRPr lang="ru-RU" sz="14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228600"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1400" b="1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5. Обогащать словарный запас, прививать интерес к чтению, развивать интерес к русскому языку</a:t>
            </a:r>
            <a:r>
              <a:rPr lang="ru-RU" sz="1400" b="1" dirty="0" smtClean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3" y="35209"/>
            <a:ext cx="9139938" cy="6858000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052736"/>
            <a:ext cx="5943600" cy="5091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122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84478" cy="6858000"/>
          </a:xfrm>
          <a:prstGeom prst="rect">
            <a:avLst/>
          </a:prstGeom>
        </p:spPr>
      </p:pic>
      <p:pic>
        <p:nvPicPr>
          <p:cNvPr id="1026" name="Picture 2" descr="C:\Users\Амина\Desktop\кружок\IMG_20230310_1559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5" r="3500" b="12847"/>
          <a:stretch/>
        </p:blipFill>
        <p:spPr bwMode="auto">
          <a:xfrm>
            <a:off x="2505171" y="3645024"/>
            <a:ext cx="3715214" cy="27363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мина\Desktop\кружок\IMG_20230310_1559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023829" y="-783466"/>
            <a:ext cx="2736303" cy="55446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53330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5" y="-144016"/>
            <a:ext cx="9247442" cy="6858000"/>
          </a:xfrm>
          <a:prstGeom prst="rect">
            <a:avLst/>
          </a:prstGeom>
        </p:spPr>
      </p:pic>
      <p:pic>
        <p:nvPicPr>
          <p:cNvPr id="1027" name="Picture 3" descr="C:\Users\Амина\Desktop\кружок\IMG_20221005_09484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4"/>
          <a:stretch/>
        </p:blipFill>
        <p:spPr bwMode="auto">
          <a:xfrm rot="5400000">
            <a:off x="1390795" y="-41921"/>
            <a:ext cx="2490535" cy="3239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Амина\Desktop\кружок\IMG_20230518_09443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9" r="9718"/>
          <a:stretch/>
        </p:blipFill>
        <p:spPr bwMode="auto">
          <a:xfrm rot="5400000">
            <a:off x="985089" y="3105902"/>
            <a:ext cx="2658481" cy="2596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Амина\Desktop\кружок\IMG_20230518_09414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43345" y="65370"/>
            <a:ext cx="2720993" cy="32555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Амина\Desktop\кружок\IMG_20230518_09431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20538" y="3315538"/>
            <a:ext cx="2725403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7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9" y="-9175"/>
            <a:ext cx="9139938" cy="6858000"/>
          </a:xfrm>
          <a:prstGeom prst="rect">
            <a:avLst/>
          </a:prstGeom>
        </p:spPr>
      </p:pic>
      <p:pic>
        <p:nvPicPr>
          <p:cNvPr id="1026" name="Picture 2" descr="C:\Users\Амина\Desktop\кружок\IMG_20221216_15580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96" r="4454" b="9670"/>
          <a:stretch/>
        </p:blipFill>
        <p:spPr bwMode="auto">
          <a:xfrm rot="5400000">
            <a:off x="1429898" y="162393"/>
            <a:ext cx="2304256" cy="30768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C:\Users\Амина\Desktop\кружок\IMG_20230113_1543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2"/>
          <a:stretch/>
        </p:blipFill>
        <p:spPr bwMode="auto">
          <a:xfrm rot="5400000">
            <a:off x="5793006" y="119765"/>
            <a:ext cx="2304256" cy="31620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8" name="Picture 4" descr="C:\Users\Амина\Desktop\кружок\IMG_20230324_1554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17907" y="2945092"/>
            <a:ext cx="2619754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9" name="Picture 5" descr="C:\Users\Амина\Desktop\кружок\IMG_20230324_15544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71609" y="2867436"/>
            <a:ext cx="3013176" cy="32850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6537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</TotalTime>
  <Words>350</Words>
  <Application>Microsoft Office PowerPoint</Application>
  <PresentationFormat>Экран (4:3)</PresentationFormat>
  <Paragraphs>58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Амина</cp:lastModifiedBy>
  <cp:revision>58</cp:revision>
  <dcterms:created xsi:type="dcterms:W3CDTF">2017-05-25T18:55:26Z</dcterms:created>
  <dcterms:modified xsi:type="dcterms:W3CDTF">2023-05-19T12:02:35Z</dcterms:modified>
</cp:coreProperties>
</file>