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73A8-61CE-4793-B149-A629DDE50DBC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DE072-0D2D-4CE4-845F-7E95390927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 российского  парламентаризма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03-004-27-aprelja-8-ijulja-1906-g.-I-Gosudarstvennaja-Du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428868"/>
            <a:ext cx="5572164" cy="3831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212BE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r>
              <a:rPr lang="en-US" sz="4000" b="1" i="1" dirty="0" smtClean="0">
                <a:solidFill>
                  <a:srgbClr val="FF0000"/>
                </a:solidFill>
              </a:rPr>
              <a:t>I </a:t>
            </a:r>
            <a:r>
              <a:rPr lang="ru-RU" sz="4000" b="1" i="1" smtClean="0">
                <a:solidFill>
                  <a:srgbClr val="FF0000"/>
                </a:solidFill>
              </a:rPr>
              <a:t> </a:t>
            </a:r>
            <a:r>
              <a:rPr lang="ru-RU" sz="4000" b="1" i="1" smtClean="0">
                <a:solidFill>
                  <a:srgbClr val="FF0000"/>
                </a:solidFill>
              </a:rPr>
              <a:t>Государственная </a:t>
            </a:r>
            <a:r>
              <a:rPr lang="ru-RU" sz="4000" b="1" i="1" dirty="0" smtClean="0">
                <a:solidFill>
                  <a:srgbClr val="FF0000"/>
                </a:solidFill>
              </a:rPr>
              <a:t>дума 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(27 апреля </a:t>
            </a:r>
            <a:r>
              <a:rPr lang="ru-RU" sz="4000" b="1" dirty="0" smtClean="0">
                <a:solidFill>
                  <a:srgbClr val="FF0000"/>
                </a:solidFill>
              </a:rPr>
              <a:t>— </a:t>
            </a:r>
            <a:r>
              <a:rPr lang="ru-RU" sz="4000" b="1" i="1" dirty="0" smtClean="0">
                <a:solidFill>
                  <a:srgbClr val="FF0000"/>
                </a:solidFill>
              </a:rPr>
              <a:t>8 июля 1906 г.)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02" y="1556792"/>
            <a:ext cx="864399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Проблема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создания «ответственного перед Государственной думой министерства»</a:t>
            </a:r>
          </a:p>
          <a:p>
            <a:pPr lvl="0"/>
            <a:endParaRPr lang="ru-RU" sz="3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Центральный вопрос </a:t>
            </a:r>
            <a:r>
              <a:rPr lang="ru-RU" sz="3600" b="1" i="1" dirty="0" smtClean="0">
                <a:solidFill>
                  <a:srgbClr val="002060"/>
                </a:solidFill>
              </a:rPr>
              <a:t>— аграрный </a:t>
            </a:r>
          </a:p>
          <a:p>
            <a:r>
              <a:rPr lang="ru-RU" sz="3600" dirty="0" smtClean="0"/>
              <a:t> </a:t>
            </a:r>
          </a:p>
          <a:p>
            <a:pPr lvl="0" indent="625475"/>
            <a:endParaRPr lang="ru-RU" sz="3600" dirty="0" smtClean="0">
              <a:solidFill>
                <a:srgbClr val="002060"/>
              </a:solidFill>
            </a:endParaRPr>
          </a:p>
          <a:p>
            <a:pPr lvl="0" indent="625475">
              <a:buFont typeface="Wingdings" pitchFamily="2" charset="2"/>
              <a:buChar char="Ø"/>
            </a:pP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I</a:t>
            </a:r>
            <a:r>
              <a:rPr lang="ru-RU" sz="3200" b="1" i="1" dirty="0" smtClean="0">
                <a:solidFill>
                  <a:srgbClr val="FF0000"/>
                </a:solidFill>
              </a:rPr>
              <a:t>  Государственная дума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(27 апреля </a:t>
            </a:r>
            <a:r>
              <a:rPr lang="ru-RU" sz="3200" b="1" dirty="0" smtClean="0">
                <a:solidFill>
                  <a:srgbClr val="FF0000"/>
                </a:solidFill>
              </a:rPr>
              <a:t>— </a:t>
            </a:r>
            <a:r>
              <a:rPr lang="ru-RU" sz="3200" b="1" i="1" dirty="0" smtClean="0">
                <a:solidFill>
                  <a:srgbClr val="FF0000"/>
                </a:solidFill>
              </a:rPr>
              <a:t>8 июля 1906 г.)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С.А.Муромцев  (кадет)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02" y="1340768"/>
            <a:ext cx="864399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 smtClean="0">
                <a:solidFill>
                  <a:srgbClr val="002060"/>
                </a:solidFill>
              </a:rPr>
              <a:t>Проект 104-х </a:t>
            </a:r>
            <a:r>
              <a:rPr lang="ru-RU" sz="2600" i="1" dirty="0" smtClean="0"/>
              <a:t>(трудовики): </a:t>
            </a:r>
            <a:r>
              <a:rPr lang="ru-RU" sz="2600" dirty="0" smtClean="0"/>
              <a:t>передача всех земель в общенациональный фонд, передача земли тем, кто её обрабатывает без выкупа;</a:t>
            </a:r>
          </a:p>
          <a:p>
            <a:pPr lvl="0"/>
            <a:r>
              <a:rPr lang="ru-RU" sz="2600" b="1" i="1" dirty="0" smtClean="0">
                <a:solidFill>
                  <a:srgbClr val="002060"/>
                </a:solidFill>
              </a:rPr>
              <a:t>Проект 33-х </a:t>
            </a:r>
            <a:r>
              <a:rPr lang="ru-RU" sz="2600" i="1" dirty="0" smtClean="0"/>
              <a:t>(эсеры): </a:t>
            </a:r>
            <a:r>
              <a:rPr lang="ru-RU" sz="2600" dirty="0" smtClean="0"/>
              <a:t>немедленная ликвидация частной собственности на землю, введение «уравнительного землепользования»;</a:t>
            </a:r>
          </a:p>
          <a:p>
            <a:pPr lvl="0"/>
            <a:r>
              <a:rPr lang="ru-RU" sz="2600" b="1" i="1" dirty="0" smtClean="0">
                <a:solidFill>
                  <a:srgbClr val="002060"/>
                </a:solidFill>
              </a:rPr>
              <a:t>Проект 42-х </a:t>
            </a:r>
            <a:r>
              <a:rPr lang="ru-RU" sz="2600" i="1" dirty="0" smtClean="0"/>
              <a:t>(кадеты): </a:t>
            </a:r>
            <a:r>
              <a:rPr lang="ru-RU" sz="2600" dirty="0" smtClean="0"/>
              <a:t>принудительное отчуждение у помещиков арендуемых крестьянами земель за «справедливое вознаграждение». Крестьяне получают землю на правах частной собственности через земельные комитеты.</a:t>
            </a:r>
          </a:p>
          <a:p>
            <a:r>
              <a:rPr lang="ru-RU" sz="2600" b="1" i="1" dirty="0" smtClean="0">
                <a:solidFill>
                  <a:srgbClr val="002060"/>
                </a:solidFill>
              </a:rPr>
              <a:t>Всё отклонено верховной властью, и Государственная дума была распущена</a:t>
            </a:r>
            <a:endParaRPr lang="ru-RU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I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I</a:t>
            </a:r>
            <a:r>
              <a:rPr lang="ru-RU" sz="3200" b="1" i="1" dirty="0" smtClean="0">
                <a:solidFill>
                  <a:srgbClr val="FF0000"/>
                </a:solidFill>
              </a:rPr>
              <a:t>  Государственная дума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(20 февраля </a:t>
            </a:r>
            <a:r>
              <a:rPr lang="ru-RU" sz="3200" b="1" dirty="0" smtClean="0">
                <a:solidFill>
                  <a:srgbClr val="FF0000"/>
                </a:solidFill>
              </a:rPr>
              <a:t>— 2 июня</a:t>
            </a:r>
            <a:r>
              <a:rPr lang="ru-RU" sz="3200" b="1" i="1" dirty="0" smtClean="0">
                <a:solidFill>
                  <a:srgbClr val="FF0000"/>
                </a:solidFill>
              </a:rPr>
              <a:t> 1907 г.)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Ф.А.Головин  (кадет)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571612"/>
            <a:ext cx="878687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Font typeface="Arial" pitchFamily="34" charset="0"/>
              <a:buChar char="•"/>
            </a:pPr>
            <a:r>
              <a:rPr lang="ru-RU" sz="2600" b="1" i="1" dirty="0" smtClean="0">
                <a:solidFill>
                  <a:srgbClr val="002060"/>
                </a:solidFill>
              </a:rPr>
              <a:t>Центральный вопрос – аграрный </a:t>
            </a:r>
            <a:r>
              <a:rPr lang="ru-RU" sz="2600" i="1" dirty="0" smtClean="0"/>
              <a:t>(проекты кадетов, трудовиков, социал-демократов).</a:t>
            </a:r>
          </a:p>
          <a:p>
            <a:pPr indent="271463">
              <a:buFont typeface="Arial" pitchFamily="34" charset="0"/>
              <a:buChar char="•"/>
            </a:pPr>
            <a:r>
              <a:rPr lang="ru-RU" sz="2600" i="1" dirty="0" smtClean="0"/>
              <a:t>Отказ поддержать </a:t>
            </a:r>
            <a:r>
              <a:rPr lang="ru-RU" sz="2600" i="1" dirty="0" err="1" smtClean="0"/>
              <a:t>Столыпинскую</a:t>
            </a:r>
            <a:r>
              <a:rPr lang="ru-RU" sz="2600" i="1" dirty="0" smtClean="0"/>
              <a:t>  аграрную реформу.</a:t>
            </a:r>
          </a:p>
          <a:p>
            <a:pPr indent="271463">
              <a:buFont typeface="Arial" pitchFamily="34" charset="0"/>
              <a:buChar char="•"/>
            </a:pPr>
            <a:r>
              <a:rPr lang="ru-RU" sz="2600" i="1" dirty="0" smtClean="0"/>
              <a:t>Распущена по указу царя от </a:t>
            </a:r>
            <a:r>
              <a:rPr lang="ru-RU" sz="2600" i="1" dirty="0" smtClean="0">
                <a:solidFill>
                  <a:srgbClr val="C00000"/>
                </a:solidFill>
              </a:rPr>
              <a:t>3 июня 1907 г. </a:t>
            </a:r>
            <a:r>
              <a:rPr lang="ru-RU" sz="2600" i="1" dirty="0" smtClean="0"/>
              <a:t>(предлог: обвинение социал-демократической фракции в подготовке «антиправительственного  заговора»),  после чего введен в действие </a:t>
            </a:r>
            <a:r>
              <a:rPr lang="ru-RU" sz="2600" b="1" i="1" dirty="0" smtClean="0">
                <a:solidFill>
                  <a:srgbClr val="002060"/>
                </a:solidFill>
              </a:rPr>
              <a:t>новый избирательный закон</a:t>
            </a:r>
            <a:r>
              <a:rPr lang="ru-RU" sz="2600" i="1" dirty="0" smtClean="0"/>
              <a:t> (еще больше урезал нормы представительства разных сословий: один голос помещика приравнивался к четырем голосам крупной буржуазии, 68 – мелких городских собственников, 260 -  крестьян и 543 – рабочих)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857388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I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I</a:t>
            </a:r>
            <a:r>
              <a:rPr lang="en-US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I</a:t>
            </a:r>
            <a:r>
              <a:rPr lang="ru-RU" sz="3200" b="1" i="1" dirty="0" smtClean="0">
                <a:solidFill>
                  <a:srgbClr val="FF0000"/>
                </a:solidFill>
              </a:rPr>
              <a:t>  </a:t>
            </a:r>
            <a:r>
              <a:rPr lang="ru-RU" sz="3200" b="1" i="1" dirty="0" smtClean="0">
                <a:solidFill>
                  <a:srgbClr val="FF0000"/>
                </a:solidFill>
              </a:rPr>
              <a:t>Государственная дума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(1 ноября </a:t>
            </a:r>
            <a:r>
              <a:rPr lang="ru-RU" sz="3200" b="1" dirty="0" smtClean="0">
                <a:solidFill>
                  <a:srgbClr val="FF0000"/>
                </a:solidFill>
              </a:rPr>
              <a:t>— </a:t>
            </a:r>
            <a:r>
              <a:rPr lang="ru-RU" sz="3200" b="1" dirty="0" smtClean="0">
                <a:solidFill>
                  <a:srgbClr val="FF0000"/>
                </a:solidFill>
              </a:rPr>
              <a:t>9</a:t>
            </a:r>
            <a:r>
              <a:rPr lang="ru-RU" sz="3200" b="1" i="1" dirty="0" smtClean="0">
                <a:solidFill>
                  <a:srgbClr val="FF0000"/>
                </a:solidFill>
              </a:rPr>
              <a:t> июня 1912 </a:t>
            </a:r>
            <a:r>
              <a:rPr lang="ru-RU" sz="3200" b="1" i="1" dirty="0" smtClean="0">
                <a:solidFill>
                  <a:srgbClr val="FF0000"/>
                </a:solidFill>
              </a:rPr>
              <a:t>г.)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Н.А.Хомяков, </a:t>
            </a: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А.И.Гучков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М.В.Родзенко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(октябристы)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643182"/>
            <a:ext cx="864399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>
              <a:buFont typeface="Arial" pitchFamily="34" charset="0"/>
              <a:buChar char="•"/>
            </a:pPr>
            <a:r>
              <a:rPr lang="ru-RU" sz="2600" i="1" dirty="0" smtClean="0"/>
              <a:t> </a:t>
            </a:r>
            <a:r>
              <a:rPr lang="ru-RU" sz="2800" dirty="0" smtClean="0"/>
              <a:t>Утверждено аграрное законодательство по реформе П.А.Столыпина;</a:t>
            </a:r>
            <a:endParaRPr lang="ru-RU" sz="2800" dirty="0" smtClean="0"/>
          </a:p>
          <a:p>
            <a:pPr lvl="0" indent="361950">
              <a:buFont typeface="Arial" pitchFamily="34" charset="0"/>
              <a:buChar char="•"/>
            </a:pPr>
            <a:r>
              <a:rPr lang="ru-RU" sz="2800" i="1" dirty="0" smtClean="0"/>
              <a:t>Принято рабочее законодательство;</a:t>
            </a:r>
          </a:p>
          <a:p>
            <a:pPr lvl="0" indent="361950">
              <a:buFont typeface="Arial" pitchFamily="34" charset="0"/>
              <a:buChar char="•"/>
            </a:pPr>
            <a:r>
              <a:rPr lang="ru-RU" sz="2800" i="1" dirty="0" smtClean="0"/>
              <a:t>Ограничена автономия Финляндии.</a:t>
            </a:r>
            <a:endParaRPr lang="ru-RU" sz="2800" dirty="0" smtClean="0"/>
          </a:p>
          <a:p>
            <a:endParaRPr lang="ru-RU" sz="2600" b="1" i="1" dirty="0" smtClean="0">
              <a:solidFill>
                <a:srgbClr val="002060"/>
              </a:solidFill>
            </a:endParaRPr>
          </a:p>
          <a:p>
            <a:endParaRPr lang="ru-RU" sz="2600" b="1" i="1" dirty="0" smtClean="0">
              <a:solidFill>
                <a:srgbClr val="002060"/>
              </a:solidFill>
            </a:endParaRPr>
          </a:p>
          <a:p>
            <a:r>
              <a:rPr lang="ru-RU" sz="2600" b="1" i="1" dirty="0" smtClean="0">
                <a:solidFill>
                  <a:srgbClr val="002060"/>
                </a:solidFill>
              </a:rPr>
              <a:t>Отработала весь отведенный ей по закону срок 5 лет.</a:t>
            </a:r>
            <a:endParaRPr lang="ru-RU" dirty="0" smtClean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I </a:t>
            </a:r>
            <a:r>
              <a:rPr lang="en-US" sz="3200" b="1" i="1" dirty="0" smtClean="0">
                <a:solidFill>
                  <a:srgbClr val="FF0000"/>
                </a:solidFill>
              </a:rPr>
              <a:t>V</a:t>
            </a:r>
            <a:r>
              <a:rPr lang="ru-RU" sz="3200" b="1" i="1" dirty="0" smtClean="0">
                <a:solidFill>
                  <a:srgbClr val="FF0000"/>
                </a:solidFill>
              </a:rPr>
              <a:t>  </a:t>
            </a:r>
            <a:r>
              <a:rPr lang="ru-RU" sz="3200" b="1" i="1" dirty="0" smtClean="0">
                <a:solidFill>
                  <a:srgbClr val="FF0000"/>
                </a:solidFill>
              </a:rPr>
              <a:t>Государственная дума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(1</a:t>
            </a:r>
            <a:r>
              <a:rPr lang="en-US" sz="3200" b="1" i="1" dirty="0" smtClean="0">
                <a:solidFill>
                  <a:srgbClr val="FF0000"/>
                </a:solidFill>
              </a:rPr>
              <a:t>5</a:t>
            </a:r>
            <a:r>
              <a:rPr lang="ru-RU" sz="3200" b="1" i="1" dirty="0" smtClean="0">
                <a:solidFill>
                  <a:srgbClr val="FF0000"/>
                </a:solidFill>
              </a:rPr>
              <a:t> ноября</a:t>
            </a:r>
            <a:r>
              <a:rPr lang="en-US" sz="3200" b="1" i="1" dirty="0" smtClean="0">
                <a:solidFill>
                  <a:srgbClr val="FF0000"/>
                </a:solidFill>
              </a:rPr>
              <a:t> 1912 </a:t>
            </a:r>
            <a:r>
              <a:rPr lang="ru-RU" sz="3200" b="1" i="1" dirty="0" smtClean="0">
                <a:solidFill>
                  <a:srgbClr val="FF0000"/>
                </a:solidFill>
              </a:rPr>
              <a:t>г. </a:t>
            </a:r>
            <a:r>
              <a:rPr lang="ru-RU" sz="3200" b="1" dirty="0" smtClean="0">
                <a:solidFill>
                  <a:srgbClr val="FF0000"/>
                </a:solidFill>
              </a:rPr>
              <a:t>— </a:t>
            </a:r>
            <a:r>
              <a:rPr lang="ru-RU" sz="3200" b="1" dirty="0" smtClean="0">
                <a:solidFill>
                  <a:srgbClr val="FF0000"/>
                </a:solidFill>
              </a:rPr>
              <a:t>6 октября</a:t>
            </a:r>
            <a:r>
              <a:rPr lang="ru-RU" sz="3200" b="1" i="1" dirty="0" smtClean="0">
                <a:solidFill>
                  <a:srgbClr val="FF0000"/>
                </a:solidFill>
              </a:rPr>
              <a:t> 1917 </a:t>
            </a:r>
            <a:r>
              <a:rPr lang="ru-RU" sz="3200" b="1" i="1" dirty="0" smtClean="0">
                <a:solidFill>
                  <a:srgbClr val="FF0000"/>
                </a:solidFill>
              </a:rPr>
              <a:t>г.)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err="1" smtClean="0">
                <a:solidFill>
                  <a:schemeClr val="accent6">
                    <a:lumMod val="50000"/>
                  </a:schemeClr>
                </a:solidFill>
              </a:rPr>
              <a:t>М.В.Родзенко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(октябрист)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643050"/>
            <a:ext cx="86439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>
              <a:buFont typeface="Arial" pitchFamily="34" charset="0"/>
              <a:buChar char="•"/>
            </a:pPr>
            <a:r>
              <a:rPr lang="ru-RU" sz="2600" i="1" dirty="0" smtClean="0"/>
              <a:t> </a:t>
            </a:r>
            <a:r>
              <a:rPr lang="ru-RU" sz="2800" dirty="0" smtClean="0"/>
              <a:t>Поддержка участия России в Первой мировой войне;</a:t>
            </a:r>
            <a:endParaRPr lang="ru-RU" sz="2800" dirty="0" smtClean="0"/>
          </a:p>
          <a:p>
            <a:pPr lvl="0" indent="361950">
              <a:buFont typeface="Arial" pitchFamily="34" charset="0"/>
              <a:buChar char="•"/>
            </a:pPr>
            <a:r>
              <a:rPr lang="ru-RU" sz="2800" i="1" dirty="0" smtClean="0"/>
              <a:t>Создание в Думе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«Прогрессивного блока» </a:t>
            </a:r>
            <a:r>
              <a:rPr lang="ru-RU" sz="2800" i="1" dirty="0" smtClean="0"/>
              <a:t>(август 1915 г.) объединившего фракции кадетов, прогрессистов, октябристов и националистов (более 300 человек) Председатель – член Государственного Совета </a:t>
            </a:r>
            <a:r>
              <a:rPr lang="ru-RU" sz="2800" i="1" dirty="0" err="1" smtClean="0"/>
              <a:t>А.Н.Меллер-Закомельский</a:t>
            </a:r>
            <a:r>
              <a:rPr lang="ru-RU" sz="2800" i="1" dirty="0" smtClean="0"/>
              <a:t>, фактический лидер – кадет П.Н.Милюков);</a:t>
            </a:r>
          </a:p>
          <a:p>
            <a:pPr lvl="0" indent="361950">
              <a:buFont typeface="Arial" pitchFamily="34" charset="0"/>
              <a:buChar char="•"/>
            </a:pPr>
            <a:r>
              <a:rPr lang="ru-RU" sz="2800" b="1" i="1" dirty="0" smtClean="0"/>
              <a:t>Требования:</a:t>
            </a:r>
            <a:r>
              <a:rPr lang="ru-RU" sz="2800" i="1" dirty="0" smtClean="0"/>
              <a:t> формирование ответственного перед Думой Правительства.</a:t>
            </a:r>
            <a:endParaRPr lang="ru-RU" sz="2600" b="1" i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275</Words>
  <Application>Microsoft Office PowerPoint</Application>
  <PresentationFormat>Экран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Опыт  российского  парламентаризма</vt:lpstr>
      <vt:lpstr>I  Государственная дума  (27 апреля — 8 июля 1906 г.)</vt:lpstr>
      <vt:lpstr>I  Государственная дума  (27 апреля — 8 июля 1906 г.)  С.А.Муромцев  (кадет)</vt:lpstr>
      <vt:lpstr>I I  Государственная дума  (20 февраля — 2 июня 1907 г.)  Ф.А.Головин  (кадет)</vt:lpstr>
      <vt:lpstr>I I I  Государственная дума  (1 ноября — 9 июня 1912 г.)  Н.А.Хомяков, А.И.Гучков, М.В.Родзенко  (октябристы)</vt:lpstr>
      <vt:lpstr>I V  Государственная дума  (15 ноября 1912 г. — 6 октября 1917 г.)  М.В.Родзенко  (октябрист)</vt:lpstr>
    </vt:vector>
  </TitlesOfParts>
  <Company>ЦГБ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 российского  парламентаризма</dc:title>
  <dc:creator>Библиотека</dc:creator>
  <cp:lastModifiedBy>Библиотека</cp:lastModifiedBy>
  <cp:revision>9</cp:revision>
  <dcterms:created xsi:type="dcterms:W3CDTF">2012-07-28T15:10:18Z</dcterms:created>
  <dcterms:modified xsi:type="dcterms:W3CDTF">2012-07-28T17:05:53Z</dcterms:modified>
</cp:coreProperties>
</file>