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notesMasterIdLst>
    <p:notesMasterId r:id="rId9"/>
  </p:notesMasterIdLst>
  <p:sldIdLst>
    <p:sldId id="256" r:id="rId2"/>
    <p:sldId id="260" r:id="rId3"/>
    <p:sldId id="262" r:id="rId4"/>
    <p:sldId id="261" r:id="rId5"/>
    <p:sldId id="263" r:id="rId6"/>
    <p:sldId id="266" r:id="rId7"/>
    <p:sldId id="267" r:id="rId8"/>
  </p:sldIdLst>
  <p:sldSz cx="6858000" cy="9144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4" autoAdjust="0"/>
    <p:restoredTop sz="94624" autoAdjust="0"/>
  </p:normalViewPr>
  <p:slideViewPr>
    <p:cSldViewPr>
      <p:cViewPr varScale="1">
        <p:scale>
          <a:sx n="62" d="100"/>
          <a:sy n="62" d="100"/>
        </p:scale>
        <p:origin x="2574" y="78"/>
      </p:cViewPr>
      <p:guideLst>
        <p:guide orient="horz" pos="2880"/>
        <p:guide pos="2160"/>
      </p:guideLst>
    </p:cSldViewPr>
  </p:slideViewPr>
  <p:outlineViewPr>
    <p:cViewPr>
      <p:scale>
        <a:sx n="33" d="100"/>
        <a:sy n="33" d="100"/>
      </p:scale>
      <p:origin x="0" y="1693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2284A43-702B-4DCB-9540-4F4D88B339B3}" type="datetimeFigureOut">
              <a:rPr lang="ru-RU" smtClean="0"/>
              <a:pPr/>
              <a:t>03.10.2023</a:t>
            </a:fld>
            <a:endParaRPr lang="ru-RU" dirty="0"/>
          </a:p>
        </p:txBody>
      </p:sp>
      <p:sp>
        <p:nvSpPr>
          <p:cNvPr id="4" name="Образ слайда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E90CAD-F64C-4467-A706-974A5E279FCC}" type="slidenum">
              <a:rPr lang="ru-RU" smtClean="0"/>
              <a:pPr/>
              <a:t>‹#›</a:t>
            </a:fld>
            <a:endParaRPr lang="ru-RU" dirty="0"/>
          </a:p>
        </p:txBody>
      </p:sp>
    </p:spTree>
    <p:extLst>
      <p:ext uri="{BB962C8B-B14F-4D97-AF65-F5344CB8AC3E}">
        <p14:creationId xmlns:p14="http://schemas.microsoft.com/office/powerpoint/2010/main" val="12851972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2143125" y="685800"/>
            <a:ext cx="257175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2CE90CAD-F64C-4467-A706-974A5E279FCC}" type="slidenum">
              <a:rPr lang="ru-RU" smtClean="0"/>
              <a:pPr/>
              <a:t>2</a:t>
            </a:fld>
            <a:endParaRPr lang="ru-RU"/>
          </a:p>
        </p:txBody>
      </p:sp>
    </p:spTree>
    <p:extLst>
      <p:ext uri="{BB962C8B-B14F-4D97-AF65-F5344CB8AC3E}">
        <p14:creationId xmlns:p14="http://schemas.microsoft.com/office/powerpoint/2010/main" val="7902914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2143125" y="685800"/>
            <a:ext cx="257175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2CE90CAD-F64C-4467-A706-974A5E279FCC}" type="slidenum">
              <a:rPr lang="ru-RU" smtClean="0"/>
              <a:pPr/>
              <a:t>5</a:t>
            </a:fld>
            <a:endParaRPr lang="ru-RU"/>
          </a:p>
        </p:txBody>
      </p:sp>
    </p:spTree>
    <p:extLst>
      <p:ext uri="{BB962C8B-B14F-4D97-AF65-F5344CB8AC3E}">
        <p14:creationId xmlns:p14="http://schemas.microsoft.com/office/powerpoint/2010/main" val="20254922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171450" y="304800"/>
            <a:ext cx="6521958" cy="804672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158749" y="7138617"/>
            <a:ext cx="6542532" cy="177544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514350" y="2133600"/>
            <a:ext cx="5829300" cy="2373477"/>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028700" y="4741334"/>
            <a:ext cx="4800600" cy="1964267"/>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7EAF463A-BC7C-46EE-9F1E-7F377CCA4891}" type="datetimeFigureOut">
              <a:rPr lang="en-US" smtClean="0"/>
              <a:pPr/>
              <a:t>10/3/2023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10/3/2023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171450" y="304800"/>
            <a:ext cx="6521958" cy="1901952"/>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10/3/2023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dirty="0"/>
          </a:p>
        </p:txBody>
      </p:sp>
      <p:grpSp>
        <p:nvGrpSpPr>
          <p:cNvPr id="15" name="Group 14"/>
          <p:cNvGrpSpPr>
            <a:grpSpLocks noChangeAspect="1"/>
          </p:cNvGrpSpPr>
          <p:nvPr/>
        </p:nvGrpSpPr>
        <p:grpSpPr bwMode="hidden">
          <a:xfrm>
            <a:off x="158749" y="952255"/>
            <a:ext cx="6542532" cy="177544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4972050" y="1930401"/>
            <a:ext cx="1543050" cy="5983111"/>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342900" y="1930400"/>
            <a:ext cx="4514850" cy="5983112"/>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10/3/2023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dirty="0"/>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171450" y="304800"/>
            <a:ext cx="6521958" cy="6315456"/>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4535579" y="5604789"/>
            <a:ext cx="2157322" cy="952035"/>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1964490" y="5433720"/>
            <a:ext cx="4158386" cy="1133517"/>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121546" y="5450083"/>
            <a:ext cx="4100985" cy="1032363"/>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4207117" y="5432233"/>
            <a:ext cx="2481000" cy="868732"/>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158749" y="5411407"/>
            <a:ext cx="6542532" cy="1773165"/>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517524" y="3284747"/>
            <a:ext cx="5829300" cy="2032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025524" y="1916598"/>
            <a:ext cx="4813301" cy="1253068"/>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7EAF463A-BC7C-46EE-9F1E-7F377CCA4891}" type="datetimeFigureOut">
              <a:rPr lang="en-US" smtClean="0"/>
              <a:pPr/>
              <a:t>10/3/2023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7EAF463A-BC7C-46EE-9F1E-7F377CCA4891}" type="datetimeFigureOut">
              <a:rPr lang="en-US" smtClean="0"/>
              <a:pPr/>
              <a:t>10/3/2023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dirty="0"/>
          </a:p>
        </p:txBody>
      </p:sp>
      <p:sp>
        <p:nvSpPr>
          <p:cNvPr id="9" name="Content Placeholder 8"/>
          <p:cNvSpPr>
            <a:spLocks noGrp="1"/>
          </p:cNvSpPr>
          <p:nvPr>
            <p:ph sz="quarter" idx="13"/>
          </p:nvPr>
        </p:nvSpPr>
        <p:spPr>
          <a:xfrm>
            <a:off x="507491" y="3572256"/>
            <a:ext cx="2866644" cy="4596384"/>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3483864" y="3572256"/>
            <a:ext cx="2866644" cy="4596384"/>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507492" y="3570819"/>
            <a:ext cx="2866644" cy="853016"/>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508000" y="4572001"/>
            <a:ext cx="2865041" cy="3596217"/>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3486150" y="3570817"/>
            <a:ext cx="2866644" cy="853016"/>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3483769" y="4572001"/>
            <a:ext cx="2866644" cy="3596217"/>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7EAF463A-BC7C-46EE-9F1E-7F377CCA4891}" type="datetimeFigureOut">
              <a:rPr lang="en-US" smtClean="0"/>
              <a:pPr/>
              <a:t>10/3/2023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7EAF463A-BC7C-46EE-9F1E-7F377CCA4891}" type="datetimeFigureOut">
              <a:rPr lang="en-US" smtClean="0"/>
              <a:pPr/>
              <a:t>10/3/2023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171450" y="304800"/>
            <a:ext cx="6521958" cy="1901952"/>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158749" y="952255"/>
            <a:ext cx="6542532" cy="1773165"/>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7EAF463A-BC7C-46EE-9F1E-7F377CCA4891}" type="datetimeFigureOut">
              <a:rPr lang="en-US" smtClean="0"/>
              <a:pPr/>
              <a:t>10/3/2023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171450" y="304800"/>
            <a:ext cx="6521958" cy="1901952"/>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7EAF463A-BC7C-46EE-9F1E-7F377CCA4891}" type="datetimeFigureOut">
              <a:rPr lang="en-US" smtClean="0"/>
              <a:pPr/>
              <a:t>10/3/2023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dirty="0"/>
          </a:p>
        </p:txBody>
      </p:sp>
      <p:sp>
        <p:nvSpPr>
          <p:cNvPr id="4" name="Text Placeholder 3"/>
          <p:cNvSpPr>
            <a:spLocks noGrp="1"/>
          </p:cNvSpPr>
          <p:nvPr>
            <p:ph type="body" sz="half" idx="2"/>
          </p:nvPr>
        </p:nvSpPr>
        <p:spPr>
          <a:xfrm>
            <a:off x="685800" y="4775201"/>
            <a:ext cx="2514600" cy="2540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158749" y="952255"/>
            <a:ext cx="6542532" cy="177544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685800" y="3048000"/>
            <a:ext cx="2514600" cy="1670304"/>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3488972" y="2438400"/>
            <a:ext cx="2928057" cy="508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171450" y="304800"/>
            <a:ext cx="6521958" cy="804672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158749" y="7138617"/>
            <a:ext cx="6542532" cy="177544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3655617" y="451556"/>
            <a:ext cx="2859484" cy="3239912"/>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3651250" y="3714045"/>
            <a:ext cx="2863850" cy="3228623"/>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7EAF463A-BC7C-46EE-9F1E-7F377CCA4891}" type="datetimeFigureOut">
              <a:rPr lang="en-US" smtClean="0"/>
              <a:pPr/>
              <a:t>10/3/2023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dirty="0"/>
          </a:p>
        </p:txBody>
      </p:sp>
      <p:sp>
        <p:nvSpPr>
          <p:cNvPr id="3" name="Picture Placeholder 2"/>
          <p:cNvSpPr>
            <a:spLocks noGrp="1"/>
          </p:cNvSpPr>
          <p:nvPr>
            <p:ph type="pic" idx="1"/>
          </p:nvPr>
        </p:nvSpPr>
        <p:spPr>
          <a:xfrm>
            <a:off x="628650" y="1828800"/>
            <a:ext cx="2674620" cy="390144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171450" y="304800"/>
            <a:ext cx="6521958" cy="329184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158749" y="2239239"/>
            <a:ext cx="6542532" cy="1773165"/>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342900" y="451104"/>
            <a:ext cx="6172200" cy="1670304"/>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3872754" y="8333553"/>
            <a:ext cx="2840018" cy="486833"/>
          </a:xfrm>
          <a:prstGeom prst="rect">
            <a:avLst/>
          </a:prstGeom>
        </p:spPr>
        <p:txBody>
          <a:bodyPr vert="horz" lIns="91440" tIns="45720" rIns="91440" bIns="45720" rtlCol="0" anchor="ctr"/>
          <a:lstStyle>
            <a:lvl1pPr algn="r">
              <a:defRPr sz="1000">
                <a:solidFill>
                  <a:schemeClr val="tx2"/>
                </a:solidFill>
              </a:defRPr>
            </a:lvl1pPr>
          </a:lstStyle>
          <a:p>
            <a:fld id="{7EAF463A-BC7C-46EE-9F1E-7F377CCA4891}" type="datetimeFigureOut">
              <a:rPr lang="en-US" smtClean="0"/>
              <a:pPr/>
              <a:t>10/3/2023</a:t>
            </a:fld>
            <a:endParaRPr lang="en-US" dirty="0"/>
          </a:p>
        </p:txBody>
      </p:sp>
      <p:sp>
        <p:nvSpPr>
          <p:cNvPr id="5" name="Footer Placeholder 4"/>
          <p:cNvSpPr>
            <a:spLocks noGrp="1"/>
          </p:cNvSpPr>
          <p:nvPr>
            <p:ph type="ftr" sz="quarter" idx="3"/>
          </p:nvPr>
        </p:nvSpPr>
        <p:spPr>
          <a:xfrm>
            <a:off x="145229" y="8333553"/>
            <a:ext cx="2840018" cy="486833"/>
          </a:xfrm>
          <a:prstGeom prst="rect">
            <a:avLst/>
          </a:prstGeom>
        </p:spPr>
        <p:txBody>
          <a:bodyPr vert="horz" lIns="91440" tIns="45720" rIns="91440" bIns="45720" rtlCol="0" anchor="ctr"/>
          <a:lstStyle>
            <a:lvl1pPr algn="l">
              <a:defRPr sz="1000">
                <a:solidFill>
                  <a:schemeClr val="tx2"/>
                </a:solidFill>
              </a:defRPr>
            </a:lvl1pPr>
          </a:lstStyle>
          <a:p>
            <a:endParaRPr lang="en-US" dirty="0"/>
          </a:p>
        </p:txBody>
      </p:sp>
      <p:sp>
        <p:nvSpPr>
          <p:cNvPr id="6" name="Slide Number Placeholder 5"/>
          <p:cNvSpPr>
            <a:spLocks noGrp="1"/>
          </p:cNvSpPr>
          <p:nvPr>
            <p:ph type="sldNum" sz="quarter" idx="4"/>
          </p:nvPr>
        </p:nvSpPr>
        <p:spPr>
          <a:xfrm>
            <a:off x="2993316" y="8333552"/>
            <a:ext cx="871370" cy="486833"/>
          </a:xfrm>
          <a:prstGeom prst="rect">
            <a:avLst/>
          </a:prstGeom>
        </p:spPr>
        <p:txBody>
          <a:bodyPr vert="horz" lIns="91440" tIns="45720" rIns="91440" bIns="45720" rtlCol="0" anchor="ctr"/>
          <a:lstStyle>
            <a:lvl1pPr algn="ctr">
              <a:defRPr sz="1000">
                <a:solidFill>
                  <a:schemeClr val="tx2"/>
                </a:solidFill>
              </a:defRPr>
            </a:lvl1pPr>
          </a:lstStyle>
          <a:p>
            <a:fld id="{A483448D-3A78-4528-A469-B745A65DA480}" type="slidenum">
              <a:rPr lang="en-US" smtClean="0"/>
              <a:pPr/>
              <a:t>‹#›</a:t>
            </a:fld>
            <a:endParaRPr lang="en-US" dirty="0"/>
          </a:p>
        </p:txBody>
      </p:sp>
      <p:sp>
        <p:nvSpPr>
          <p:cNvPr id="3" name="Text Placeholder 2"/>
          <p:cNvSpPr>
            <a:spLocks noGrp="1"/>
          </p:cNvSpPr>
          <p:nvPr>
            <p:ph type="body" idx="1"/>
          </p:nvPr>
        </p:nvSpPr>
        <p:spPr>
          <a:xfrm>
            <a:off x="654051" y="3567289"/>
            <a:ext cx="5556250" cy="460092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28600" y="1524000"/>
            <a:ext cx="6003036" cy="2743200"/>
          </a:xfrm>
        </p:spPr>
        <p:txBody>
          <a:bodyPr>
            <a:normAutofit/>
          </a:bodyPr>
          <a:lstStyle/>
          <a:p>
            <a:pPr algn="ctr"/>
            <a:r>
              <a:rPr lang="ru-RU" sz="6000" dirty="0" smtClean="0">
                <a:latin typeface="Times New Roman" pitchFamily="18" charset="0"/>
                <a:cs typeface="Times New Roman" pitchFamily="18" charset="0"/>
              </a:rPr>
              <a:t>«Братья Лаптевы»</a:t>
            </a:r>
            <a:endParaRPr lang="ru-RU" sz="6000"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400050" y="5181600"/>
            <a:ext cx="5886450" cy="3759200"/>
          </a:xfrm>
        </p:spPr>
        <p:txBody>
          <a:bodyPr>
            <a:noAutofit/>
          </a:bodyPr>
          <a:lstStyle/>
          <a:p>
            <a:pPr algn="r"/>
            <a:r>
              <a:rPr lang="ru-RU" sz="2400" b="1" dirty="0" smtClean="0">
                <a:solidFill>
                  <a:schemeClr val="bg1"/>
                </a:solidFill>
                <a:latin typeface="Times New Roman" pitchFamily="18" charset="0"/>
                <a:cs typeface="Times New Roman" pitchFamily="18" charset="0"/>
              </a:rPr>
              <a:t>Выполнила</a:t>
            </a:r>
            <a:r>
              <a:rPr lang="ru-RU" sz="2400" b="1" dirty="0" smtClean="0">
                <a:latin typeface="Times New Roman" pitchFamily="18" charset="0"/>
                <a:cs typeface="Times New Roman" pitchFamily="18" charset="0"/>
              </a:rPr>
              <a:t>:</a:t>
            </a:r>
          </a:p>
          <a:p>
            <a:pPr algn="r"/>
            <a:r>
              <a:rPr lang="ru-RU" sz="2400" b="1" dirty="0" smtClean="0">
                <a:latin typeface="Times New Roman" pitchFamily="18" charset="0"/>
                <a:cs typeface="Times New Roman" pitchFamily="18" charset="0"/>
              </a:rPr>
              <a:t>Плотникова Е.В.,</a:t>
            </a:r>
          </a:p>
          <a:p>
            <a:pPr algn="r"/>
            <a:r>
              <a:rPr lang="ru-RU" sz="2400" b="1" dirty="0" smtClean="0">
                <a:latin typeface="Times New Roman" pitchFamily="18" charset="0"/>
                <a:cs typeface="Times New Roman" pitchFamily="18" charset="0"/>
              </a:rPr>
              <a:t>учитель истории</a:t>
            </a:r>
            <a:endParaRPr lang="ru-RU" sz="2400" b="1" dirty="0" smtClean="0">
              <a:latin typeface="Times New Roman" pitchFamily="18" charset="0"/>
              <a:cs typeface="Times New Roman" pitchFamily="18" charset="0"/>
            </a:endParaRPr>
          </a:p>
          <a:p>
            <a:pPr algn="r"/>
            <a:r>
              <a:rPr lang="ru-RU" sz="2400" b="1" dirty="0" smtClean="0">
                <a:solidFill>
                  <a:schemeClr val="tx1"/>
                </a:solidFill>
                <a:latin typeface="Times New Roman" pitchFamily="18" charset="0"/>
                <a:cs typeface="Times New Roman" pitchFamily="18" charset="0"/>
              </a:rPr>
              <a:t> </a:t>
            </a:r>
            <a:endParaRPr lang="ru-RU" sz="2400" b="1" dirty="0">
              <a:solidFill>
                <a:schemeClr val="tx1"/>
              </a:solidFill>
              <a:latin typeface="Times New Roman" pitchFamily="18" charset="0"/>
              <a:cs typeface="Times New Roman" pitchFamily="18" charset="0"/>
            </a:endParaRPr>
          </a:p>
        </p:txBody>
      </p:sp>
    </p:spTree>
  </p:cSld>
  <p:clrMapOvr>
    <a:masterClrMapping/>
  </p:clrMapOvr>
  <p:transition spd="med" advClick="0" advTm="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ppt_w</p:attrName>
                                        </p:attrNameLst>
                                      </p:cBhvr>
                                      <p:tavLst>
                                        <p:tav tm="0" fmla="#ppt_w*sin(2.5*pi*$)">
                                          <p:val>
                                            <p:fltVal val="0"/>
                                          </p:val>
                                        </p:tav>
                                        <p:tav tm="100000">
                                          <p:val>
                                            <p:fltVal val="1"/>
                                          </p:val>
                                        </p:tav>
                                      </p:tavLst>
                                    </p:anim>
                                    <p:anim calcmode="lin" valueType="num">
                                      <p:cBhvr>
                                        <p:cTn id="9" dur="10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2400"/>
                            </p:stCondLst>
                            <p:childTnLst>
                              <p:par>
                                <p:cTn id="11" presetID="1"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par>
                          <p:cTn id="13" fill="hold">
                            <p:stCondLst>
                              <p:cond delay="2400"/>
                            </p:stCondLst>
                            <p:childTnLst>
                              <p:par>
                                <p:cTn id="14" presetID="1" presetClass="entr" presetSubtype="0" fill="hold" nodeType="after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par>
                          <p:cTn id="16" fill="hold">
                            <p:stCondLst>
                              <p:cond delay="2400"/>
                            </p:stCondLst>
                            <p:childTnLst>
                              <p:par>
                                <p:cTn id="17" presetID="1"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par>
                          <p:cTn id="19" fill="hold">
                            <p:stCondLst>
                              <p:cond delay="2400"/>
                            </p:stCondLst>
                            <p:childTnLst>
                              <p:par>
                                <p:cTn id="20" presetID="1" presetClass="entr" presetSubtype="0"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sz="half" idx="2"/>
          </p:nvPr>
        </p:nvSpPr>
        <p:spPr>
          <a:xfrm>
            <a:off x="285750" y="1930400"/>
            <a:ext cx="6286500" cy="6502400"/>
          </a:xfrm>
        </p:spPr>
        <p:txBody>
          <a:bodyPr>
            <a:normAutofit/>
          </a:bodyPr>
          <a:lstStyle/>
          <a:p>
            <a:pPr algn="just"/>
            <a:r>
              <a:rPr lang="ru-RU" sz="2000" dirty="0" smtClean="0"/>
              <a:t>Двоюродные </a:t>
            </a:r>
            <a:r>
              <a:rPr lang="ru-RU" sz="2000" dirty="0"/>
              <a:t>братья Дмитрий и Харитон Лаптевы родились в первые годы XVIII века в Псковской губернии в семьях мелкопоместных дворян. Грамоте обучались в церковно-приходских школах. В 15 лет мальчиков отдали в Морскую академию, расположенную в Санкт-Петербурге. На Родину братья вернулись только в конце жизни.</a:t>
            </a:r>
          </a:p>
          <a:p>
            <a:r>
              <a:rPr lang="ru-RU" sz="2000" dirty="0"/>
              <a:t>В 1718 году после успешной сдачи экзаменов оба получили звание гардемаринов и были направлены в Балтийский флот.</a:t>
            </a:r>
          </a:p>
          <a:p>
            <a:endParaRPr lang="ru-RU" sz="2400" dirty="0"/>
          </a:p>
          <a:p>
            <a:pPr algn="just"/>
            <a:endParaRPr lang="ru-RU" sz="2400" dirty="0" smtClean="0">
              <a:latin typeface="Times New Roman" pitchFamily="18" charset="0"/>
              <a:cs typeface="Times New Roman" pitchFamily="18" charset="0"/>
            </a:endParaRPr>
          </a:p>
          <a:p>
            <a:pPr algn="just"/>
            <a:r>
              <a:rPr lang="ru-RU" sz="1800" b="1" dirty="0" smtClean="0">
                <a:solidFill>
                  <a:schemeClr val="tx2"/>
                </a:solidFill>
                <a:latin typeface="Times New Roman" pitchFamily="18" charset="0"/>
                <a:cs typeface="Times New Roman" pitchFamily="18" charset="0"/>
              </a:rPr>
              <a:t>                          </a:t>
            </a:r>
            <a:endParaRPr lang="ru-RU" dirty="0"/>
          </a:p>
        </p:txBody>
      </p:sp>
      <p:sp>
        <p:nvSpPr>
          <p:cNvPr id="2" name="Заголовок 1"/>
          <p:cNvSpPr>
            <a:spLocks noGrp="1"/>
          </p:cNvSpPr>
          <p:nvPr>
            <p:ph type="title"/>
          </p:nvPr>
        </p:nvSpPr>
        <p:spPr>
          <a:xfrm>
            <a:off x="514350" y="508000"/>
            <a:ext cx="4114800" cy="1219200"/>
          </a:xfrm>
        </p:spPr>
        <p:txBody>
          <a:bodyPr/>
          <a:lstStyle/>
          <a:p>
            <a:pPr algn="ctr"/>
            <a:r>
              <a:rPr lang="ru-RU" sz="2800" b="1" dirty="0" smtClean="0">
                <a:latin typeface="Times New Roman" pitchFamily="18" charset="0"/>
                <a:cs typeface="Times New Roman" pitchFamily="18" charset="0"/>
              </a:rPr>
              <a:t>  </a:t>
            </a:r>
            <a:r>
              <a:rPr lang="ru-RU" b="1" dirty="0"/>
              <a:t>Биография братьев</a:t>
            </a:r>
            <a:br>
              <a:rPr lang="ru-RU" b="1" dirty="0"/>
            </a:br>
            <a:endParaRPr lang="ru-RU" dirty="0"/>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5740657"/>
            <a:ext cx="3862387" cy="2895343"/>
          </a:xfrm>
          <a:prstGeom prst="rect">
            <a:avLst/>
          </a:prstGeom>
        </p:spPr>
      </p:pic>
    </p:spTree>
  </p:cSld>
  <p:clrMapOvr>
    <a:masterClrMapping/>
  </p:clrMapOvr>
  <p:transition spd="slow" advClick="0" advTm="10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1"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0" fill="hold"/>
                                        <p:tgtEl>
                                          <p:spTgt spid="2"/>
                                        </p:tgtEl>
                                        <p:attrNameLst>
                                          <p:attrName>ppt_x</p:attrName>
                                        </p:attrNameLst>
                                      </p:cBhvr>
                                      <p:tavLst>
                                        <p:tav tm="0">
                                          <p:val>
                                            <p:strVal val="0-#ppt_w/2"/>
                                          </p:val>
                                        </p:tav>
                                        <p:tav tm="100000">
                                          <p:val>
                                            <p:strVal val="#ppt_x"/>
                                          </p:val>
                                        </p:tav>
                                      </p:tavLst>
                                    </p:anim>
                                    <p:anim calcmode="lin" valueType="num">
                                      <p:cBhvr additive="base">
                                        <p:cTn id="8" dur="3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0"/>
                            </p:stCondLst>
                            <p:childTnLst>
                              <p:par>
                                <p:cTn id="10" presetID="2" presetClass="entr" presetSubtype="4"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3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6000"/>
                            </p:stCondLst>
                            <p:childTnLst>
                              <p:par>
                                <p:cTn id="15" presetID="2" presetClass="entr" presetSubtype="4"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3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3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9000"/>
                            </p:stCondLst>
                            <p:childTnLst>
                              <p:par>
                                <p:cTn id="20" presetID="2" presetClass="entr" presetSubtype="4" fill="hold" grpId="0"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additive="base">
                                        <p:cTn id="22" dur="3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3" dur="3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sz="half" idx="2"/>
          </p:nvPr>
        </p:nvSpPr>
        <p:spPr>
          <a:xfrm>
            <a:off x="228600" y="2209800"/>
            <a:ext cx="6172200" cy="7213600"/>
          </a:xfrm>
        </p:spPr>
        <p:txBody>
          <a:bodyPr>
            <a:normAutofit/>
          </a:bodyPr>
          <a:lstStyle/>
          <a:p>
            <a:pPr algn="just"/>
            <a:r>
              <a:rPr lang="ru-RU" sz="2000" dirty="0" smtClean="0"/>
              <a:t>Братья </a:t>
            </a:r>
            <a:r>
              <a:rPr lang="ru-RU" sz="2000" dirty="0"/>
              <a:t>были зачислены во Вторую Камчатскую экспедицию, которая впоследствии получила название Великой Северной.</a:t>
            </a:r>
          </a:p>
          <a:p>
            <a:r>
              <a:rPr lang="ru-RU" sz="2000" dirty="0"/>
              <a:t>Дмитрий быстро получил офицерское звание и был зачислен в экспедицию с момента ее начала. Харитон стал офицером позже брата на 5 лет, участвовал в войне на территории Польши, плавал по Дону, был командиром придворной яхты. В состав экспедиции попал только в 1737 году.</a:t>
            </a:r>
          </a:p>
          <a:p>
            <a:r>
              <a:rPr lang="ru-RU" sz="2000" dirty="0"/>
              <a:t>Вернувшись из экспедиции братья продолжили службу в Балтийском флоте. Дмитрий ушел в отставку в чине вице-адмирала. Харитон заслужил звание капитана 1 ранга, затем занимался снабжением войск.</a:t>
            </a:r>
          </a:p>
          <a:p>
            <a:r>
              <a:rPr lang="ru-RU" sz="2000" dirty="0"/>
              <a:t>Закончив службу, братья вернулись в свои поместья, где скончались в 60-е годы XVIII столетия.</a:t>
            </a:r>
          </a:p>
          <a:p>
            <a:endParaRPr lang="ru-RU" dirty="0"/>
          </a:p>
        </p:txBody>
      </p:sp>
    </p:spTree>
  </p:cSld>
  <p:clrMapOvr>
    <a:masterClrMapping/>
  </p:clrMapOvr>
  <p:transition spd="slow" advClick="0" advTm="10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sz="half" idx="2"/>
          </p:nvPr>
        </p:nvSpPr>
        <p:spPr>
          <a:xfrm>
            <a:off x="514350" y="2438400"/>
            <a:ext cx="5372100" cy="3810000"/>
          </a:xfrm>
        </p:spPr>
        <p:txBody>
          <a:bodyPr>
            <a:normAutofit/>
          </a:bodyPr>
          <a:lstStyle/>
          <a:p>
            <a:pPr algn="ctr"/>
            <a:r>
              <a:rPr lang="ru-RU" sz="2000" dirty="0"/>
              <a:t>Целью экспедиции было изучение азиатского побережья и островов Северного Ледовитого океана, внутренних районов Сибири и рек на ее территории. В составе экспедиции работали 9 отрядов, двумя руководили братья Лаптевы. Для каждого отряда был составлен индивидуальный маршрут, поэтому открытия братьев </a:t>
            </a:r>
            <a:r>
              <a:rPr lang="ru-RU" sz="2000" dirty="0" smtClean="0"/>
              <a:t>различаются.</a:t>
            </a:r>
            <a:endParaRPr lang="ru-RU" sz="2000" dirty="0"/>
          </a:p>
          <a:p>
            <a:pPr algn="ctr"/>
            <a:endParaRPr lang="ru-RU" sz="2000" b="1" dirty="0" smtClean="0">
              <a:latin typeface="Times New Roman" pitchFamily="18" charset="0"/>
              <a:cs typeface="Times New Roman" pitchFamily="18" charset="0"/>
            </a:endParaRPr>
          </a:p>
        </p:txBody>
      </p:sp>
      <p:sp>
        <p:nvSpPr>
          <p:cNvPr id="2" name="Заголовок 1"/>
          <p:cNvSpPr>
            <a:spLocks noGrp="1"/>
          </p:cNvSpPr>
          <p:nvPr>
            <p:ph type="title"/>
          </p:nvPr>
        </p:nvSpPr>
        <p:spPr>
          <a:xfrm>
            <a:off x="514350" y="685803"/>
            <a:ext cx="4914900" cy="939797"/>
          </a:xfrm>
        </p:spPr>
        <p:txBody>
          <a:bodyPr/>
          <a:lstStyle/>
          <a:p>
            <a:pPr algn="ctr"/>
            <a:r>
              <a:rPr lang="ru-RU" sz="2800" b="1" dirty="0"/>
              <a:t>Великая Северная </a:t>
            </a:r>
            <a:r>
              <a:rPr lang="ru-RU" sz="2800" b="1" dirty="0" smtClean="0"/>
              <a:t>экспедиция</a:t>
            </a:r>
            <a:endParaRPr lang="ru-RU" sz="4000" dirty="0">
              <a:latin typeface="Times New Roman" pitchFamily="18" charset="0"/>
              <a:cs typeface="Times New Roman" pitchFamily="18" charset="0"/>
            </a:endParaRPr>
          </a:p>
        </p:txBody>
      </p:sp>
    </p:spTree>
  </p:cSld>
  <p:clrMapOvr>
    <a:masterClrMapping/>
  </p:clrMapOvr>
  <p:transition spd="slow" advClick="0" advTm="10000">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1"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sz="half" idx="2"/>
          </p:nvPr>
        </p:nvSpPr>
        <p:spPr>
          <a:xfrm>
            <a:off x="152400" y="1905000"/>
            <a:ext cx="6515100" cy="7416800"/>
          </a:xfrm>
        </p:spPr>
        <p:txBody>
          <a:bodyPr>
            <a:noAutofit/>
          </a:bodyPr>
          <a:lstStyle/>
          <a:p>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t>
            </a:r>
            <a:r>
              <a:rPr lang="ru-RU" sz="2400" dirty="0"/>
              <a:t>Отряд Дмитрия обследовал районы, расположенные восточнее устья Лены. За 6 лет корабли прошли от устья Лены до Колымы, поднялись до </a:t>
            </a:r>
            <a:r>
              <a:rPr lang="ru-RU" sz="2400" dirty="0" err="1"/>
              <a:t>Верхнеколымска</a:t>
            </a:r>
            <a:r>
              <a:rPr lang="ru-RU" sz="2400" dirty="0"/>
              <a:t>. Были составлены карты берегов, нанесены устья всех рек, описаны ледовый режим морей и погодные условия во время </a:t>
            </a:r>
            <a:r>
              <a:rPr lang="ru-RU" sz="2400" dirty="0" smtClean="0"/>
              <a:t>плавания.</a:t>
            </a:r>
            <a:endParaRPr lang="ru-RU" sz="2400" dirty="0"/>
          </a:p>
          <a:p>
            <a:endParaRPr lang="ru-RU" sz="2400" dirty="0" smtClean="0">
              <a:latin typeface="Times New Roman" pitchFamily="18" charset="0"/>
              <a:cs typeface="Times New Roman" pitchFamily="18" charset="0"/>
            </a:endParaRPr>
          </a:p>
        </p:txBody>
      </p:sp>
      <p:sp>
        <p:nvSpPr>
          <p:cNvPr id="2" name="Заголовок 1"/>
          <p:cNvSpPr>
            <a:spLocks noGrp="1"/>
          </p:cNvSpPr>
          <p:nvPr>
            <p:ph type="title"/>
          </p:nvPr>
        </p:nvSpPr>
        <p:spPr>
          <a:xfrm>
            <a:off x="581025" y="1371600"/>
            <a:ext cx="5657850" cy="914400"/>
          </a:xfrm>
        </p:spPr>
        <p:txBody>
          <a:bodyPr/>
          <a:lstStyle/>
          <a:p>
            <a:r>
              <a:rPr lang="ru-RU" b="1" dirty="0"/>
              <a:t>Маршрут Дмитрия Лаптева</a:t>
            </a:r>
            <a:br>
              <a:rPr lang="ru-RU" b="1" dirty="0"/>
            </a:br>
            <a:endParaRPr lang="ru-RU" dirty="0"/>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4980132"/>
            <a:ext cx="4876800" cy="3981450"/>
          </a:xfrm>
          <a:prstGeom prst="rect">
            <a:avLst/>
          </a:prstGeom>
        </p:spPr>
      </p:pic>
    </p:spTree>
  </p:cSld>
  <p:clrMapOvr>
    <a:masterClrMapping/>
  </p:clrMapOvr>
  <p:transition spd="slow" advClick="0" advTm="10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sz="half" idx="2"/>
          </p:nvPr>
        </p:nvSpPr>
        <p:spPr>
          <a:xfrm>
            <a:off x="228600" y="1197662"/>
            <a:ext cx="6515100" cy="7112000"/>
          </a:xfrm>
        </p:spPr>
        <p:txBody>
          <a:bodyPr>
            <a:normAutofit/>
          </a:bodyPr>
          <a:lstStyle/>
          <a:p>
            <a:r>
              <a:rPr lang="ru-RU" sz="2000" dirty="0" smtClean="0"/>
              <a:t> </a:t>
            </a:r>
            <a:r>
              <a:rPr lang="ru-RU" sz="2000" dirty="0"/>
              <a:t>Харитон принял командование Западно-Ленским отрядом после смерти его первого руководителя В. Прончищева. На </a:t>
            </a:r>
            <a:r>
              <a:rPr lang="ru-RU" sz="2000" dirty="0" err="1"/>
              <a:t>дубельшлюпе</a:t>
            </a:r>
            <a:r>
              <a:rPr lang="ru-RU" sz="2000" dirty="0"/>
              <a:t> «Якутск» удалось пройти от Лены до устья Хатанги, затем судно было раздавлено льдами. Дальнейшее изучение полуострова Таймыр продолжилось по суше. Семеном Челюскиным был нанесен на карту самый северный мыс Евразии, названный его именем. Отряд дошел до озера Таймыр, достиг устья </a:t>
            </a:r>
            <a:r>
              <a:rPr lang="ru-RU" sz="2000" dirty="0" err="1"/>
              <a:t>Пясины</a:t>
            </a:r>
            <a:r>
              <a:rPr lang="ru-RU" sz="2000" dirty="0"/>
              <a:t>, поднялся по реке до ее истока и добрался до Енисея. Дальнейший путь пролегал обратно к Хатанге, затем вдоль реки к ее устью.</a:t>
            </a:r>
          </a:p>
          <a:p>
            <a:r>
              <a:rPr lang="ru-RU" sz="2000" dirty="0"/>
              <a:t>Весь маршрут был подробно описан и нанесен на карту. Это было первое подробное описание Таймыра.</a:t>
            </a:r>
          </a:p>
          <a:p>
            <a:r>
              <a:rPr lang="ru-RU" sz="2000" dirty="0"/>
              <a:t>В 2016 году корабелы Карелии построили копию (реплику) </a:t>
            </a:r>
            <a:r>
              <a:rPr lang="ru-RU" sz="2000" dirty="0" err="1"/>
              <a:t>дубельшлюпа</a:t>
            </a:r>
            <a:r>
              <a:rPr lang="ru-RU" sz="2000" dirty="0"/>
              <a:t> «Якутск», который после испытаний в Онежском озере был переправлен в Якутск.</a:t>
            </a:r>
          </a:p>
          <a:p>
            <a:endParaRPr lang="ru-RU" sz="2000" dirty="0"/>
          </a:p>
          <a:p>
            <a:endParaRPr lang="ru-RU" sz="2000" dirty="0"/>
          </a:p>
        </p:txBody>
      </p:sp>
      <p:sp>
        <p:nvSpPr>
          <p:cNvPr id="2" name="Заголовок 1"/>
          <p:cNvSpPr>
            <a:spLocks noGrp="1"/>
          </p:cNvSpPr>
          <p:nvPr>
            <p:ph type="title"/>
          </p:nvPr>
        </p:nvSpPr>
        <p:spPr>
          <a:xfrm>
            <a:off x="533400" y="461065"/>
            <a:ext cx="5600700" cy="736597"/>
          </a:xfrm>
        </p:spPr>
        <p:txBody>
          <a:bodyPr/>
          <a:lstStyle/>
          <a:p>
            <a:pPr algn="ctr"/>
            <a:r>
              <a:rPr lang="ru-RU" b="1" dirty="0"/>
              <a:t>Маршрут Харитона </a:t>
            </a:r>
            <a:r>
              <a:rPr lang="ru-RU" b="1" dirty="0" smtClean="0"/>
              <a:t>Лаптева</a:t>
            </a:r>
            <a:endParaRPr lang="ru-RU" dirty="0">
              <a:latin typeface="Times New Roman" pitchFamily="18" charset="0"/>
              <a:cs typeface="Times New Roman"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3173" y="6476999"/>
            <a:ext cx="3859401" cy="2569259"/>
          </a:xfrm>
          <a:prstGeom prst="rect">
            <a:avLst/>
          </a:prstGeom>
        </p:spPr>
      </p:pic>
    </p:spTree>
  </p:cSld>
  <p:clrMapOvr>
    <a:masterClrMapping/>
  </p:clrMapOvr>
  <p:transition spd="slow" advClick="0" advTm="10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8" presetClass="entr" presetSubtype="32"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out)">
                                      <p:cBhvr>
                                        <p:cTn id="12" dur="1000"/>
                                        <p:tgtEl>
                                          <p:spTgt spid="3">
                                            <p:txEl>
                                              <p:pRg st="0" end="0"/>
                                            </p:txEl>
                                          </p:spTgt>
                                        </p:tgtEl>
                                      </p:cBhvr>
                                    </p:animEffect>
                                  </p:childTnLst>
                                </p:cTn>
                              </p:par>
                            </p:childTnLst>
                          </p:cTn>
                        </p:par>
                        <p:par>
                          <p:cTn id="13" fill="hold">
                            <p:stCondLst>
                              <p:cond delay="2000"/>
                            </p:stCondLst>
                            <p:childTnLst>
                              <p:par>
                                <p:cTn id="14" presetID="8" presetClass="entr" presetSubtype="32" fill="hold" nodeType="after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diamond(out)">
                                      <p:cBhvr>
                                        <p:cTn id="16" dur="1000"/>
                                        <p:tgtEl>
                                          <p:spTgt spid="3">
                                            <p:txEl>
                                              <p:pRg st="1" end="1"/>
                                            </p:txEl>
                                          </p:spTgt>
                                        </p:tgtEl>
                                      </p:cBhvr>
                                    </p:animEffect>
                                  </p:childTnLst>
                                </p:cTn>
                              </p:par>
                            </p:childTnLst>
                          </p:cTn>
                        </p:par>
                        <p:par>
                          <p:cTn id="17" fill="hold">
                            <p:stCondLst>
                              <p:cond delay="3000"/>
                            </p:stCondLst>
                            <p:childTnLst>
                              <p:par>
                                <p:cTn id="18" presetID="8" presetClass="entr" presetSubtype="32" fill="hold" nodeType="after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diamond(out)">
                                      <p:cBhvr>
                                        <p:cTn id="20"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04800" y="4114800"/>
            <a:ext cx="6172200" cy="1670304"/>
          </a:xfrm>
        </p:spPr>
        <p:txBody>
          <a:bodyPr/>
          <a:lstStyle/>
          <a:p>
            <a:r>
              <a:rPr lang="ru-RU" dirty="0" smtClean="0">
                <a:solidFill>
                  <a:schemeClr val="tx1"/>
                </a:solidFill>
              </a:rPr>
              <a:t>Спасибо за внимание!</a:t>
            </a:r>
            <a:endParaRPr lang="ru-RU" dirty="0">
              <a:solidFill>
                <a:schemeClr val="tx1"/>
              </a:solidFill>
            </a:endParaRPr>
          </a:p>
        </p:txBody>
      </p:sp>
    </p:spTree>
    <p:extLst>
      <p:ext uri="{BB962C8B-B14F-4D97-AF65-F5344CB8AC3E}">
        <p14:creationId xmlns:p14="http://schemas.microsoft.com/office/powerpoint/2010/main" val="352164693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446</TotalTime>
  <Words>388</Words>
  <Application>Microsoft Office PowerPoint</Application>
  <PresentationFormat>Экран (4:3)</PresentationFormat>
  <Paragraphs>26</Paragraphs>
  <Slides>7</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7</vt:i4>
      </vt:variant>
    </vt:vector>
  </HeadingPairs>
  <TitlesOfParts>
    <vt:vector size="12" baseType="lpstr">
      <vt:lpstr>Calibri</vt:lpstr>
      <vt:lpstr>Candara</vt:lpstr>
      <vt:lpstr>Symbol</vt:lpstr>
      <vt:lpstr>Times New Roman</vt:lpstr>
      <vt:lpstr>Волна</vt:lpstr>
      <vt:lpstr>«Братья Лаптевы»</vt:lpstr>
      <vt:lpstr>  Биография братьев </vt:lpstr>
      <vt:lpstr>Презентация PowerPoint</vt:lpstr>
      <vt:lpstr>Великая Северная экспедиция</vt:lpstr>
      <vt:lpstr>Маршрут Дмитрия Лаптева </vt:lpstr>
      <vt:lpstr>Маршрут Харитона Лаптева</vt:lpstr>
      <vt:lpstr>Спасибо за внимание!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«Соль – удивительное чудо!»</dc:title>
  <dc:creator>Марина</dc:creator>
  <cp:lastModifiedBy>user</cp:lastModifiedBy>
  <cp:revision>78</cp:revision>
  <cp:lastPrinted>2016-01-10T20:53:15Z</cp:lastPrinted>
  <dcterms:created xsi:type="dcterms:W3CDTF">2014-02-18T01:50:33Z</dcterms:created>
  <dcterms:modified xsi:type="dcterms:W3CDTF">2023-10-03T09:45:49Z</dcterms:modified>
</cp:coreProperties>
</file>