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6" r:id="rId4"/>
    <p:sldId id="277" r:id="rId5"/>
    <p:sldId id="281" r:id="rId6"/>
    <p:sldId id="280" r:id="rId7"/>
    <p:sldId id="278" r:id="rId8"/>
    <p:sldId id="279" r:id="rId9"/>
    <p:sldId id="283" r:id="rId10"/>
    <p:sldId id="273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2F"/>
    <a:srgbClr val="972B01"/>
    <a:srgbClr val="B94900"/>
    <a:srgbClr val="712703"/>
    <a:srgbClr val="92300F"/>
    <a:srgbClr val="A9915D"/>
    <a:srgbClr val="AD9861"/>
    <a:srgbClr val="8A733F"/>
    <a:srgbClr val="FCFCE9"/>
    <a:srgbClr val="F5F1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76" d="100"/>
          <a:sy n="76" d="100"/>
        </p:scale>
        <p:origin x="-10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4FE1433-235C-437A-9F69-7CDF21D851EF}"/>
              </a:ext>
            </a:extLst>
          </p:cNvPr>
          <p:cNvSpPr txBox="1"/>
          <p:nvPr/>
        </p:nvSpPr>
        <p:spPr>
          <a:xfrm>
            <a:off x="1536192" y="2084832"/>
            <a:ext cx="60990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Отчёт по самообразованию по теме «Формирование понятия числа у дошкольников»</a:t>
            </a:r>
            <a:endParaRPr lang="ru-RU" sz="1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3D6BB96-6420-464A-878D-49E17B4F5555}"/>
              </a:ext>
            </a:extLst>
          </p:cNvPr>
          <p:cNvSpPr txBox="1"/>
          <p:nvPr/>
        </p:nvSpPr>
        <p:spPr>
          <a:xfrm>
            <a:off x="1389889" y="443388"/>
            <a:ext cx="6428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МБДОУ «Детский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сад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«Ласточка» а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Кызыл 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Октябрь»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2504CF1-DF73-426F-9B63-F6568B921007}"/>
              </a:ext>
            </a:extLst>
          </p:cNvPr>
          <p:cNvSpPr txBox="1"/>
          <p:nvPr/>
        </p:nvSpPr>
        <p:spPr>
          <a:xfrm>
            <a:off x="1617531" y="4453128"/>
            <a:ext cx="5825685" cy="92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  <a:spcAft>
                <a:spcPts val="1125"/>
              </a:spcAft>
            </a:pPr>
            <a:r>
              <a:rPr lang="ru-RU" sz="1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Подготовила: воспитатель </a:t>
            </a:r>
            <a:r>
              <a:rPr lang="ru-RU" b="1" dirty="0" err="1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Лепшокова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А.Х.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18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2023 </a:t>
            </a:r>
            <a:r>
              <a:rPr lang="ru-RU" sz="180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5" name="Picture 3" descr="C:\Users\Амина\Desktop\IMG_20220525_1608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1"/>
          <a:stretch/>
        </p:blipFill>
        <p:spPr bwMode="auto">
          <a:xfrm rot="5400000">
            <a:off x="5139095" y="558400"/>
            <a:ext cx="3039794" cy="270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74"/>
          <a:stretch/>
        </p:blipFill>
        <p:spPr bwMode="auto">
          <a:xfrm>
            <a:off x="1241990" y="407477"/>
            <a:ext cx="3084168" cy="2673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Амина\Desktop\IMG_20220525_1619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50545" y="2568844"/>
            <a:ext cx="2197585" cy="391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5240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0" y="1028343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181818"/>
                </a:solidFill>
                <a:latin typeface="Times New Roman"/>
              </a:rPr>
              <a:t>В ходе проделанной работы - </a:t>
            </a:r>
            <a:r>
              <a:rPr lang="ru-RU" dirty="0" smtClean="0">
                <a:solidFill>
                  <a:srgbClr val="181818"/>
                </a:solidFill>
                <a:latin typeface="Times New Roman"/>
              </a:rPr>
              <a:t>считаю </a:t>
            </a:r>
            <a:r>
              <a:rPr lang="ru-RU" dirty="0">
                <a:solidFill>
                  <a:srgbClr val="181818"/>
                </a:solidFill>
                <a:latin typeface="Times New Roman"/>
              </a:rPr>
              <a:t>запланированная мной работа прошла хорошо.</a:t>
            </a:r>
            <a:endParaRPr lang="ru-RU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181818"/>
                </a:solidFill>
                <a:latin typeface="Times New Roman"/>
              </a:rPr>
              <a:t>Анализ показал положительную </a:t>
            </a:r>
            <a:r>
              <a:rPr lang="ru-RU" dirty="0" smtClean="0">
                <a:solidFill>
                  <a:srgbClr val="181818"/>
                </a:solidFill>
                <a:latin typeface="Times New Roman"/>
              </a:rPr>
              <a:t>динамику. </a:t>
            </a:r>
            <a:endParaRPr lang="ru-RU" dirty="0">
              <a:solidFill>
                <a:srgbClr val="181818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181818"/>
                </a:solidFill>
                <a:latin typeface="Times New Roman"/>
              </a:rPr>
              <a:t>В данной области </a:t>
            </a:r>
            <a:r>
              <a:rPr lang="ru-RU" dirty="0" smtClean="0">
                <a:solidFill>
                  <a:srgbClr val="181818"/>
                </a:solidFill>
                <a:latin typeface="Times New Roman"/>
              </a:rPr>
              <a:t>многие дети </a:t>
            </a:r>
            <a:r>
              <a:rPr lang="ru-RU" dirty="0">
                <a:solidFill>
                  <a:srgbClr val="181818"/>
                </a:solidFill>
                <a:latin typeface="Times New Roman"/>
              </a:rPr>
              <a:t>уверенно ведут прямой и обратный счет в пределах 20. Могут соотносить цифру с количеством предметов. Составлять задачи и решать их, пользуясь знаками «+», « -», «=». Научились измерять длину предметов, а также отрезки линий. Могут назвать геометрические фигуры. Хорошо ориентируются в окружающем пространстве, а также на листе бумаги, поверхности стола. Любят математические </a:t>
            </a:r>
            <a:r>
              <a:rPr lang="ru-RU" dirty="0" smtClean="0">
                <a:solidFill>
                  <a:srgbClr val="181818"/>
                </a:solidFill>
                <a:latin typeface="Times New Roman"/>
              </a:rPr>
              <a:t>задачи – считалки.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0656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225" y="3223559"/>
            <a:ext cx="2726708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376092"/>
                </a:solidFill>
                <a:latin typeface="Times New Roman"/>
                <a:ea typeface="Calibri"/>
                <a:cs typeface="Times New Roman"/>
              </a:rPr>
              <a:t>Спасибо за внимание.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07269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7008" y="237744"/>
            <a:ext cx="6903720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i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2E5ED69-FF57-492C-BC5D-A79A18ECB85D}"/>
              </a:ext>
            </a:extLst>
          </p:cNvPr>
          <p:cNvSpPr txBox="1"/>
          <p:nvPr/>
        </p:nvSpPr>
        <p:spPr>
          <a:xfrm>
            <a:off x="1143000" y="310896"/>
            <a:ext cx="6967728" cy="6042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b="1" dirty="0" smtClean="0">
              <a:solidFill>
                <a:srgbClr val="11111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начальных математических знаний и умений у детей дошкольного возраста должно осуществляться так, чтобы обучение давало не только непосредственно практический результат, но и широкий развивающий эффект. Поэтому я поставила перед собой следующую </a:t>
            </a:r>
            <a:endParaRPr lang="ru-RU" b="1" u="sng" dirty="0">
              <a:solidFill>
                <a:srgbClr val="00206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u="sng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b="1" u="sng" dirty="0">
                <a:solidFill>
                  <a:srgbClr val="00206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своего теоретического уровня знаний, профессионального мастерства и компетентности по теме «формирование понятия числа у детей дошкольного возраста».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Работая по этой теме, определила для себя следующие задачи:</a:t>
            </a:r>
            <a:endParaRPr lang="ru-RU" b="1" dirty="0">
              <a:solidFill>
                <a:srgbClr val="002060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Развить у ребенка интерес к математике в дошкольном возрасте.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Внедрять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разработанный материал в работу с детьми дошкольного 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возраста в игровой и занимательной форме. 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Пополнить содержание предметно –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развивающей среды дидактическими играми на счёт.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892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044519"/>
            <a:ext cx="4572000" cy="2768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Работу над данной темой мы проводили в форме игры. Игра является самой интересной и занимательной формой для обучения детей.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« Игра сколько»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«Какая цифра пропущена»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Цифры»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«Найди количество»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4959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2050" name="Picture 2" descr="C:\Users\Амина\Desktop\самаообрзование\IMG_20230110_0956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74116" y="121306"/>
            <a:ext cx="2495884" cy="2973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Амина\Desktop\самаообрзование\IMG_20230110_0956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65"/>
          <a:stretch/>
        </p:blipFill>
        <p:spPr bwMode="auto">
          <a:xfrm>
            <a:off x="4847573" y="385344"/>
            <a:ext cx="3131505" cy="2671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C:\Users\Амина\Desktop\самаообрзование\IMG_20230110_0956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2703" y="3394382"/>
            <a:ext cx="2321677" cy="199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C:\Users\Амина\Desktop\самаообрзование\IMG_20230110_095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93615" y="2788951"/>
            <a:ext cx="2409361" cy="3119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9872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3074" name="Picture 2" descr="C:\Users\Амина\Desktop\самаообрзование\IMG_20211111_0916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29053" y="16325"/>
            <a:ext cx="2501651" cy="3133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Амина\Desktop\самаообрзование\IMG_20230518_1554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6"/>
          <a:stretch/>
        </p:blipFill>
        <p:spPr bwMode="auto">
          <a:xfrm rot="5400000">
            <a:off x="5062749" y="-158602"/>
            <a:ext cx="2371448" cy="3352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Амина\Desktop\самаообрзование\IMG_20230518_1555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97"/>
          <a:stretch/>
        </p:blipFill>
        <p:spPr bwMode="auto">
          <a:xfrm rot="5400000">
            <a:off x="1430790" y="2840586"/>
            <a:ext cx="2674921" cy="2931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C:\Users\Амина\Desktop\самаообрзование\IMG_20230518_15572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37"/>
          <a:stretch/>
        </p:blipFill>
        <p:spPr bwMode="auto">
          <a:xfrm rot="5400000">
            <a:off x="5058852" y="2457015"/>
            <a:ext cx="2324906" cy="3483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9872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1026" name="Picture 2" descr="C:\Users\Амина\Desktop\самаообрзование\IMG_20230518_1548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63"/>
          <a:stretch/>
        </p:blipFill>
        <p:spPr bwMode="auto">
          <a:xfrm rot="5400000">
            <a:off x="1217678" y="284902"/>
            <a:ext cx="2409044" cy="24574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Амина\Desktop\самаообрзование\IMG_20230518_1548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8"/>
          <a:stretch/>
        </p:blipFill>
        <p:spPr bwMode="auto">
          <a:xfrm rot="5400000">
            <a:off x="4966833" y="-144124"/>
            <a:ext cx="2691200" cy="3480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C:\Users\Амина\Desktop\самаообрзование\IMG_20230518_1549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475" y="3192838"/>
            <a:ext cx="1946479" cy="2281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C:\Users\Амина\Desktop\самаообрзование\IMG_20230518_1550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37480" y="2924755"/>
            <a:ext cx="2315182" cy="2851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9872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2050" name="Picture 2" descr="C:\Users\Амина\Desktop\самаообрзование\IMG_20230518_15502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8"/>
          <a:stretch/>
        </p:blipFill>
        <p:spPr bwMode="auto">
          <a:xfrm rot="5400000">
            <a:off x="1377861" y="175363"/>
            <a:ext cx="2734590" cy="3102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Амина\Desktop\самаообрзование\IMG_20230518_155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13278" y="-81943"/>
            <a:ext cx="2546432" cy="3428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C:\Users\Амина\Desktop\самаообрзование\IMG_20230518_155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483" y="3093929"/>
            <a:ext cx="6210295" cy="2444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9872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3074" name="Picture 2" descr="C:\Users\Амина\Desktop\самаообрзование\IMG_20230323_093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2"/>
          <a:stretch/>
        </p:blipFill>
        <p:spPr bwMode="auto">
          <a:xfrm rot="5400000">
            <a:off x="1392349" y="239958"/>
            <a:ext cx="2087150" cy="2443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Амина\Desktop\самаообрзование\IMG_20230323_0931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02826" y="613950"/>
            <a:ext cx="2969070" cy="2577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Амина\Desktop\самаообрзование\IMG_20230323_0931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67858" y="2209183"/>
            <a:ext cx="2724799" cy="3761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987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1" y="1196247"/>
            <a:ext cx="184730" cy="99001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endParaRPr lang="ru-RU" sz="6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225" y="3223559"/>
            <a:ext cx="184731" cy="4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5" name="Picture 2" descr="C:\Users\Амина\Desktop\IMG_20220525_1608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74" r="15789"/>
          <a:stretch/>
        </p:blipFill>
        <p:spPr bwMode="auto">
          <a:xfrm rot="5400000">
            <a:off x="1742067" y="-36623"/>
            <a:ext cx="2339117" cy="3320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Амина\Desktop\IMG_20220525_1619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30389" y="1774542"/>
            <a:ext cx="2642992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0782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</TotalTime>
  <Words>196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Амина</cp:lastModifiedBy>
  <cp:revision>89</cp:revision>
  <dcterms:created xsi:type="dcterms:W3CDTF">2013-11-19T05:52:05Z</dcterms:created>
  <dcterms:modified xsi:type="dcterms:W3CDTF">2023-05-19T20:04:45Z</dcterms:modified>
</cp:coreProperties>
</file>