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4" r:id="rId9"/>
    <p:sldId id="263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75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71" d="100"/>
          <a:sy n="71" d="100"/>
        </p:scale>
        <p:origin x="6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E11D2F-AD19-4BF3-9AE0-285681819DDD}" type="doc">
      <dgm:prSet loTypeId="urn:microsoft.com/office/officeart/2005/8/layout/process5" loCatId="process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0FE1FA5-8453-4483-9F94-E55E5E5A2AC9}">
      <dgm:prSet custT="1"/>
      <dgm:spPr/>
      <dgm:t>
        <a:bodyPr/>
        <a:lstStyle/>
        <a:p>
          <a:r>
            <a:rPr lang="ru-RU" sz="2000" b="1" dirty="0"/>
            <a:t>На протяжении многих десятилетий оценивание заключалось в сравнении достижений учащегося с результатами других учащихся, и такой подход к оцениванию имеет целый ряд недостатков:</a:t>
          </a:r>
          <a:endParaRPr lang="en-US" sz="2000" dirty="0"/>
        </a:p>
      </dgm:t>
    </dgm:pt>
    <dgm:pt modelId="{C0AA7957-0486-4D09-86FC-AB81BDE919B8}" type="parTrans" cxnId="{348C513A-5BFC-4A63-81A0-707052ADF178}">
      <dgm:prSet/>
      <dgm:spPr/>
      <dgm:t>
        <a:bodyPr/>
        <a:lstStyle/>
        <a:p>
          <a:endParaRPr lang="en-US"/>
        </a:p>
      </dgm:t>
    </dgm:pt>
    <dgm:pt modelId="{4A71CF1C-AC1F-42E8-A85C-9F98BE2CCEF7}" type="sibTrans" cxnId="{348C513A-5BFC-4A63-81A0-707052ADF178}">
      <dgm:prSet/>
      <dgm:spPr/>
      <dgm:t>
        <a:bodyPr/>
        <a:lstStyle/>
        <a:p>
          <a:endParaRPr lang="en-US"/>
        </a:p>
      </dgm:t>
    </dgm:pt>
    <dgm:pt modelId="{D5E03510-56FD-4605-ACD5-D5F7C644EF20}">
      <dgm:prSet custT="1"/>
      <dgm:spPr/>
      <dgm:t>
        <a:bodyPr/>
        <a:lstStyle/>
        <a:p>
          <a:r>
            <a:rPr lang="ru-RU" sz="2000" dirty="0"/>
            <a:t>– отсутствуют четкие критерии оценки достижения результатов обучения, понятные учащимся, родителям и педагогам;</a:t>
          </a:r>
          <a:endParaRPr lang="en-US" sz="2000" dirty="0"/>
        </a:p>
      </dgm:t>
    </dgm:pt>
    <dgm:pt modelId="{5B15350A-948B-43EA-BD70-72339B91557F}" type="parTrans" cxnId="{9B80D854-253A-4A3D-9471-EA5949BEFE05}">
      <dgm:prSet/>
      <dgm:spPr/>
      <dgm:t>
        <a:bodyPr/>
        <a:lstStyle/>
        <a:p>
          <a:endParaRPr lang="en-US"/>
        </a:p>
      </dgm:t>
    </dgm:pt>
    <dgm:pt modelId="{6CEEDEA1-101C-4D70-B808-56ACB1D4B0D8}" type="sibTrans" cxnId="{9B80D854-253A-4A3D-9471-EA5949BEFE05}">
      <dgm:prSet/>
      <dgm:spPr/>
      <dgm:t>
        <a:bodyPr/>
        <a:lstStyle/>
        <a:p>
          <a:endParaRPr lang="en-US"/>
        </a:p>
      </dgm:t>
    </dgm:pt>
    <dgm:pt modelId="{6222DE47-67A1-4155-AE42-579CE9F8C1F6}">
      <dgm:prSet/>
      <dgm:spPr/>
      <dgm:t>
        <a:bodyPr/>
        <a:lstStyle/>
        <a:p>
          <a:r>
            <a:rPr lang="ru-RU" dirty="0"/>
            <a:t>– педагог выставляет отметку, ориентируясь на средний уровень знаний класса в целом, а не на основе единых критериев достижения результатов каждым учеником;</a:t>
          </a:r>
          <a:endParaRPr lang="en-US" dirty="0"/>
        </a:p>
      </dgm:t>
    </dgm:pt>
    <dgm:pt modelId="{ECDCE248-5D5C-4E5E-B2CD-9182AB84E9FD}" type="parTrans" cxnId="{8B09266B-95AC-40AF-AB8B-A50377E2FE82}">
      <dgm:prSet/>
      <dgm:spPr/>
      <dgm:t>
        <a:bodyPr/>
        <a:lstStyle/>
        <a:p>
          <a:endParaRPr lang="en-US"/>
        </a:p>
      </dgm:t>
    </dgm:pt>
    <dgm:pt modelId="{CE73DB10-16E4-414A-BFEF-65E7A159B0E5}" type="sibTrans" cxnId="{8B09266B-95AC-40AF-AB8B-A50377E2FE82}">
      <dgm:prSet/>
      <dgm:spPr/>
      <dgm:t>
        <a:bodyPr/>
        <a:lstStyle/>
        <a:p>
          <a:endParaRPr lang="en-US"/>
        </a:p>
      </dgm:t>
    </dgm:pt>
    <dgm:pt modelId="{2ECFB5C2-6F38-4BAB-89CF-87162FA3B4E3}">
      <dgm:prSet/>
      <dgm:spPr/>
      <dgm:t>
        <a:bodyPr/>
        <a:lstStyle/>
        <a:p>
          <a:r>
            <a:rPr lang="ru-RU" dirty="0"/>
            <a:t>– отметки, выставляемые учащимся, не дают четкой картины усвоения конкретных знаний, умений, навыков по отдельным разделам учебной программы, что не позволяет определить индивидуальную траекторию обучения каждого ученика;</a:t>
          </a:r>
          <a:endParaRPr lang="en-US" dirty="0"/>
        </a:p>
      </dgm:t>
    </dgm:pt>
    <dgm:pt modelId="{38A1D8CE-D574-40C4-AE61-32C10033485A}" type="parTrans" cxnId="{4F249342-C192-4E9C-847E-E353F789D8F9}">
      <dgm:prSet/>
      <dgm:spPr/>
      <dgm:t>
        <a:bodyPr/>
        <a:lstStyle/>
        <a:p>
          <a:endParaRPr lang="en-US"/>
        </a:p>
      </dgm:t>
    </dgm:pt>
    <dgm:pt modelId="{52884DD5-F758-4C65-A836-CC9341C3DC92}" type="sibTrans" cxnId="{4F249342-C192-4E9C-847E-E353F789D8F9}">
      <dgm:prSet/>
      <dgm:spPr/>
      <dgm:t>
        <a:bodyPr/>
        <a:lstStyle/>
        <a:p>
          <a:endParaRPr lang="en-US"/>
        </a:p>
      </dgm:t>
    </dgm:pt>
    <dgm:pt modelId="{7DC517DB-0B05-4130-AAC0-7BAF8C7534E1}" type="pres">
      <dgm:prSet presAssocID="{82E11D2F-AD19-4BF3-9AE0-285681819DDD}" presName="diagram" presStyleCnt="0">
        <dgm:presLayoutVars>
          <dgm:dir/>
          <dgm:resizeHandles val="exact"/>
        </dgm:presLayoutVars>
      </dgm:prSet>
      <dgm:spPr/>
    </dgm:pt>
    <dgm:pt modelId="{03B4CFC3-AF4C-40AE-A4D8-F82A428090AF}" type="pres">
      <dgm:prSet presAssocID="{60FE1FA5-8453-4483-9F94-E55E5E5A2AC9}" presName="node" presStyleLbl="node1" presStyleIdx="0" presStyleCnt="4" custScaleX="156329" custScaleY="112953">
        <dgm:presLayoutVars>
          <dgm:bulletEnabled val="1"/>
        </dgm:presLayoutVars>
      </dgm:prSet>
      <dgm:spPr/>
    </dgm:pt>
    <dgm:pt modelId="{BC8E082E-D5AA-41E5-A173-D24260E8BBA8}" type="pres">
      <dgm:prSet presAssocID="{4A71CF1C-AC1F-42E8-A85C-9F98BE2CCEF7}" presName="sibTrans" presStyleLbl="sibTrans2D1" presStyleIdx="0" presStyleCnt="3" custFlipVert="0" custFlipHor="1" custScaleX="95789" custScaleY="104989" custLinFactX="-300000" custLinFactY="247431" custLinFactNeighborX="-326505" custLinFactNeighborY="300000"/>
      <dgm:spPr/>
    </dgm:pt>
    <dgm:pt modelId="{87A2B531-3187-4CA1-9AF0-C4D3E3977AB6}" type="pres">
      <dgm:prSet presAssocID="{4A71CF1C-AC1F-42E8-A85C-9F98BE2CCEF7}" presName="connectorText" presStyleLbl="sibTrans2D1" presStyleIdx="0" presStyleCnt="3"/>
      <dgm:spPr/>
    </dgm:pt>
    <dgm:pt modelId="{9FA2438D-7291-4517-B66B-B32DFD379E64}" type="pres">
      <dgm:prSet presAssocID="{D5E03510-56FD-4605-ACD5-D5F7C644EF20}" presName="node" presStyleLbl="node1" presStyleIdx="1" presStyleCnt="4">
        <dgm:presLayoutVars>
          <dgm:bulletEnabled val="1"/>
        </dgm:presLayoutVars>
      </dgm:prSet>
      <dgm:spPr/>
    </dgm:pt>
    <dgm:pt modelId="{2F385772-BE51-4363-A30A-F9FDEDD07393}" type="pres">
      <dgm:prSet presAssocID="{6CEEDEA1-101C-4D70-B808-56ACB1D4B0D8}" presName="sibTrans" presStyleLbl="sibTrans2D1" presStyleIdx="1" presStyleCnt="3" custAng="21135669"/>
      <dgm:spPr/>
    </dgm:pt>
    <dgm:pt modelId="{A4D870B5-9898-4334-91BD-D19F5F7CCBD8}" type="pres">
      <dgm:prSet presAssocID="{6CEEDEA1-101C-4D70-B808-56ACB1D4B0D8}" presName="connectorText" presStyleLbl="sibTrans2D1" presStyleIdx="1" presStyleCnt="3"/>
      <dgm:spPr/>
    </dgm:pt>
    <dgm:pt modelId="{AFF1280C-5EE8-48D3-ACBE-B5EF156D5CE8}" type="pres">
      <dgm:prSet presAssocID="{6222DE47-67A1-4155-AE42-579CE9F8C1F6}" presName="node" presStyleLbl="node1" presStyleIdx="2" presStyleCnt="4" custScaleX="132001" custScaleY="134140">
        <dgm:presLayoutVars>
          <dgm:bulletEnabled val="1"/>
        </dgm:presLayoutVars>
      </dgm:prSet>
      <dgm:spPr/>
    </dgm:pt>
    <dgm:pt modelId="{C54279B0-585B-4A59-92B1-EF205436C78F}" type="pres">
      <dgm:prSet presAssocID="{CE73DB10-16E4-414A-BFEF-65E7A159B0E5}" presName="sibTrans" presStyleLbl="sibTrans2D1" presStyleIdx="2" presStyleCnt="3"/>
      <dgm:spPr/>
    </dgm:pt>
    <dgm:pt modelId="{97929DAB-6801-4808-97E1-C7A8F7BF4A6A}" type="pres">
      <dgm:prSet presAssocID="{CE73DB10-16E4-414A-BFEF-65E7A159B0E5}" presName="connectorText" presStyleLbl="sibTrans2D1" presStyleIdx="2" presStyleCnt="3"/>
      <dgm:spPr/>
    </dgm:pt>
    <dgm:pt modelId="{30D53C2F-50C4-471C-9994-6DC643AE0C04}" type="pres">
      <dgm:prSet presAssocID="{2ECFB5C2-6F38-4BAB-89CF-87162FA3B4E3}" presName="node" presStyleLbl="node1" presStyleIdx="3" presStyleCnt="4" custScaleX="158204" custScaleY="146183">
        <dgm:presLayoutVars>
          <dgm:bulletEnabled val="1"/>
        </dgm:presLayoutVars>
      </dgm:prSet>
      <dgm:spPr/>
    </dgm:pt>
  </dgm:ptLst>
  <dgm:cxnLst>
    <dgm:cxn modelId="{348C513A-5BFC-4A63-81A0-707052ADF178}" srcId="{82E11D2F-AD19-4BF3-9AE0-285681819DDD}" destId="{60FE1FA5-8453-4483-9F94-E55E5E5A2AC9}" srcOrd="0" destOrd="0" parTransId="{C0AA7957-0486-4D09-86FC-AB81BDE919B8}" sibTransId="{4A71CF1C-AC1F-42E8-A85C-9F98BE2CCEF7}"/>
    <dgm:cxn modelId="{30FA2F5B-F793-4457-9DD2-C1F211D0716B}" type="presOf" srcId="{CE73DB10-16E4-414A-BFEF-65E7A159B0E5}" destId="{C54279B0-585B-4A59-92B1-EF205436C78F}" srcOrd="0" destOrd="0" presId="urn:microsoft.com/office/officeart/2005/8/layout/process5"/>
    <dgm:cxn modelId="{3784E95C-BD98-4850-8ABB-FDF6956757D6}" type="presOf" srcId="{4A71CF1C-AC1F-42E8-A85C-9F98BE2CCEF7}" destId="{87A2B531-3187-4CA1-9AF0-C4D3E3977AB6}" srcOrd="1" destOrd="0" presId="urn:microsoft.com/office/officeart/2005/8/layout/process5"/>
    <dgm:cxn modelId="{4F249342-C192-4E9C-847E-E353F789D8F9}" srcId="{82E11D2F-AD19-4BF3-9AE0-285681819DDD}" destId="{2ECFB5C2-6F38-4BAB-89CF-87162FA3B4E3}" srcOrd="3" destOrd="0" parTransId="{38A1D8CE-D574-40C4-AE61-32C10033485A}" sibTransId="{52884DD5-F758-4C65-A836-CC9341C3DC92}"/>
    <dgm:cxn modelId="{8B09266B-95AC-40AF-AB8B-A50377E2FE82}" srcId="{82E11D2F-AD19-4BF3-9AE0-285681819DDD}" destId="{6222DE47-67A1-4155-AE42-579CE9F8C1F6}" srcOrd="2" destOrd="0" parTransId="{ECDCE248-5D5C-4E5E-B2CD-9182AB84E9FD}" sibTransId="{CE73DB10-16E4-414A-BFEF-65E7A159B0E5}"/>
    <dgm:cxn modelId="{1B9B3B6C-0277-42AB-91A8-97C4A4621629}" type="presOf" srcId="{CE73DB10-16E4-414A-BFEF-65E7A159B0E5}" destId="{97929DAB-6801-4808-97E1-C7A8F7BF4A6A}" srcOrd="1" destOrd="0" presId="urn:microsoft.com/office/officeart/2005/8/layout/process5"/>
    <dgm:cxn modelId="{9B80D854-253A-4A3D-9471-EA5949BEFE05}" srcId="{82E11D2F-AD19-4BF3-9AE0-285681819DDD}" destId="{D5E03510-56FD-4605-ACD5-D5F7C644EF20}" srcOrd="1" destOrd="0" parTransId="{5B15350A-948B-43EA-BD70-72339B91557F}" sibTransId="{6CEEDEA1-101C-4D70-B808-56ACB1D4B0D8}"/>
    <dgm:cxn modelId="{EB1A6478-8DB6-463E-A470-74FF5632D82D}" type="presOf" srcId="{6222DE47-67A1-4155-AE42-579CE9F8C1F6}" destId="{AFF1280C-5EE8-48D3-ACBE-B5EF156D5CE8}" srcOrd="0" destOrd="0" presId="urn:microsoft.com/office/officeart/2005/8/layout/process5"/>
    <dgm:cxn modelId="{3FE1D158-BE03-4E4F-BB3F-590B1A24B6FE}" type="presOf" srcId="{82E11D2F-AD19-4BF3-9AE0-285681819DDD}" destId="{7DC517DB-0B05-4130-AAC0-7BAF8C7534E1}" srcOrd="0" destOrd="0" presId="urn:microsoft.com/office/officeart/2005/8/layout/process5"/>
    <dgm:cxn modelId="{194E267E-5BAA-41A9-9764-3A6917932695}" type="presOf" srcId="{6CEEDEA1-101C-4D70-B808-56ACB1D4B0D8}" destId="{2F385772-BE51-4363-A30A-F9FDEDD07393}" srcOrd="0" destOrd="0" presId="urn:microsoft.com/office/officeart/2005/8/layout/process5"/>
    <dgm:cxn modelId="{75028DA0-3974-4A5B-8BDA-2C1A61E8DD14}" type="presOf" srcId="{6CEEDEA1-101C-4D70-B808-56ACB1D4B0D8}" destId="{A4D870B5-9898-4334-91BD-D19F5F7CCBD8}" srcOrd="1" destOrd="0" presId="urn:microsoft.com/office/officeart/2005/8/layout/process5"/>
    <dgm:cxn modelId="{7DBF54BF-734F-4634-96FB-43BC17505D8D}" type="presOf" srcId="{D5E03510-56FD-4605-ACD5-D5F7C644EF20}" destId="{9FA2438D-7291-4517-B66B-B32DFD379E64}" srcOrd="0" destOrd="0" presId="urn:microsoft.com/office/officeart/2005/8/layout/process5"/>
    <dgm:cxn modelId="{1A996FCE-8F94-46F2-AD08-A09D4151EB7A}" type="presOf" srcId="{2ECFB5C2-6F38-4BAB-89CF-87162FA3B4E3}" destId="{30D53C2F-50C4-471C-9994-6DC643AE0C04}" srcOrd="0" destOrd="0" presId="urn:microsoft.com/office/officeart/2005/8/layout/process5"/>
    <dgm:cxn modelId="{18584FF1-410C-4EC7-A86F-357AE67D0CA2}" type="presOf" srcId="{4A71CF1C-AC1F-42E8-A85C-9F98BE2CCEF7}" destId="{BC8E082E-D5AA-41E5-A173-D24260E8BBA8}" srcOrd="0" destOrd="0" presId="urn:microsoft.com/office/officeart/2005/8/layout/process5"/>
    <dgm:cxn modelId="{2B1C32F5-ACDC-43C2-BC01-3BEEB1C30BE0}" type="presOf" srcId="{60FE1FA5-8453-4483-9F94-E55E5E5A2AC9}" destId="{03B4CFC3-AF4C-40AE-A4D8-F82A428090AF}" srcOrd="0" destOrd="0" presId="urn:microsoft.com/office/officeart/2005/8/layout/process5"/>
    <dgm:cxn modelId="{48B6F43B-316E-4494-8206-B65FD171F6F9}" type="presParOf" srcId="{7DC517DB-0B05-4130-AAC0-7BAF8C7534E1}" destId="{03B4CFC3-AF4C-40AE-A4D8-F82A428090AF}" srcOrd="0" destOrd="0" presId="urn:microsoft.com/office/officeart/2005/8/layout/process5"/>
    <dgm:cxn modelId="{6B61B492-8D91-4FCC-A640-99CC378AD6EB}" type="presParOf" srcId="{7DC517DB-0B05-4130-AAC0-7BAF8C7534E1}" destId="{BC8E082E-D5AA-41E5-A173-D24260E8BBA8}" srcOrd="1" destOrd="0" presId="urn:microsoft.com/office/officeart/2005/8/layout/process5"/>
    <dgm:cxn modelId="{3424E001-50D0-4EC3-823C-891D4B0C768E}" type="presParOf" srcId="{BC8E082E-D5AA-41E5-A173-D24260E8BBA8}" destId="{87A2B531-3187-4CA1-9AF0-C4D3E3977AB6}" srcOrd="0" destOrd="0" presId="urn:microsoft.com/office/officeart/2005/8/layout/process5"/>
    <dgm:cxn modelId="{DA11F33D-A6E6-48A6-B54F-395AD805C12B}" type="presParOf" srcId="{7DC517DB-0B05-4130-AAC0-7BAF8C7534E1}" destId="{9FA2438D-7291-4517-B66B-B32DFD379E64}" srcOrd="2" destOrd="0" presId="urn:microsoft.com/office/officeart/2005/8/layout/process5"/>
    <dgm:cxn modelId="{B8D16560-23F2-4501-93EB-0B9A3D2E040E}" type="presParOf" srcId="{7DC517DB-0B05-4130-AAC0-7BAF8C7534E1}" destId="{2F385772-BE51-4363-A30A-F9FDEDD07393}" srcOrd="3" destOrd="0" presId="urn:microsoft.com/office/officeart/2005/8/layout/process5"/>
    <dgm:cxn modelId="{2996D719-06F2-4396-97CF-E46866BBEFEE}" type="presParOf" srcId="{2F385772-BE51-4363-A30A-F9FDEDD07393}" destId="{A4D870B5-9898-4334-91BD-D19F5F7CCBD8}" srcOrd="0" destOrd="0" presId="urn:microsoft.com/office/officeart/2005/8/layout/process5"/>
    <dgm:cxn modelId="{F19AC34C-EF18-40AC-95A0-D6CAC5FD13EA}" type="presParOf" srcId="{7DC517DB-0B05-4130-AAC0-7BAF8C7534E1}" destId="{AFF1280C-5EE8-48D3-ACBE-B5EF156D5CE8}" srcOrd="4" destOrd="0" presId="urn:microsoft.com/office/officeart/2005/8/layout/process5"/>
    <dgm:cxn modelId="{D7662D09-68A5-4E73-9FBF-C35AD7B51DC1}" type="presParOf" srcId="{7DC517DB-0B05-4130-AAC0-7BAF8C7534E1}" destId="{C54279B0-585B-4A59-92B1-EF205436C78F}" srcOrd="5" destOrd="0" presId="urn:microsoft.com/office/officeart/2005/8/layout/process5"/>
    <dgm:cxn modelId="{BA406158-AD63-41D5-9BC9-FD3910B20C23}" type="presParOf" srcId="{C54279B0-585B-4A59-92B1-EF205436C78F}" destId="{97929DAB-6801-4808-97E1-C7A8F7BF4A6A}" srcOrd="0" destOrd="0" presId="urn:microsoft.com/office/officeart/2005/8/layout/process5"/>
    <dgm:cxn modelId="{DFD034B4-8324-46F0-991F-77FDFF1B9E90}" type="presParOf" srcId="{7DC517DB-0B05-4130-AAC0-7BAF8C7534E1}" destId="{30D53C2F-50C4-471C-9994-6DC643AE0C0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FB572B-AA46-4789-B124-7ECECEA918A5}" type="doc">
      <dgm:prSet loTypeId="urn:microsoft.com/office/officeart/2005/8/layout/vProcess5" loCatId="process" qsTypeId="urn:microsoft.com/office/officeart/2005/8/quickstyle/simple3" qsCatId="simple" csTypeId="urn:microsoft.com/office/officeart/2005/8/colors/accent2_5" csCatId="accent2"/>
      <dgm:spPr/>
      <dgm:t>
        <a:bodyPr/>
        <a:lstStyle/>
        <a:p>
          <a:endParaRPr lang="en-US"/>
        </a:p>
      </dgm:t>
    </dgm:pt>
    <dgm:pt modelId="{DDCB684F-B8AB-4E50-B01D-1841A303F556}">
      <dgm:prSet/>
      <dgm:spPr/>
      <dgm:t>
        <a:bodyPr/>
        <a:lstStyle/>
        <a:p>
          <a:r>
            <a:rPr lang="ru-RU" dirty="0"/>
            <a:t>– при выставлении итоговой оценки учитываются текущие оценки, что не является объективным оцениванием конечного результата обучения;</a:t>
          </a:r>
          <a:endParaRPr lang="en-US" dirty="0"/>
        </a:p>
      </dgm:t>
    </dgm:pt>
    <dgm:pt modelId="{1DCA2127-4D10-459C-9E88-F089536068C0}" type="parTrans" cxnId="{A81D2104-D7A7-4FD1-8644-3C6EBDCDFE1E}">
      <dgm:prSet/>
      <dgm:spPr/>
      <dgm:t>
        <a:bodyPr/>
        <a:lstStyle/>
        <a:p>
          <a:endParaRPr lang="en-US"/>
        </a:p>
      </dgm:t>
    </dgm:pt>
    <dgm:pt modelId="{592D2ABF-210B-42D2-8148-2082228BFCE0}" type="sibTrans" cxnId="{A81D2104-D7A7-4FD1-8644-3C6EBDCDFE1E}">
      <dgm:prSet/>
      <dgm:spPr/>
      <dgm:t>
        <a:bodyPr/>
        <a:lstStyle/>
        <a:p>
          <a:endParaRPr lang="en-US"/>
        </a:p>
      </dgm:t>
    </dgm:pt>
    <dgm:pt modelId="{0D52B0BA-E156-4B23-B6AA-C67B74B1C285}">
      <dgm:prSet/>
      <dgm:spPr/>
      <dgm:t>
        <a:bodyPr/>
        <a:lstStyle/>
        <a:p>
          <a:r>
            <a:rPr lang="ru-RU"/>
            <a:t>– отсутствует оперативная связь между учеником и учителем в процессе обучения, что не способствует мотивации учащихся к обучению</a:t>
          </a:r>
          <a:endParaRPr lang="en-US"/>
        </a:p>
      </dgm:t>
    </dgm:pt>
    <dgm:pt modelId="{11CA375A-007E-441E-AB76-5D164F81A4C2}" type="parTrans" cxnId="{0CBC5BBB-22C4-41B9-929C-05D51B8291C7}">
      <dgm:prSet/>
      <dgm:spPr/>
      <dgm:t>
        <a:bodyPr/>
        <a:lstStyle/>
        <a:p>
          <a:endParaRPr lang="en-US"/>
        </a:p>
      </dgm:t>
    </dgm:pt>
    <dgm:pt modelId="{6DCF9A28-2855-44C4-93D5-AAB75D287491}" type="sibTrans" cxnId="{0CBC5BBB-22C4-41B9-929C-05D51B8291C7}">
      <dgm:prSet/>
      <dgm:spPr/>
      <dgm:t>
        <a:bodyPr/>
        <a:lstStyle/>
        <a:p>
          <a:endParaRPr lang="en-US"/>
        </a:p>
      </dgm:t>
    </dgm:pt>
    <dgm:pt modelId="{3AE189F8-3B34-4450-A4F4-63802AC03FC6}" type="pres">
      <dgm:prSet presAssocID="{FBFB572B-AA46-4789-B124-7ECECEA918A5}" presName="outerComposite" presStyleCnt="0">
        <dgm:presLayoutVars>
          <dgm:chMax val="5"/>
          <dgm:dir/>
          <dgm:resizeHandles val="exact"/>
        </dgm:presLayoutVars>
      </dgm:prSet>
      <dgm:spPr/>
    </dgm:pt>
    <dgm:pt modelId="{0CC95494-80B5-4EAF-BA50-47251DE5F370}" type="pres">
      <dgm:prSet presAssocID="{FBFB572B-AA46-4789-B124-7ECECEA918A5}" presName="dummyMaxCanvas" presStyleCnt="0">
        <dgm:presLayoutVars/>
      </dgm:prSet>
      <dgm:spPr/>
    </dgm:pt>
    <dgm:pt modelId="{32E1D580-FA6E-4999-9EF6-3DC567CB7572}" type="pres">
      <dgm:prSet presAssocID="{FBFB572B-AA46-4789-B124-7ECECEA918A5}" presName="TwoNodes_1" presStyleLbl="node1" presStyleIdx="0" presStyleCnt="2" custLinFactNeighborX="6005" custLinFactNeighborY="-57353">
        <dgm:presLayoutVars>
          <dgm:bulletEnabled val="1"/>
        </dgm:presLayoutVars>
      </dgm:prSet>
      <dgm:spPr/>
    </dgm:pt>
    <dgm:pt modelId="{35A25250-9F6E-4FCA-8A21-DF24A252A49D}" type="pres">
      <dgm:prSet presAssocID="{FBFB572B-AA46-4789-B124-7ECECEA918A5}" presName="TwoNodes_2" presStyleLbl="node1" presStyleIdx="1" presStyleCnt="2">
        <dgm:presLayoutVars>
          <dgm:bulletEnabled val="1"/>
        </dgm:presLayoutVars>
      </dgm:prSet>
      <dgm:spPr/>
    </dgm:pt>
    <dgm:pt modelId="{8A3EB48E-8DA0-411D-B8D9-62E940006A94}" type="pres">
      <dgm:prSet presAssocID="{FBFB572B-AA46-4789-B124-7ECECEA918A5}" presName="TwoConn_1-2" presStyleLbl="fgAccFollowNode1" presStyleIdx="0" presStyleCnt="1">
        <dgm:presLayoutVars>
          <dgm:bulletEnabled val="1"/>
        </dgm:presLayoutVars>
      </dgm:prSet>
      <dgm:spPr/>
    </dgm:pt>
    <dgm:pt modelId="{5ED4BCE9-94B9-4B18-ABCD-23218DB8B42B}" type="pres">
      <dgm:prSet presAssocID="{FBFB572B-AA46-4789-B124-7ECECEA918A5}" presName="TwoNodes_1_text" presStyleLbl="node1" presStyleIdx="1" presStyleCnt="2">
        <dgm:presLayoutVars>
          <dgm:bulletEnabled val="1"/>
        </dgm:presLayoutVars>
      </dgm:prSet>
      <dgm:spPr/>
    </dgm:pt>
    <dgm:pt modelId="{66447556-1F54-4DAD-8C92-4111EAC2C677}" type="pres">
      <dgm:prSet presAssocID="{FBFB572B-AA46-4789-B124-7ECECEA918A5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A81D2104-D7A7-4FD1-8644-3C6EBDCDFE1E}" srcId="{FBFB572B-AA46-4789-B124-7ECECEA918A5}" destId="{DDCB684F-B8AB-4E50-B01D-1841A303F556}" srcOrd="0" destOrd="0" parTransId="{1DCA2127-4D10-459C-9E88-F089536068C0}" sibTransId="{592D2ABF-210B-42D2-8148-2082228BFCE0}"/>
    <dgm:cxn modelId="{4BC3BB0C-EF5A-4637-BE55-8A0A6A80B8DD}" type="presOf" srcId="{592D2ABF-210B-42D2-8148-2082228BFCE0}" destId="{8A3EB48E-8DA0-411D-B8D9-62E940006A94}" srcOrd="0" destOrd="0" presId="urn:microsoft.com/office/officeart/2005/8/layout/vProcess5"/>
    <dgm:cxn modelId="{2D1D761E-6567-44AD-A5DF-B6C643D66C13}" type="presOf" srcId="{0D52B0BA-E156-4B23-B6AA-C67B74B1C285}" destId="{66447556-1F54-4DAD-8C92-4111EAC2C677}" srcOrd="1" destOrd="0" presId="urn:microsoft.com/office/officeart/2005/8/layout/vProcess5"/>
    <dgm:cxn modelId="{0340CA68-393B-4311-B8B4-93CC3E950D54}" type="presOf" srcId="{DDCB684F-B8AB-4E50-B01D-1841A303F556}" destId="{32E1D580-FA6E-4999-9EF6-3DC567CB7572}" srcOrd="0" destOrd="0" presId="urn:microsoft.com/office/officeart/2005/8/layout/vProcess5"/>
    <dgm:cxn modelId="{01164BB1-0834-43E9-82E7-A5E994D775F9}" type="presOf" srcId="{DDCB684F-B8AB-4E50-B01D-1841A303F556}" destId="{5ED4BCE9-94B9-4B18-ABCD-23218DB8B42B}" srcOrd="1" destOrd="0" presId="urn:microsoft.com/office/officeart/2005/8/layout/vProcess5"/>
    <dgm:cxn modelId="{0CBC5BBB-22C4-41B9-929C-05D51B8291C7}" srcId="{FBFB572B-AA46-4789-B124-7ECECEA918A5}" destId="{0D52B0BA-E156-4B23-B6AA-C67B74B1C285}" srcOrd="1" destOrd="0" parTransId="{11CA375A-007E-441E-AB76-5D164F81A4C2}" sibTransId="{6DCF9A28-2855-44C4-93D5-AAB75D287491}"/>
    <dgm:cxn modelId="{4F4AE8CF-5593-46EC-B313-98AA7E4EF064}" type="presOf" srcId="{FBFB572B-AA46-4789-B124-7ECECEA918A5}" destId="{3AE189F8-3B34-4450-A4F4-63802AC03FC6}" srcOrd="0" destOrd="0" presId="urn:microsoft.com/office/officeart/2005/8/layout/vProcess5"/>
    <dgm:cxn modelId="{7284A0F5-A432-4D13-8856-B340992536BC}" type="presOf" srcId="{0D52B0BA-E156-4B23-B6AA-C67B74B1C285}" destId="{35A25250-9F6E-4FCA-8A21-DF24A252A49D}" srcOrd="0" destOrd="0" presId="urn:microsoft.com/office/officeart/2005/8/layout/vProcess5"/>
    <dgm:cxn modelId="{D22028BA-9E2C-4D34-B944-936947951B61}" type="presParOf" srcId="{3AE189F8-3B34-4450-A4F4-63802AC03FC6}" destId="{0CC95494-80B5-4EAF-BA50-47251DE5F370}" srcOrd="0" destOrd="0" presId="urn:microsoft.com/office/officeart/2005/8/layout/vProcess5"/>
    <dgm:cxn modelId="{C0FD3B73-8E51-45DC-B99E-14E4F4467C9D}" type="presParOf" srcId="{3AE189F8-3B34-4450-A4F4-63802AC03FC6}" destId="{32E1D580-FA6E-4999-9EF6-3DC567CB7572}" srcOrd="1" destOrd="0" presId="urn:microsoft.com/office/officeart/2005/8/layout/vProcess5"/>
    <dgm:cxn modelId="{88E7CED2-4776-491F-8A8C-BA8A3C934736}" type="presParOf" srcId="{3AE189F8-3B34-4450-A4F4-63802AC03FC6}" destId="{35A25250-9F6E-4FCA-8A21-DF24A252A49D}" srcOrd="2" destOrd="0" presId="urn:microsoft.com/office/officeart/2005/8/layout/vProcess5"/>
    <dgm:cxn modelId="{A4950A55-6505-44B7-BA0C-3815924BA678}" type="presParOf" srcId="{3AE189F8-3B34-4450-A4F4-63802AC03FC6}" destId="{8A3EB48E-8DA0-411D-B8D9-62E940006A94}" srcOrd="3" destOrd="0" presId="urn:microsoft.com/office/officeart/2005/8/layout/vProcess5"/>
    <dgm:cxn modelId="{29726312-7844-445B-A223-41A9E0826049}" type="presParOf" srcId="{3AE189F8-3B34-4450-A4F4-63802AC03FC6}" destId="{5ED4BCE9-94B9-4B18-ABCD-23218DB8B42B}" srcOrd="4" destOrd="0" presId="urn:microsoft.com/office/officeart/2005/8/layout/vProcess5"/>
    <dgm:cxn modelId="{DFCD942A-8CCB-456F-871F-C75E582EE9D0}" type="presParOf" srcId="{3AE189F8-3B34-4450-A4F4-63802AC03FC6}" destId="{66447556-1F54-4DAD-8C92-4111EAC2C677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6AF44A-C9CE-4D29-9A2D-B8FF4317D9B8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7D30055-96A3-4768-95E7-C0448F9E9CF9}">
      <dgm:prSet/>
      <dgm:spPr/>
      <dgm:t>
        <a:bodyPr/>
        <a:lstStyle/>
        <a:p>
          <a:pPr algn="ctr"/>
          <a:r>
            <a:rPr lang="ru-RU" b="1" i="0" dirty="0"/>
            <a:t>Среди основных задач </a:t>
          </a:r>
          <a:r>
            <a:rPr lang="ru-RU" b="1" i="0" dirty="0" err="1"/>
            <a:t>критериального</a:t>
          </a:r>
          <a:r>
            <a:rPr lang="ru-RU" b="1" i="0" dirty="0"/>
            <a:t> оценивания можно выделить следующие задачи:</a:t>
          </a:r>
          <a:endParaRPr lang="en-US" dirty="0"/>
        </a:p>
      </dgm:t>
    </dgm:pt>
    <dgm:pt modelId="{824E2574-0466-44F7-A5DE-96042CA78BB5}" type="parTrans" cxnId="{10F1F83A-2FD2-4C28-B28F-0723D44CFF15}">
      <dgm:prSet/>
      <dgm:spPr/>
      <dgm:t>
        <a:bodyPr/>
        <a:lstStyle/>
        <a:p>
          <a:endParaRPr lang="en-US"/>
        </a:p>
      </dgm:t>
    </dgm:pt>
    <dgm:pt modelId="{8836EB8A-AAA5-446F-A850-2283D04F530D}" type="sibTrans" cxnId="{10F1F83A-2FD2-4C28-B28F-0723D44CFF15}">
      <dgm:prSet/>
      <dgm:spPr/>
      <dgm:t>
        <a:bodyPr/>
        <a:lstStyle/>
        <a:p>
          <a:endParaRPr lang="en-US"/>
        </a:p>
      </dgm:t>
    </dgm:pt>
    <dgm:pt modelId="{FA093404-90EF-45C1-93F1-E107AC2B6AF7}">
      <dgm:prSet/>
      <dgm:spPr/>
      <dgm:t>
        <a:bodyPr/>
        <a:lstStyle/>
        <a:p>
          <a:r>
            <a:rPr lang="ru-RU" b="0" i="0"/>
            <a:t>– определение уровня подготовки каждого ученика на каждом этапе учебного процесса;</a:t>
          </a:r>
          <a:endParaRPr lang="en-US"/>
        </a:p>
      </dgm:t>
    </dgm:pt>
    <dgm:pt modelId="{109A0074-CFE1-4247-B72D-ADF4316E6E2C}" type="parTrans" cxnId="{34707683-5E47-410A-BC18-C581B82BBC06}">
      <dgm:prSet/>
      <dgm:spPr/>
      <dgm:t>
        <a:bodyPr/>
        <a:lstStyle/>
        <a:p>
          <a:endParaRPr lang="en-US"/>
        </a:p>
      </dgm:t>
    </dgm:pt>
    <dgm:pt modelId="{81657E7F-3B3E-46C0-B89D-9873AFD7AEB8}" type="sibTrans" cxnId="{34707683-5E47-410A-BC18-C581B82BBC06}">
      <dgm:prSet/>
      <dgm:spPr/>
      <dgm:t>
        <a:bodyPr/>
        <a:lstStyle/>
        <a:p>
          <a:endParaRPr lang="en-US"/>
        </a:p>
      </dgm:t>
    </dgm:pt>
    <dgm:pt modelId="{44657402-4DD4-4F29-B07D-DA69E021412A}">
      <dgm:prSet/>
      <dgm:spPr/>
      <dgm:t>
        <a:bodyPr/>
        <a:lstStyle/>
        <a:p>
          <a:r>
            <a:rPr lang="ru-RU" b="0" i="0"/>
            <a:t>– определение и отслеживание индивидуального прогресса и коррекция индивидуальной траектории развития ученика;</a:t>
          </a:r>
          <a:endParaRPr lang="en-US"/>
        </a:p>
      </dgm:t>
    </dgm:pt>
    <dgm:pt modelId="{377731C7-D499-4103-B968-6D5A423ADA4C}" type="parTrans" cxnId="{9D650E22-9B47-4FB9-A65B-9920D3216590}">
      <dgm:prSet/>
      <dgm:spPr/>
      <dgm:t>
        <a:bodyPr/>
        <a:lstStyle/>
        <a:p>
          <a:endParaRPr lang="en-US"/>
        </a:p>
      </dgm:t>
    </dgm:pt>
    <dgm:pt modelId="{B6F567F1-6ED2-4118-9FC5-2724BF1E17B1}" type="sibTrans" cxnId="{9D650E22-9B47-4FB9-A65B-9920D3216590}">
      <dgm:prSet/>
      <dgm:spPr/>
      <dgm:t>
        <a:bodyPr/>
        <a:lstStyle/>
        <a:p>
          <a:endParaRPr lang="en-US"/>
        </a:p>
      </dgm:t>
    </dgm:pt>
    <dgm:pt modelId="{E89BE52C-D2E3-401A-B30E-2B0611AFCFB6}" type="pres">
      <dgm:prSet presAssocID="{866AF44A-C9CE-4D29-9A2D-B8FF4317D9B8}" presName="linear" presStyleCnt="0">
        <dgm:presLayoutVars>
          <dgm:animLvl val="lvl"/>
          <dgm:resizeHandles val="exact"/>
        </dgm:presLayoutVars>
      </dgm:prSet>
      <dgm:spPr/>
    </dgm:pt>
    <dgm:pt modelId="{3F4EF798-9B47-47F5-900F-A36C929F61F8}" type="pres">
      <dgm:prSet presAssocID="{D7D30055-96A3-4768-95E7-C0448F9E9CF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3E941DE-A7EA-4283-BBEF-5A3D051E3DE7}" type="pres">
      <dgm:prSet presAssocID="{8836EB8A-AAA5-446F-A850-2283D04F530D}" presName="spacer" presStyleCnt="0"/>
      <dgm:spPr/>
    </dgm:pt>
    <dgm:pt modelId="{F424157D-BC29-4D32-8B56-BFC4B42E7FDA}" type="pres">
      <dgm:prSet presAssocID="{FA093404-90EF-45C1-93F1-E107AC2B6AF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04FECEB-1A4B-41A3-8469-A56793607894}" type="pres">
      <dgm:prSet presAssocID="{81657E7F-3B3E-46C0-B89D-9873AFD7AEB8}" presName="spacer" presStyleCnt="0"/>
      <dgm:spPr/>
    </dgm:pt>
    <dgm:pt modelId="{02A4B1F1-78EA-4099-BA3B-032AA76CBEFF}" type="pres">
      <dgm:prSet presAssocID="{44657402-4DD4-4F29-B07D-DA69E021412A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9D650E22-9B47-4FB9-A65B-9920D3216590}" srcId="{866AF44A-C9CE-4D29-9A2D-B8FF4317D9B8}" destId="{44657402-4DD4-4F29-B07D-DA69E021412A}" srcOrd="2" destOrd="0" parTransId="{377731C7-D499-4103-B968-6D5A423ADA4C}" sibTransId="{B6F567F1-6ED2-4118-9FC5-2724BF1E17B1}"/>
    <dgm:cxn modelId="{AA70662A-EBF6-4464-9068-157558B9E09A}" type="presOf" srcId="{866AF44A-C9CE-4D29-9A2D-B8FF4317D9B8}" destId="{E89BE52C-D2E3-401A-B30E-2B0611AFCFB6}" srcOrd="0" destOrd="0" presId="urn:microsoft.com/office/officeart/2005/8/layout/vList2"/>
    <dgm:cxn modelId="{10F1F83A-2FD2-4C28-B28F-0723D44CFF15}" srcId="{866AF44A-C9CE-4D29-9A2D-B8FF4317D9B8}" destId="{D7D30055-96A3-4768-95E7-C0448F9E9CF9}" srcOrd="0" destOrd="0" parTransId="{824E2574-0466-44F7-A5DE-96042CA78BB5}" sibTransId="{8836EB8A-AAA5-446F-A850-2283D04F530D}"/>
    <dgm:cxn modelId="{CFE2C93C-55CB-443D-A568-DE3E4D4A0AD9}" type="presOf" srcId="{44657402-4DD4-4F29-B07D-DA69E021412A}" destId="{02A4B1F1-78EA-4099-BA3B-032AA76CBEFF}" srcOrd="0" destOrd="0" presId="urn:microsoft.com/office/officeart/2005/8/layout/vList2"/>
    <dgm:cxn modelId="{9062047F-68AE-498F-AF97-F6D773F76D32}" type="presOf" srcId="{FA093404-90EF-45C1-93F1-E107AC2B6AF7}" destId="{F424157D-BC29-4D32-8B56-BFC4B42E7FDA}" srcOrd="0" destOrd="0" presId="urn:microsoft.com/office/officeart/2005/8/layout/vList2"/>
    <dgm:cxn modelId="{34707683-5E47-410A-BC18-C581B82BBC06}" srcId="{866AF44A-C9CE-4D29-9A2D-B8FF4317D9B8}" destId="{FA093404-90EF-45C1-93F1-E107AC2B6AF7}" srcOrd="1" destOrd="0" parTransId="{109A0074-CFE1-4247-B72D-ADF4316E6E2C}" sibTransId="{81657E7F-3B3E-46C0-B89D-9873AFD7AEB8}"/>
    <dgm:cxn modelId="{31E05385-4967-455A-A028-39925A328595}" type="presOf" srcId="{D7D30055-96A3-4768-95E7-C0448F9E9CF9}" destId="{3F4EF798-9B47-47F5-900F-A36C929F61F8}" srcOrd="0" destOrd="0" presId="urn:microsoft.com/office/officeart/2005/8/layout/vList2"/>
    <dgm:cxn modelId="{82768451-9B0E-4B82-9C72-1082B7BA1B35}" type="presParOf" srcId="{E89BE52C-D2E3-401A-B30E-2B0611AFCFB6}" destId="{3F4EF798-9B47-47F5-900F-A36C929F61F8}" srcOrd="0" destOrd="0" presId="urn:microsoft.com/office/officeart/2005/8/layout/vList2"/>
    <dgm:cxn modelId="{8BA30119-5BAD-43AE-8530-AC8F4A7D67A7}" type="presParOf" srcId="{E89BE52C-D2E3-401A-B30E-2B0611AFCFB6}" destId="{D3E941DE-A7EA-4283-BBEF-5A3D051E3DE7}" srcOrd="1" destOrd="0" presId="urn:microsoft.com/office/officeart/2005/8/layout/vList2"/>
    <dgm:cxn modelId="{A19E6547-9213-4B83-8102-030B8A31141E}" type="presParOf" srcId="{E89BE52C-D2E3-401A-B30E-2B0611AFCFB6}" destId="{F424157D-BC29-4D32-8B56-BFC4B42E7FDA}" srcOrd="2" destOrd="0" presId="urn:microsoft.com/office/officeart/2005/8/layout/vList2"/>
    <dgm:cxn modelId="{FD824841-E2D3-41B2-9467-771BA14BE6F1}" type="presParOf" srcId="{E89BE52C-D2E3-401A-B30E-2B0611AFCFB6}" destId="{E04FECEB-1A4B-41A3-8469-A56793607894}" srcOrd="3" destOrd="0" presId="urn:microsoft.com/office/officeart/2005/8/layout/vList2"/>
    <dgm:cxn modelId="{99D86D30-833D-4793-88D8-DA64DB67AC82}" type="presParOf" srcId="{E89BE52C-D2E3-401A-B30E-2B0611AFCFB6}" destId="{02A4B1F1-78EA-4099-BA3B-032AA76CBEF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5180F84-E10F-4D9E-A897-E20F6FA64452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B906D38A-DEED-4F35-803E-FFAA55586D7D}">
      <dgm:prSet/>
      <dgm:spPr/>
      <dgm:t>
        <a:bodyPr/>
        <a:lstStyle/>
        <a:p>
          <a:r>
            <a:rPr lang="ru-RU" b="0" i="0" dirty="0"/>
            <a:t>– мотивирование учащихся на развитие умений и навыков широкого спектра для достижения ожидаемых результатов обучения;</a:t>
          </a:r>
          <a:endParaRPr lang="en-US" dirty="0"/>
        </a:p>
      </dgm:t>
    </dgm:pt>
    <dgm:pt modelId="{B7B6259D-8B18-4284-9ACD-CEB5E258C13D}" type="parTrans" cxnId="{344351A3-42A9-41A4-A0C6-9D9CFE14E26B}">
      <dgm:prSet/>
      <dgm:spPr/>
      <dgm:t>
        <a:bodyPr/>
        <a:lstStyle/>
        <a:p>
          <a:endParaRPr lang="en-US"/>
        </a:p>
      </dgm:t>
    </dgm:pt>
    <dgm:pt modelId="{0EFEE3B3-B298-4A47-8E15-55234317BB4D}" type="sibTrans" cxnId="{344351A3-42A9-41A4-A0C6-9D9CFE14E26B}">
      <dgm:prSet/>
      <dgm:spPr/>
      <dgm:t>
        <a:bodyPr/>
        <a:lstStyle/>
        <a:p>
          <a:endParaRPr lang="en-US"/>
        </a:p>
      </dgm:t>
    </dgm:pt>
    <dgm:pt modelId="{6528D4FB-DC53-4B4D-BF17-25B1511C6E98}">
      <dgm:prSet/>
      <dgm:spPr/>
      <dgm:t>
        <a:bodyPr/>
        <a:lstStyle/>
        <a:p>
          <a:r>
            <a:rPr lang="ru-RU" b="0" i="0"/>
            <a:t>– дифференцирование значимости оценок, полученных за выполнение различных видов деятельности;</a:t>
          </a:r>
          <a:endParaRPr lang="en-US"/>
        </a:p>
      </dgm:t>
    </dgm:pt>
    <dgm:pt modelId="{998BD2CA-A7F7-4AA5-A3BA-75AC784DE95C}" type="parTrans" cxnId="{A1CFC3FB-8554-49EE-A298-692EE7B7F481}">
      <dgm:prSet/>
      <dgm:spPr/>
      <dgm:t>
        <a:bodyPr/>
        <a:lstStyle/>
        <a:p>
          <a:endParaRPr lang="en-US"/>
        </a:p>
      </dgm:t>
    </dgm:pt>
    <dgm:pt modelId="{6BD8B40A-BFFA-4FD6-AFE7-3E4549D3A83D}" type="sibTrans" cxnId="{A1CFC3FB-8554-49EE-A298-692EE7B7F481}">
      <dgm:prSet/>
      <dgm:spPr/>
      <dgm:t>
        <a:bodyPr/>
        <a:lstStyle/>
        <a:p>
          <a:endParaRPr lang="en-US"/>
        </a:p>
      </dgm:t>
    </dgm:pt>
    <dgm:pt modelId="{78294303-FDCF-46BA-9858-B39F1C06BC5D}">
      <dgm:prSet/>
      <dgm:spPr/>
      <dgm:t>
        <a:bodyPr/>
        <a:lstStyle/>
        <a:p>
          <a:r>
            <a:rPr lang="ru-RU" b="0" i="0"/>
            <a:t>– обеспечение обратной связи между учителем, учеником и родителями для выявления качества усвоения учебного материала и особенностей организации учебного процесса </a:t>
          </a:r>
          <a:endParaRPr lang="en-US"/>
        </a:p>
      </dgm:t>
    </dgm:pt>
    <dgm:pt modelId="{701E6F1C-2616-4ADD-9F40-A612D19C6BF7}" type="parTrans" cxnId="{72EA2B5C-0782-4D81-8795-51740D9F1630}">
      <dgm:prSet/>
      <dgm:spPr/>
      <dgm:t>
        <a:bodyPr/>
        <a:lstStyle/>
        <a:p>
          <a:endParaRPr lang="en-US"/>
        </a:p>
      </dgm:t>
    </dgm:pt>
    <dgm:pt modelId="{97F769C6-1458-432D-9E33-F417483BAF7A}" type="sibTrans" cxnId="{72EA2B5C-0782-4D81-8795-51740D9F1630}">
      <dgm:prSet/>
      <dgm:spPr/>
      <dgm:t>
        <a:bodyPr/>
        <a:lstStyle/>
        <a:p>
          <a:endParaRPr lang="en-US"/>
        </a:p>
      </dgm:t>
    </dgm:pt>
    <dgm:pt modelId="{3408E980-6663-41D7-8974-50C46D3D6487}" type="pres">
      <dgm:prSet presAssocID="{15180F84-E10F-4D9E-A897-E20F6FA64452}" presName="linear" presStyleCnt="0">
        <dgm:presLayoutVars>
          <dgm:animLvl val="lvl"/>
          <dgm:resizeHandles val="exact"/>
        </dgm:presLayoutVars>
      </dgm:prSet>
      <dgm:spPr/>
    </dgm:pt>
    <dgm:pt modelId="{7156D2F6-5E66-4BBB-956F-A921F5FDC8D6}" type="pres">
      <dgm:prSet presAssocID="{B906D38A-DEED-4F35-803E-FFAA55586D7D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AAE0BFB-B70A-45E0-B3CA-5B1BF2433964}" type="pres">
      <dgm:prSet presAssocID="{0EFEE3B3-B298-4A47-8E15-55234317BB4D}" presName="spacer" presStyleCnt="0"/>
      <dgm:spPr/>
    </dgm:pt>
    <dgm:pt modelId="{9A33E97C-C30D-4548-8665-607C9E5A33B2}" type="pres">
      <dgm:prSet presAssocID="{6528D4FB-DC53-4B4D-BF17-25B1511C6E9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E72DEA7-E3C1-4B41-8799-62B0C11C22DC}" type="pres">
      <dgm:prSet presAssocID="{6BD8B40A-BFFA-4FD6-AFE7-3E4549D3A83D}" presName="spacer" presStyleCnt="0"/>
      <dgm:spPr/>
    </dgm:pt>
    <dgm:pt modelId="{9884A9A1-0961-4D92-9281-16FB2DAF8908}" type="pres">
      <dgm:prSet presAssocID="{78294303-FDCF-46BA-9858-B39F1C06BC5D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72EA2B5C-0782-4D81-8795-51740D9F1630}" srcId="{15180F84-E10F-4D9E-A897-E20F6FA64452}" destId="{78294303-FDCF-46BA-9858-B39F1C06BC5D}" srcOrd="2" destOrd="0" parTransId="{701E6F1C-2616-4ADD-9F40-A612D19C6BF7}" sibTransId="{97F769C6-1458-432D-9E33-F417483BAF7A}"/>
    <dgm:cxn modelId="{E2D5935F-63C3-41B9-A420-CE96CC04F2D7}" type="presOf" srcId="{78294303-FDCF-46BA-9858-B39F1C06BC5D}" destId="{9884A9A1-0961-4D92-9281-16FB2DAF8908}" srcOrd="0" destOrd="0" presId="urn:microsoft.com/office/officeart/2005/8/layout/vList2"/>
    <dgm:cxn modelId="{3C29437C-04A6-406B-9DFD-655EE4525A12}" type="presOf" srcId="{15180F84-E10F-4D9E-A897-E20F6FA64452}" destId="{3408E980-6663-41D7-8974-50C46D3D6487}" srcOrd="0" destOrd="0" presId="urn:microsoft.com/office/officeart/2005/8/layout/vList2"/>
    <dgm:cxn modelId="{344351A3-42A9-41A4-A0C6-9D9CFE14E26B}" srcId="{15180F84-E10F-4D9E-A897-E20F6FA64452}" destId="{B906D38A-DEED-4F35-803E-FFAA55586D7D}" srcOrd="0" destOrd="0" parTransId="{B7B6259D-8B18-4284-9ACD-CEB5E258C13D}" sibTransId="{0EFEE3B3-B298-4A47-8E15-55234317BB4D}"/>
    <dgm:cxn modelId="{57528EA8-E37E-4AFC-A481-B49D419BB77F}" type="presOf" srcId="{B906D38A-DEED-4F35-803E-FFAA55586D7D}" destId="{7156D2F6-5E66-4BBB-956F-A921F5FDC8D6}" srcOrd="0" destOrd="0" presId="urn:microsoft.com/office/officeart/2005/8/layout/vList2"/>
    <dgm:cxn modelId="{EF2A2CC0-484B-4607-ACDD-2F9416DA9715}" type="presOf" srcId="{6528D4FB-DC53-4B4D-BF17-25B1511C6E98}" destId="{9A33E97C-C30D-4548-8665-607C9E5A33B2}" srcOrd="0" destOrd="0" presId="urn:microsoft.com/office/officeart/2005/8/layout/vList2"/>
    <dgm:cxn modelId="{A1CFC3FB-8554-49EE-A298-692EE7B7F481}" srcId="{15180F84-E10F-4D9E-A897-E20F6FA64452}" destId="{6528D4FB-DC53-4B4D-BF17-25B1511C6E98}" srcOrd="1" destOrd="0" parTransId="{998BD2CA-A7F7-4AA5-A3BA-75AC784DE95C}" sibTransId="{6BD8B40A-BFFA-4FD6-AFE7-3E4549D3A83D}"/>
    <dgm:cxn modelId="{53272F73-DE21-4BAD-8E1B-3E9DF37DADE0}" type="presParOf" srcId="{3408E980-6663-41D7-8974-50C46D3D6487}" destId="{7156D2F6-5E66-4BBB-956F-A921F5FDC8D6}" srcOrd="0" destOrd="0" presId="urn:microsoft.com/office/officeart/2005/8/layout/vList2"/>
    <dgm:cxn modelId="{E927451A-C94F-4BC9-810E-DE4B115E132C}" type="presParOf" srcId="{3408E980-6663-41D7-8974-50C46D3D6487}" destId="{1AAE0BFB-B70A-45E0-B3CA-5B1BF2433964}" srcOrd="1" destOrd="0" presId="urn:microsoft.com/office/officeart/2005/8/layout/vList2"/>
    <dgm:cxn modelId="{29BDFFEC-26DD-4131-977C-1B6AC0AEFDA6}" type="presParOf" srcId="{3408E980-6663-41D7-8974-50C46D3D6487}" destId="{9A33E97C-C30D-4548-8665-607C9E5A33B2}" srcOrd="2" destOrd="0" presId="urn:microsoft.com/office/officeart/2005/8/layout/vList2"/>
    <dgm:cxn modelId="{5B374119-3281-4D22-9873-159E5D3E084D}" type="presParOf" srcId="{3408E980-6663-41D7-8974-50C46D3D6487}" destId="{5E72DEA7-E3C1-4B41-8799-62B0C11C22DC}" srcOrd="3" destOrd="0" presId="urn:microsoft.com/office/officeart/2005/8/layout/vList2"/>
    <dgm:cxn modelId="{8A6E8155-03D4-48D7-A2D4-6533F6AD29DE}" type="presParOf" srcId="{3408E980-6663-41D7-8974-50C46D3D6487}" destId="{9884A9A1-0961-4D92-9281-16FB2DAF890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B4CFC3-AF4C-40AE-A4D8-F82A428090AF}">
      <dsp:nvSpPr>
        <dsp:cNvPr id="0" name=""/>
        <dsp:cNvSpPr/>
      </dsp:nvSpPr>
      <dsp:spPr>
        <a:xfrm>
          <a:off x="1844743" y="3333"/>
          <a:ext cx="4571698" cy="19819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На протяжении многих десятилетий оценивание заключалось в сравнении достижений учащегося с результатами других учащихся, и такой подход к оцениванию имеет целый ряд недостатков:</a:t>
          </a:r>
          <a:endParaRPr lang="en-US" sz="2000" kern="1200" dirty="0"/>
        </a:p>
      </dsp:txBody>
      <dsp:txXfrm>
        <a:off x="1902792" y="61382"/>
        <a:ext cx="4455600" cy="1865826"/>
      </dsp:txXfrm>
    </dsp:sp>
    <dsp:sp modelId="{BC8E082E-D5AA-41E5-A173-D24260E8BBA8}">
      <dsp:nvSpPr>
        <dsp:cNvPr id="0" name=""/>
        <dsp:cNvSpPr/>
      </dsp:nvSpPr>
      <dsp:spPr>
        <a:xfrm flipH="1">
          <a:off x="2802671" y="4583838"/>
          <a:ext cx="593867" cy="7614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2980831" y="4736125"/>
        <a:ext cx="415707" cy="456862"/>
      </dsp:txXfrm>
    </dsp:sp>
    <dsp:sp modelId="{9FA2438D-7291-4517-B66B-B32DFD379E64}">
      <dsp:nvSpPr>
        <dsp:cNvPr id="0" name=""/>
        <dsp:cNvSpPr/>
      </dsp:nvSpPr>
      <dsp:spPr>
        <a:xfrm>
          <a:off x="7586205" y="116972"/>
          <a:ext cx="2924408" cy="17546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– отсутствуют четкие критерии оценки достижения результатов обучения, понятные учащимся, родителям и педагогам;</a:t>
          </a:r>
          <a:endParaRPr lang="en-US" sz="2000" kern="1200" dirty="0"/>
        </a:p>
      </dsp:txBody>
      <dsp:txXfrm>
        <a:off x="7637597" y="168364"/>
        <a:ext cx="2821624" cy="1651861"/>
      </dsp:txXfrm>
    </dsp:sp>
    <dsp:sp modelId="{2F385772-BE51-4363-A30A-F9FDEDD07393}">
      <dsp:nvSpPr>
        <dsp:cNvPr id="0" name=""/>
        <dsp:cNvSpPr/>
      </dsp:nvSpPr>
      <dsp:spPr>
        <a:xfrm rot="5400000">
          <a:off x="8466149" y="2182684"/>
          <a:ext cx="742968" cy="7252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-5400000">
        <a:off x="8620057" y="2173827"/>
        <a:ext cx="435151" cy="525392"/>
      </dsp:txXfrm>
    </dsp:sp>
    <dsp:sp modelId="{AFF1280C-5EE8-48D3-ACBE-B5EF156D5CE8}">
      <dsp:nvSpPr>
        <dsp:cNvPr id="0" name=""/>
        <dsp:cNvSpPr/>
      </dsp:nvSpPr>
      <dsp:spPr>
        <a:xfrm>
          <a:off x="6650365" y="3260676"/>
          <a:ext cx="3860248" cy="23536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– педагог выставляет отметку, ориентируясь на средний уровень знаний класса в целом, а не на основе единых критериев достижения результатов каждым учеником;</a:t>
          </a:r>
          <a:endParaRPr lang="en-US" sz="2000" kern="1200" dirty="0"/>
        </a:p>
      </dsp:txBody>
      <dsp:txXfrm>
        <a:off x="6719302" y="3329613"/>
        <a:ext cx="3722374" cy="2215807"/>
      </dsp:txXfrm>
    </dsp:sp>
    <dsp:sp modelId="{C54279B0-585B-4A59-92B1-EF205436C78F}">
      <dsp:nvSpPr>
        <dsp:cNvPr id="0" name=""/>
        <dsp:cNvSpPr/>
      </dsp:nvSpPr>
      <dsp:spPr>
        <a:xfrm rot="10800000">
          <a:off x="5773043" y="4074890"/>
          <a:ext cx="619974" cy="7252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5959035" y="4219941"/>
        <a:ext cx="433982" cy="435151"/>
      </dsp:txXfrm>
    </dsp:sp>
    <dsp:sp modelId="{30D53C2F-50C4-471C-9994-6DC643AE0C04}">
      <dsp:nvSpPr>
        <dsp:cNvPr id="0" name=""/>
        <dsp:cNvSpPr/>
      </dsp:nvSpPr>
      <dsp:spPr>
        <a:xfrm>
          <a:off x="854070" y="3155020"/>
          <a:ext cx="4626531" cy="25649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– отметки, выставляемые учащимся, не дают четкой картины усвоения конкретных знаний, умений, навыков по отдельным разделам учебной программы, что не позволяет определить индивидуальную траекторию обучения каждого ученика;</a:t>
          </a:r>
          <a:endParaRPr lang="en-US" sz="2000" kern="1200" dirty="0"/>
        </a:p>
      </dsp:txBody>
      <dsp:txXfrm>
        <a:off x="929196" y="3230146"/>
        <a:ext cx="4476279" cy="24147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E1D580-FA6E-4999-9EF6-3DC567CB7572}">
      <dsp:nvSpPr>
        <dsp:cNvPr id="0" name=""/>
        <dsp:cNvSpPr/>
      </dsp:nvSpPr>
      <dsp:spPr>
        <a:xfrm>
          <a:off x="541557" y="0"/>
          <a:ext cx="9018450" cy="2272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– при выставлении итоговой оценки учитываются текущие оценки, что не является объективным оцениванием конечного результата обучения;</a:t>
          </a:r>
          <a:endParaRPr lang="en-US" sz="2700" kern="1200" dirty="0"/>
        </a:p>
      </dsp:txBody>
      <dsp:txXfrm>
        <a:off x="608129" y="66572"/>
        <a:ext cx="6669192" cy="2139793"/>
      </dsp:txXfrm>
    </dsp:sp>
    <dsp:sp modelId="{35A25250-9F6E-4FCA-8A21-DF24A252A49D}">
      <dsp:nvSpPr>
        <dsp:cNvPr id="0" name=""/>
        <dsp:cNvSpPr/>
      </dsp:nvSpPr>
      <dsp:spPr>
        <a:xfrm>
          <a:off x="1591491" y="2778034"/>
          <a:ext cx="9018450" cy="22729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/>
            <a:t>– отсутствует оперативная связь между учеником и учителем в процессе обучения, что не способствует мотивации учащихся к обучению</a:t>
          </a:r>
          <a:endParaRPr lang="en-US" sz="2700" kern="1200"/>
        </a:p>
      </dsp:txBody>
      <dsp:txXfrm>
        <a:off x="1658063" y="2844606"/>
        <a:ext cx="5816406" cy="2139793"/>
      </dsp:txXfrm>
    </dsp:sp>
    <dsp:sp modelId="{8A3EB48E-8DA0-411D-B8D9-62E940006A94}">
      <dsp:nvSpPr>
        <dsp:cNvPr id="0" name=""/>
        <dsp:cNvSpPr/>
      </dsp:nvSpPr>
      <dsp:spPr>
        <a:xfrm>
          <a:off x="7541041" y="1786781"/>
          <a:ext cx="1477409" cy="147740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7873458" y="1786781"/>
        <a:ext cx="812575" cy="11117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4EF798-9B47-47F5-900F-A36C929F61F8}">
      <dsp:nvSpPr>
        <dsp:cNvPr id="0" name=""/>
        <dsp:cNvSpPr/>
      </dsp:nvSpPr>
      <dsp:spPr>
        <a:xfrm>
          <a:off x="0" y="28437"/>
          <a:ext cx="10515600" cy="18460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b="1" i="0" kern="1200" dirty="0"/>
            <a:t>Среди основных задач </a:t>
          </a:r>
          <a:r>
            <a:rPr lang="ru-RU" sz="3300" b="1" i="0" kern="1200" dirty="0" err="1"/>
            <a:t>критериального</a:t>
          </a:r>
          <a:r>
            <a:rPr lang="ru-RU" sz="3300" b="1" i="0" kern="1200" dirty="0"/>
            <a:t> оценивания можно выделить следующие задачи:</a:t>
          </a:r>
          <a:endParaRPr lang="en-US" sz="3300" kern="1200" dirty="0"/>
        </a:p>
      </dsp:txBody>
      <dsp:txXfrm>
        <a:off x="90116" y="118553"/>
        <a:ext cx="10335368" cy="1665808"/>
      </dsp:txXfrm>
    </dsp:sp>
    <dsp:sp modelId="{F424157D-BC29-4D32-8B56-BFC4B42E7FDA}">
      <dsp:nvSpPr>
        <dsp:cNvPr id="0" name=""/>
        <dsp:cNvSpPr/>
      </dsp:nvSpPr>
      <dsp:spPr>
        <a:xfrm>
          <a:off x="0" y="1969518"/>
          <a:ext cx="10515600" cy="1846040"/>
        </a:xfrm>
        <a:prstGeom prst="round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b="0" i="0" kern="1200"/>
            <a:t>– определение уровня подготовки каждого ученика на каждом этапе учебного процесса;</a:t>
          </a:r>
          <a:endParaRPr lang="en-US" sz="3300" kern="1200"/>
        </a:p>
      </dsp:txBody>
      <dsp:txXfrm>
        <a:off x="90116" y="2059634"/>
        <a:ext cx="10335368" cy="1665808"/>
      </dsp:txXfrm>
    </dsp:sp>
    <dsp:sp modelId="{02A4B1F1-78EA-4099-BA3B-032AA76CBEFF}">
      <dsp:nvSpPr>
        <dsp:cNvPr id="0" name=""/>
        <dsp:cNvSpPr/>
      </dsp:nvSpPr>
      <dsp:spPr>
        <a:xfrm>
          <a:off x="0" y="3910598"/>
          <a:ext cx="10515600" cy="184604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b="0" i="0" kern="1200"/>
            <a:t>– определение и отслеживание индивидуального прогресса и коррекция индивидуальной траектории развития ученика;</a:t>
          </a:r>
          <a:endParaRPr lang="en-US" sz="3300" kern="1200"/>
        </a:p>
      </dsp:txBody>
      <dsp:txXfrm>
        <a:off x="90116" y="4000714"/>
        <a:ext cx="10335368" cy="166580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56D2F6-5E66-4BBB-956F-A921F5FDC8D6}">
      <dsp:nvSpPr>
        <dsp:cNvPr id="0" name=""/>
        <dsp:cNvSpPr/>
      </dsp:nvSpPr>
      <dsp:spPr>
        <a:xfrm>
          <a:off x="0" y="287290"/>
          <a:ext cx="10987314" cy="17596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0" i="0" kern="1200" dirty="0"/>
            <a:t>– мотивирование учащихся на развитие умений и навыков широкого спектра для достижения ожидаемых результатов обучения;</a:t>
          </a:r>
          <a:endParaRPr lang="en-US" sz="3200" kern="1200" dirty="0"/>
        </a:p>
      </dsp:txBody>
      <dsp:txXfrm>
        <a:off x="85900" y="373190"/>
        <a:ext cx="10815514" cy="1587880"/>
      </dsp:txXfrm>
    </dsp:sp>
    <dsp:sp modelId="{9A33E97C-C30D-4548-8665-607C9E5A33B2}">
      <dsp:nvSpPr>
        <dsp:cNvPr id="0" name=""/>
        <dsp:cNvSpPr/>
      </dsp:nvSpPr>
      <dsp:spPr>
        <a:xfrm>
          <a:off x="0" y="2139131"/>
          <a:ext cx="10987314" cy="17596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0" i="0" kern="1200"/>
            <a:t>– дифференцирование значимости оценок, полученных за выполнение различных видов деятельности;</a:t>
          </a:r>
          <a:endParaRPr lang="en-US" sz="3200" kern="1200"/>
        </a:p>
      </dsp:txBody>
      <dsp:txXfrm>
        <a:off x="85900" y="2225031"/>
        <a:ext cx="10815514" cy="1587880"/>
      </dsp:txXfrm>
    </dsp:sp>
    <dsp:sp modelId="{9884A9A1-0961-4D92-9281-16FB2DAF8908}">
      <dsp:nvSpPr>
        <dsp:cNvPr id="0" name=""/>
        <dsp:cNvSpPr/>
      </dsp:nvSpPr>
      <dsp:spPr>
        <a:xfrm>
          <a:off x="0" y="3990971"/>
          <a:ext cx="10987314" cy="17596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0" i="0" kern="1200"/>
            <a:t>– обеспечение обратной связи между учителем, учеником и родителями для выявления качества усвоения учебного материала и особенностей организации учебного процесса </a:t>
          </a:r>
          <a:endParaRPr lang="en-US" sz="3200" kern="1200"/>
        </a:p>
      </dsp:txBody>
      <dsp:txXfrm>
        <a:off x="85900" y="4076871"/>
        <a:ext cx="10815514" cy="1587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ABC3A3-4076-8E6F-081A-E945BBD86E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3C1ED4A-1A7D-68FF-B055-7656EEE2F2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A4515E-6BDC-6F44-9DEE-AB896D4D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35BCC6-36DB-DA9C-B1E7-2C9E9D60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9925C3-7588-6C72-1F80-933031D82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0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053F5C-C8B7-874F-BD0E-596FAC4F3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B01139-34FD-827B-BCD5-D9E7B826FC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9EC328-5F73-580E-F965-0E5BA3827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835EA8-04E2-15FD-8ECE-A6633D307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641E1D-5945-64F2-07D5-82001CF6C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300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58682D8-A3A8-19DE-9B37-09174548F3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DF2B75-1DCE-D751-C1A1-AB8CE919E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E5154A-FB8A-6269-ACCB-EBD1C32DA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BB985D-1E1A-2893-72E3-E2F65CA23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FC4BB1-6E94-2A5F-1863-41E9E5671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748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C9E9E-95D9-D9EC-D5D3-FA3AA91EB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61EFBB-A31A-4DE1-9709-48F912CE40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221ABF-948D-212A-FF42-E6AACC349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18E4CD-224F-C12F-3C1E-86F7D7C0A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E8C42E-A78E-DBA2-EA27-8C43ABB56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71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2D974E-67A8-F9D3-DB31-F689F8DD9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ACD383-CE7E-A238-6B3A-AF3DEA341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C276EC-0A42-2333-3256-8B802F0A3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3832B8-E58A-988B-82EE-C63DA92CB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73E4CA-F6AC-E2ED-1F09-9608449A4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92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F35D6C-6C29-8CA8-7CDC-3A9A5B129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B7F043-D92F-D386-EF7D-7BE5C067AD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DC4CD38-DE47-E3C3-8EAA-996B6738E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E10486-18F7-7A18-6875-00B971CDA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46E59C7-E448-AB53-7867-9F4E4A650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CB9A27-C4B5-D36E-E65E-D33F87D1E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309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92378D-6A3F-C672-7755-75FD63EE7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D1898F-8D34-2DFE-543D-13C27344DB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00A82B-F608-7411-9D92-4A1CE3A970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1DDBD4B-69CD-F115-5E8F-7BC1CF493B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68BDF40-AED2-F229-6CAA-4F1A81D3F4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93CA2F-6BDA-87CE-3B72-EA670ECB5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57FA331-2F49-19E8-32F4-F1FA216A2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5B8CF3E-3D6B-98D0-CF99-B9D7267A8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210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033391-985C-724D-1586-CE2E9CE5C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FA64FF3-AFB8-8BC9-1A37-91EFA9CB3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4B9F0B-B949-24B0-67A7-235A76777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A25393-E595-3C38-B8BE-41872B9BD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385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FBD5000-C025-A4EA-CBE5-7C1FCDF95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15CE832-B24D-A2BA-F3BD-579F77506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181F76E-3D68-B467-1F61-BDFB58789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49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9F210D-01B8-3BB6-CA08-145AA33D4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D1B4D2-3DA8-8523-1449-AF448C2BF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1C8B4D-F39E-3C32-6270-F27BB6B230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323D81D-A7D9-D1C2-158F-2E90BE738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7BBF31-CC89-A821-8B7A-4D78D51FF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F622CC-7727-7D96-D517-88C87D23C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794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E6B800-CFFF-E8EA-4066-D5AAC7C13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07E9428-EDB1-F765-247B-60B63FB0BF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6C0AB95-AB90-5664-79B9-01B18AEAB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AD31F7-116C-95F3-CE63-B76B46570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BDF4A1-8A13-11A9-2B8B-AD5A0151C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BC786A-91FE-FDA8-0464-D63B27BB4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351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35AEF-6C8E-0292-1831-30DA7DD03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D3C3A5-E811-B934-EEFE-C9559F1A7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8351E2-0918-5D33-DAF6-E240833A31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29C27-99D0-416F-83BD-421748063953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844EE0-0CA5-10E0-0CE8-82B59A3DDC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8A9670-A0BE-A0A6-5FFF-749F53A8C2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2CFEE-E1A4-449F-8FE3-FBD1DDDE0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423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Rectangle 1035">
            <a:extLst>
              <a:ext uri="{FF2B5EF4-FFF2-40B4-BE49-F238E27FC236}">
                <a16:creationId xmlns:a16="http://schemas.microsoft.com/office/drawing/2014/main" id="{0AB225BA-7412-4605-8E8D-5AED2BF56A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7F4A756-ABF8-9B63-E04C-FC9BC25E68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" b="8906"/>
          <a:stretch/>
        </p:blipFill>
        <p:spPr bwMode="auto">
          <a:xfrm>
            <a:off x="20" y="-1"/>
            <a:ext cx="12191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" name="Rectangle 1037">
            <a:extLst>
              <a:ext uri="{FF2B5EF4-FFF2-40B4-BE49-F238E27FC236}">
                <a16:creationId xmlns:a16="http://schemas.microsoft.com/office/drawing/2014/main" id="{604BB9CD-970D-4FE5-B4E3-D651735BF4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27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254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06139E-9641-C667-5682-95C9EB6B1B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2520" y="2152955"/>
            <a:ext cx="9966960" cy="2552091"/>
          </a:xfrm>
        </p:spPr>
        <p:txBody>
          <a:bodyPr anchor="ctr">
            <a:normAutofit/>
          </a:bodyPr>
          <a:lstStyle/>
          <a:p>
            <a:r>
              <a:rPr lang="ru-RU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о </a:t>
            </a:r>
            <a:r>
              <a:rPr lang="ru-RU" sz="44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критериальном</a:t>
            </a:r>
            <a:r>
              <a:rPr lang="ru-RU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оценивании.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C9CFC7-D99A-DE31-6896-DF5F06AB50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0078" y="4992321"/>
            <a:ext cx="7891272" cy="707465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Выполнила: Сальникова Анастасия</a:t>
            </a:r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5E0D6276-8D53-4DDA-A15A-90E0831F6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1955749"/>
            <a:ext cx="10222992" cy="80683"/>
          </a:xfrm>
          <a:prstGeom prst="rect">
            <a:avLst/>
          </a:prstGeom>
          <a:blipFill dpi="0" rotWithShape="1">
            <a:blip r:embed="rId5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00C150C7-96FB-4EB9-BDF9-212535A60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808342"/>
            <a:ext cx="10222992" cy="80683"/>
          </a:xfrm>
          <a:prstGeom prst="rect">
            <a:avLst/>
          </a:prstGeom>
          <a:blipFill dpi="0" rotWithShape="1">
            <a:blip r:embed="rId5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1506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Изображение выглядит как текст, вод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80E0DFF8-31D8-E7C7-3266-788FD56FC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100" name="Объект 2">
            <a:extLst>
              <a:ext uri="{FF2B5EF4-FFF2-40B4-BE49-F238E27FC236}">
                <a16:creationId xmlns:a16="http://schemas.microsoft.com/office/drawing/2014/main" id="{5EF65F51-8E9D-8F49-79E2-16D418689A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1564147"/>
              </p:ext>
            </p:extLst>
          </p:nvPr>
        </p:nvGraphicFramePr>
        <p:xfrm>
          <a:off x="798286" y="435430"/>
          <a:ext cx="10987314" cy="6037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8467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0E0DFF8-31D8-E7C7-3266-788FD56FC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A21B37A-9A1A-B27D-8FD8-F9D0CD5C1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1486"/>
            <a:ext cx="10515600" cy="5175477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/>
              <a:t>Формативное</a:t>
            </a:r>
            <a:r>
              <a:rPr lang="ru-RU" b="1" dirty="0"/>
              <a:t> оценивание отличается от существующих методов оценки  тем, что  дает возможность преподавателю работать с  учеником на индивидуальном уровне, диагностировать уровень владения материала учащимися  и помогает правильно  организовать учебный процесс.</a:t>
            </a:r>
            <a:endParaRPr lang="en-US" b="1" dirty="0"/>
          </a:p>
          <a:p>
            <a:pPr marL="0" indent="0">
              <a:buNone/>
            </a:pPr>
            <a:r>
              <a:rPr lang="ru-RU" b="1" dirty="0"/>
              <a:t> 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err="1"/>
              <a:t>Формативное</a:t>
            </a:r>
            <a:r>
              <a:rPr lang="ru-RU" b="1" dirty="0"/>
              <a:t>   оценивание   является   «неформальным»  оцениванием. Оно основывается на оценивании в соответствии с выработанными  учителем  критериями и предполагает обратную связь.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182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0E0DFF8-31D8-E7C7-3266-788FD56FC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A21B37A-9A1A-B27D-8FD8-F9D0CD5C1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420914"/>
            <a:ext cx="10874829" cy="643708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Исключительность использования техники </a:t>
            </a:r>
            <a:r>
              <a:rPr lang="ru-RU" dirty="0" err="1"/>
              <a:t>формативного</a:t>
            </a:r>
            <a:r>
              <a:rPr lang="ru-RU" dirty="0"/>
              <a:t> оценивания заключается в том, что учитель и ученики могут влиять на уровень образования на  ранних этапах обучения. Составляющими звеньями  </a:t>
            </a:r>
            <a:r>
              <a:rPr lang="ru-RU" dirty="0" err="1"/>
              <a:t>формативного</a:t>
            </a:r>
            <a:r>
              <a:rPr lang="ru-RU" dirty="0"/>
              <a:t> оценивания являются: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Диагностирование  обучения с учетом результатов оценивания. 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Влияние оценивания на мотивацию  учащихся. 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Участие учащихся в процессе  учения. 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•Умение учащихся оценивать знания. 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Наличие обратной связи с учащимися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 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использовании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формативного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оценивания учащиеся видят ясно свои пробелы, сами понимают, как улучшить имеющийся  результат.</a:t>
            </a:r>
          </a:p>
          <a:p>
            <a:pPr marL="0" indent="0" algn="just">
              <a:spcAft>
                <a:spcPts val="1165"/>
              </a:spcAft>
              <a:buNone/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90820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0E0DFF8-31D8-E7C7-3266-788FD56FC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A21B37A-9A1A-B27D-8FD8-F9D0CD5C1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1486"/>
            <a:ext cx="10515600" cy="5486400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165"/>
              </a:spcAft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эффективной работы по данной задаче можно применить  методы исследования: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•анкетирование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сбор и обработка работ учащихся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беседа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наблюдение за деятельностью учащихся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707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4E391D4-1D64-8A6A-D41E-EBE613BA4A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27"/>
          <a:stretch/>
        </p:blipFill>
        <p:spPr bwMode="auto"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D9FEB37-FB4C-7E66-72AF-0C057649F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8457" y="508000"/>
            <a:ext cx="7373257" cy="6125029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165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уроках русского языка и русской литературы можно  работать  с  новыми  методами оценивания учащихся и наблюдать за их эффективностью.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Уделяя внимание таким формам оценивания, как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самооценивание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взаимооценивание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Использовать на уроках русского языка и русской литературы  листы оценивания для анализа результатов собственного учения и учения одноклассника. Проводить и обрабатывать работы учащихся-мини-тесты, сочинения, анкеты, составлять карты результативности с критериями, по которым нужно оценить работу, выяснить причину  ошибок и поставить  задачи для их исправления 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63779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4E391D4-1D64-8A6A-D41E-EBE613BA4A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27"/>
          <a:stretch/>
        </p:blipFill>
        <p:spPr bwMode="auto"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D9FEB37-FB4C-7E66-72AF-0C057649F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971" y="217714"/>
            <a:ext cx="11059886" cy="627017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 уроках учащимся особенно нравятся такие стратегии оценивания как «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Синквейн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»,«Две звезды и одно желание», мини-тесты, выборочные  эссе  и другие. Применение данных технологий способствует  развитию критического мышления  и сознательного отношения к учебе. «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Синквейн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  позволяет учащимся на основе анализа сделать выводы о различиях и сходствах языкового явления, развивает и творческое мышление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Работая над </a:t>
            </a: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синквейнами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можно предложить учащимся в качестве фразы приводить  афоризмы, крылатые выражения, цитаты, раскрывающие тему.  Можно открывать с учащимися и другие стихотворные   формулы, которые способствуют  развитию самоутверждения и мотивации. Например, стихотворная формула «Я знаю» из 6 строк, она учит ставить цели  критически оценивать себя. Стратегия в стихотворном жанре «Я не знаю» показывает слабые стороны ученика, помогает  учителю планировать  действия по улучшению качества обучения. 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71457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4E391D4-1D64-8A6A-D41E-EBE613BA4A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27"/>
          <a:stretch/>
        </p:blipFill>
        <p:spPr bwMode="auto"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D9FEB37-FB4C-7E66-72AF-0C057649F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1291" y="653143"/>
            <a:ext cx="8886369" cy="52190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err="1"/>
              <a:t>Формативное</a:t>
            </a:r>
            <a:r>
              <a:rPr lang="ru-RU" sz="4000" dirty="0"/>
              <a:t>  оценивание, правильно отобранные стратегии на стадии рефлексии способствуют успешному развитию </a:t>
            </a:r>
            <a:r>
              <a:rPr lang="ru-RU" sz="4000" dirty="0" err="1"/>
              <a:t>самомотивации</a:t>
            </a:r>
            <a:r>
              <a:rPr lang="ru-RU" sz="4000" dirty="0"/>
              <a:t> учащихся. Это путь к повышению качества образования. Учащиеся  видят и ценят свою роль в процессе обучения, видят свои плюсы и минусы</a:t>
            </a:r>
          </a:p>
        </p:txBody>
      </p:sp>
    </p:spTree>
    <p:extLst>
      <p:ext uri="{BB962C8B-B14F-4D97-AF65-F5344CB8AC3E}">
        <p14:creationId xmlns:p14="http://schemas.microsoft.com/office/powerpoint/2010/main" val="2738266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4E391D4-1D64-8A6A-D41E-EBE613BA4A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27"/>
          <a:stretch/>
        </p:blipFill>
        <p:spPr bwMode="auto"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D9FEB37-FB4C-7E66-72AF-0C057649F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943" y="939925"/>
            <a:ext cx="10435771" cy="5330245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165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положительным сторонам данной работы можно отнести снижение тревожности,  возможность самооценки, самоанализа и контроля.</a:t>
            </a:r>
          </a:p>
          <a:p>
            <a:pPr marL="0" indent="0" algn="just">
              <a:spcAft>
                <a:spcPts val="1165"/>
              </a:spcAft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Новые  формы  оценивания поднимают активность  работы учащихся на уроке. Они уже более свободно могут выражать свои мысли , смелее предлагают свои идеи,  критически мыслят и оценивают свои работы и работы одноклассников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46268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4E391D4-1D64-8A6A-D41E-EBE613BA4A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27"/>
          <a:stretch/>
        </p:blipFill>
        <p:spPr bwMode="auto"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D9FEB37-FB4C-7E66-72AF-0C057649F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113" y="217714"/>
            <a:ext cx="11713029" cy="6429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Постепенное изменение системы проведения учебных занятий, системы оценивания подготовки школьников потребует определенного адаптационного периода. При условии соблюдения всех этапов </a:t>
            </a:r>
            <a:r>
              <a:rPr lang="ru-RU" dirty="0" err="1"/>
              <a:t>критериального</a:t>
            </a:r>
            <a:r>
              <a:rPr lang="ru-RU" dirty="0"/>
              <a:t> оценивания трудоёмкость и издержки адаптационного периода окупаются повышением качества знаний у учащихся. Такая система оценивания исключает неудовлетворительные оценки. Но при бурном развитии современного общества она требует само собой определенной корректировки. Традиционная </a:t>
            </a:r>
            <a:r>
              <a:rPr lang="ru-RU" dirty="0" err="1"/>
              <a:t>пятибальная</a:t>
            </a:r>
            <a:r>
              <a:rPr lang="ru-RU" dirty="0"/>
              <a:t> система оценки образования естественно является </a:t>
            </a:r>
            <a:r>
              <a:rPr lang="ru-RU" dirty="0" err="1"/>
              <a:t>обьективной</a:t>
            </a:r>
            <a:r>
              <a:rPr lang="ru-RU" dirty="0"/>
              <a:t>, но она в современных условиях развития методики системы образования требует дальнейшей методической доработки. Это связано с тем, что учащийся должен дальше прогрессировать, развивать свои знания, подходить творчески к усвоению знания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0779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4E391D4-1D64-8A6A-D41E-EBE613BA4A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27"/>
          <a:stretch/>
        </p:blipFill>
        <p:spPr bwMode="auto"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D9FEB37-FB4C-7E66-72AF-0C057649F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113" y="217714"/>
            <a:ext cx="11713029" cy="6429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err="1"/>
              <a:t>Критериальная</a:t>
            </a:r>
            <a:r>
              <a:rPr lang="ru-RU" sz="3200" dirty="0"/>
              <a:t> система оценивания является-нормативной системой, она широко применяется в Международной школе бакалавриата. Эта система направлена не только на оценивание знания учащихся, но и на развитие индивидуальных качеств школьника, на раскрытие таланта молодежи, на правильное взаимоотношение с окружающей средой, на совершенствование своих знаний.</a:t>
            </a: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3200" dirty="0" err="1"/>
              <a:t>Критериальная</a:t>
            </a:r>
            <a:r>
              <a:rPr lang="ru-RU" sz="3200" dirty="0"/>
              <a:t> система оценивания является реальной системой которая согласована с педагогическим коллективом, направлена на индивидуальное развитие компетенции учеников, соответствующей целям и содержанию учебного плана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3647316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2" name="Rectangle 2061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7CD7E0-BCE5-FDC9-C5DF-D180430657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886" y="373868"/>
            <a:ext cx="6230257" cy="63462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Одной из главных задач современного образования является совершенствования методики преподавания дисциплин, подготовки компетентных кадров для этих дисциплин, </a:t>
            </a:r>
            <a:r>
              <a:rPr lang="ru-RU" dirty="0" err="1"/>
              <a:t>обьективная</a:t>
            </a:r>
            <a:r>
              <a:rPr lang="ru-RU" dirty="0"/>
              <a:t> оценка знаний учащихся. Поэтому в последние годы одним из основных направлений методической работы в школе является внедрение </a:t>
            </a:r>
            <a:r>
              <a:rPr lang="ru-RU" dirty="0" err="1"/>
              <a:t>критериального</a:t>
            </a:r>
            <a:r>
              <a:rPr lang="ru-RU" dirty="0"/>
              <a:t> оценивания в учебный процесс. Технология </a:t>
            </a:r>
            <a:r>
              <a:rPr lang="ru-RU" dirty="0" err="1"/>
              <a:t>критериального</a:t>
            </a:r>
            <a:r>
              <a:rPr lang="ru-RU" dirty="0"/>
              <a:t> оценивания как одна из современных методик обучения в принципе должна решить многие проблемы современного образования.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BE73D05-9E05-91FA-5D5E-4C2BAE4542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90"/>
          <a:stretch/>
        </p:blipFill>
        <p:spPr bwMode="auto"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031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6A684053-3F1F-E656-75A7-8C4DCF4822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5"/>
          <a:stretch/>
        </p:blipFill>
        <p:spPr bwMode="auto">
          <a:xfrm>
            <a:off x="-78828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cxnSp>
        <p:nvCxnSpPr>
          <p:cNvPr id="6153" name="Straight Connector 6152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08DC0E-2D7E-010B-6956-E8FC766B7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0178" y="2612571"/>
            <a:ext cx="4566994" cy="94343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3600" b="1" dirty="0"/>
              <a:t>Литература: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2CEDB5-9E06-F33D-C3E9-E3DBC4E6B233}"/>
              </a:ext>
            </a:extLst>
          </p:cNvPr>
          <p:cNvSpPr txBox="1"/>
          <p:nvPr/>
        </p:nvSpPr>
        <p:spPr>
          <a:xfrm>
            <a:off x="572689" y="3556001"/>
            <a:ext cx="48717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Абекова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Ж.А.,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Оралбаев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А.Б.,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Бердалиева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М.,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Избасарова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Ж.К. ТЕХНОЛОГИЯ КРИТЕРИАЛЬНОГО ОЦЕНИВАНИЯ, МЕТОДИКА ЕЕ ПРИМЕНЕНИЯ В УЧЕБНОМ ПРОЦЕССЕ // Международный журнал экспериментального образования. – 2016. – № 2-2. – С. 215-218;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064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BE73D05-9E05-91FA-5D5E-4C2BAE4542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9"/>
          <a:stretch/>
        </p:blipFill>
        <p:spPr bwMode="auto">
          <a:xfrm>
            <a:off x="20" y="10"/>
            <a:ext cx="12191980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Rectangle 2054">
            <a:extLst>
              <a:ext uri="{FF2B5EF4-FFF2-40B4-BE49-F238E27FC236}">
                <a16:creationId xmlns:a16="http://schemas.microsoft.com/office/drawing/2014/main" id="{A4206507-76F5-4316-AAF5-4EAFEE5EB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03BC2B61-D77E-45AB-8722-15BC6A718A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blipFill dpi="0" rotWithShape="1">
            <a:blip r:embed="rId3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059" name="Объект 2">
            <a:extLst>
              <a:ext uri="{FF2B5EF4-FFF2-40B4-BE49-F238E27FC236}">
                <a16:creationId xmlns:a16="http://schemas.microsoft.com/office/drawing/2014/main" id="{031CB522-A713-CDBF-826B-AFD4787EFF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6987591"/>
              </p:ext>
            </p:extLst>
          </p:nvPr>
        </p:nvGraphicFramePr>
        <p:xfrm>
          <a:off x="478971" y="319314"/>
          <a:ext cx="11364685" cy="5723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686006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BE73D05-9E05-91FA-5D5E-4C2BAE4542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9"/>
          <a:stretch/>
        </p:blipFill>
        <p:spPr bwMode="auto">
          <a:xfrm>
            <a:off x="20" y="-246732"/>
            <a:ext cx="12191980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Rectangle 2054">
            <a:extLst>
              <a:ext uri="{FF2B5EF4-FFF2-40B4-BE49-F238E27FC236}">
                <a16:creationId xmlns:a16="http://schemas.microsoft.com/office/drawing/2014/main" id="{A4206507-76F5-4316-AAF5-4EAFEE5EB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03BC2B61-D77E-45AB-8722-15BC6A718A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blipFill dpi="0" rotWithShape="1">
            <a:blip r:embed="rId3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059" name="Объект 2">
            <a:extLst>
              <a:ext uri="{FF2B5EF4-FFF2-40B4-BE49-F238E27FC236}">
                <a16:creationId xmlns:a16="http://schemas.microsoft.com/office/drawing/2014/main" id="{85E3B38C-1C60-A5E3-200E-EE11B22773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964448"/>
              </p:ext>
            </p:extLst>
          </p:nvPr>
        </p:nvGraphicFramePr>
        <p:xfrm>
          <a:off x="914401" y="1190171"/>
          <a:ext cx="10609942" cy="5050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77543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6" name="Rectangle 308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Изображение выглядит как текст, рама картины&#10;&#10;Автоматически созданное описание">
            <a:extLst>
              <a:ext uri="{FF2B5EF4-FFF2-40B4-BE49-F238E27FC236}">
                <a16:creationId xmlns:a16="http://schemas.microsoft.com/office/drawing/2014/main" id="{18D24BA3-87A0-CDAB-EF25-94696901EB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"/>
          <a:stretch/>
        </p:blipFill>
        <p:spPr bwMode="auto">
          <a:xfrm>
            <a:off x="1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8" name="Rectangle 3087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83" name="Content Placeholder 3082">
            <a:extLst>
              <a:ext uri="{FF2B5EF4-FFF2-40B4-BE49-F238E27FC236}">
                <a16:creationId xmlns:a16="http://schemas.microsoft.com/office/drawing/2014/main" id="{78AD2263-13C9-7FCE-EB13-A024BEA1E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6571" y="1016000"/>
            <a:ext cx="9669642" cy="5080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0" dirty="0">
                <a:solidFill>
                  <a:schemeClr val="accent2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Попробуем разобраться основными принципами </a:t>
            </a:r>
            <a:r>
              <a:rPr lang="ru-RU" sz="2400" b="1" i="0" dirty="0" err="1">
                <a:solidFill>
                  <a:schemeClr val="accent2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критериального</a:t>
            </a:r>
            <a:r>
              <a:rPr lang="ru-RU" sz="2400" b="1" i="0" dirty="0">
                <a:solidFill>
                  <a:schemeClr val="accent2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 оценивания. Что означает само </a:t>
            </a:r>
            <a:r>
              <a:rPr lang="ru-RU" sz="2400" b="1" i="0" dirty="0" err="1">
                <a:solidFill>
                  <a:schemeClr val="accent2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критериальное</a:t>
            </a:r>
            <a:r>
              <a:rPr lang="ru-RU" sz="2400" b="1" i="0" dirty="0">
                <a:solidFill>
                  <a:schemeClr val="accent2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 оценивание? Какие у нее достоинства и недостатки ? </a:t>
            </a:r>
          </a:p>
          <a:p>
            <a:pPr marL="0" indent="0">
              <a:buNone/>
            </a:pPr>
            <a:r>
              <a:rPr lang="ru-RU" sz="2400" b="1" i="0" dirty="0">
                <a:solidFill>
                  <a:schemeClr val="accent2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Во-первых, </a:t>
            </a:r>
            <a:r>
              <a:rPr lang="ru-RU" sz="2400" b="1" i="0" dirty="0" err="1">
                <a:solidFill>
                  <a:schemeClr val="accent2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критериальное</a:t>
            </a:r>
            <a:r>
              <a:rPr lang="ru-RU" sz="2400" b="1" i="0" dirty="0">
                <a:solidFill>
                  <a:schemeClr val="accent2">
                    <a:lumMod val="50000"/>
                  </a:schemeClr>
                </a:solidFill>
                <a:effectLst/>
                <a:latin typeface="Open Sans" panose="020B0606030504020204" pitchFamily="34" charset="0"/>
              </a:rPr>
              <a:t> оценивание – это процесс, основанный на сравнении учебных достижений учащихся с четко определенными, коллективно выработанными, заранее известными всем участникам образовательного процесса (учащимся, администрации школы, родителям, законным представителям и т.д.) критериями, соответствующими целям и содержанию образования, способствующими формированию учебно-познавательной компетентности учащихся.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07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0E0DFF8-31D8-E7C7-3266-788FD56FC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A21B37A-9A1A-B27D-8FD8-F9D0CD5C1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1486"/>
            <a:ext cx="10515600" cy="5175477"/>
          </a:xfrm>
        </p:spPr>
        <p:txBody>
          <a:bodyPr/>
          <a:lstStyle/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Само понятие критерий означает – признак, основание, правило принятия решения по оценке чего-либо на соответствие предъявленным требованиям.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В основных принципах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критериального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оценивания (для каждой конкретной работы) дается четкое представление о том, как в идеале должен выглядеть результат выполнения учебного задания, а оценивание означает такую шкалу как определение степени приближения ученика к данной цели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151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0E0DFF8-31D8-E7C7-3266-788FD56FC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A21B37A-9A1A-B27D-8FD8-F9D0CD5C1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1486"/>
            <a:ext cx="10515600" cy="5175477"/>
          </a:xfrm>
        </p:spPr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Кроме этого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критериальное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оценивание подразделяются на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формативное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и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суммативное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оценивание.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Формативное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(текущее) оценивание – определение текущего уровня усвоения знаний и навыков в процессе повседневной работы на уроке и/или дома, осуществление оперативной взаимосвязи между учеником и учителем в процессе обучения. Оно позволяет учащимся понимать, насколько правильно они выполняют задания в период изучения нового материала и достигают целей и задач обучения.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980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0E0DFF8-31D8-E7C7-3266-788FD56FC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A21B37A-9A1A-B27D-8FD8-F9D0CD5C1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1486"/>
            <a:ext cx="10515600" cy="5175477"/>
          </a:xfrm>
        </p:spPr>
        <p:txBody>
          <a:bodyPr/>
          <a:lstStyle/>
          <a:p>
            <a:pPr algn="l"/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Суммативное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внутреннее оценивание – определение уровня сформированности знаний и учебных навыков при завершении изучения определенного блока учебной информации.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Суммативное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внутреннее оценивание осуществляется педагогами или администрацией школы.</a:t>
            </a:r>
          </a:p>
          <a:p>
            <a:pPr algn="l"/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Суммативное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внешнее оценивание – определение уровня сформированности знаний и учебных навыков при завершении уровня обучения – начальной школы (5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кл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), основной школы (10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кл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), старшей школы (11-12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кл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068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0E0DFF8-31D8-E7C7-3266-788FD56FC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100" name="Объект 2">
            <a:extLst>
              <a:ext uri="{FF2B5EF4-FFF2-40B4-BE49-F238E27FC236}">
                <a16:creationId xmlns:a16="http://schemas.microsoft.com/office/drawing/2014/main" id="{499B761F-F9D5-7200-08A3-2E0B0647F0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3683544"/>
              </p:ext>
            </p:extLst>
          </p:nvPr>
        </p:nvGraphicFramePr>
        <p:xfrm>
          <a:off x="838200" y="391886"/>
          <a:ext cx="10515600" cy="5785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939866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1257</Words>
  <Application>Microsoft Office PowerPoint</Application>
  <PresentationFormat>Широкоэкранный</PresentationFormat>
  <Paragraphs>53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Open Sans</vt:lpstr>
      <vt:lpstr>Times New Roman</vt:lpstr>
      <vt:lpstr>Тема Office</vt:lpstr>
      <vt:lpstr>Понятие о критериальном оценивании.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о критериальном оценивании.</dc:title>
  <dc:creator>Сальникова Анастасия Денисовна</dc:creator>
  <cp:lastModifiedBy>Анастасия Сальникова</cp:lastModifiedBy>
  <cp:revision>1</cp:revision>
  <dcterms:created xsi:type="dcterms:W3CDTF">2023-02-20T16:22:37Z</dcterms:created>
  <dcterms:modified xsi:type="dcterms:W3CDTF">2023-10-03T07:27:56Z</dcterms:modified>
</cp:coreProperties>
</file>