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4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28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188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2287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88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189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19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48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10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4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708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86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323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89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94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67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28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3953B9E-0DF2-4E54-AF15-0DB64022980C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804E6AE-0D91-40C3-842F-DAFEA3460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7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9821B-891B-89A7-5025-69CBB3DB5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462588"/>
            <a:ext cx="8689976" cy="1371600"/>
          </a:xfrm>
        </p:spPr>
        <p:txBody>
          <a:bodyPr>
            <a:normAutofit/>
          </a:bodyPr>
          <a:lstStyle/>
          <a:p>
            <a:r>
              <a:rPr lang="ru-RU" dirty="0"/>
              <a:t>Тема урока 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B5C0DB-91B4-993E-3C8F-968B9FFB23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304" y="2335236"/>
            <a:ext cx="8689976" cy="181473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Неинфекционные заболевания</a:t>
            </a:r>
          </a:p>
        </p:txBody>
      </p:sp>
    </p:spTree>
    <p:extLst>
      <p:ext uri="{BB962C8B-B14F-4D97-AF65-F5344CB8AC3E}">
        <p14:creationId xmlns:p14="http://schemas.microsoft.com/office/powerpoint/2010/main" val="235375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522E5-8ADB-E8B1-4733-2E1782494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505" y="618517"/>
            <a:ext cx="11338560" cy="4516191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Неинфекционные заболевания – это заболевания, имеющие продолжительное течение и являющиеся результатом воздействия на человека комплекса наследственных, физиологических, экологических и поведенческих факторов</a:t>
            </a:r>
          </a:p>
        </p:txBody>
      </p:sp>
    </p:spTree>
    <p:extLst>
      <p:ext uri="{BB962C8B-B14F-4D97-AF65-F5344CB8AC3E}">
        <p14:creationId xmlns:p14="http://schemas.microsoft.com/office/powerpoint/2010/main" val="1133147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7F3C8-8AE2-A921-63E8-266C7E5D3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	Группы неинфекционных болезней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66678101-124E-F4A7-F708-6DD1DC2F99EE}"/>
              </a:ext>
            </a:extLst>
          </p:cNvPr>
          <p:cNvCxnSpPr>
            <a:cxnSpLocks/>
          </p:cNvCxnSpPr>
          <p:nvPr/>
        </p:nvCxnSpPr>
        <p:spPr>
          <a:xfrm flipH="1">
            <a:off x="2103122" y="1617785"/>
            <a:ext cx="602564" cy="5416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>
            <a:extLst>
              <a:ext uri="{FF2B5EF4-FFF2-40B4-BE49-F238E27FC236}">
                <a16:creationId xmlns:a16="http://schemas.microsoft.com/office/drawing/2014/main" id="{6BE31C24-58AE-6C70-0C3E-1BC3D8C1225B}"/>
              </a:ext>
            </a:extLst>
          </p:cNvPr>
          <p:cNvSpPr/>
          <p:nvPr/>
        </p:nvSpPr>
        <p:spPr>
          <a:xfrm>
            <a:off x="211015" y="2214694"/>
            <a:ext cx="2982351" cy="19915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Сердечно- сосудистые заболевания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3FE1B016-6BB4-1751-1D0D-80FA55C27A19}"/>
              </a:ext>
            </a:extLst>
          </p:cNvPr>
          <p:cNvCxnSpPr/>
          <p:nvPr/>
        </p:nvCxnSpPr>
        <p:spPr>
          <a:xfrm>
            <a:off x="4867422" y="1617785"/>
            <a:ext cx="0" cy="10672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>
            <a:extLst>
              <a:ext uri="{FF2B5EF4-FFF2-40B4-BE49-F238E27FC236}">
                <a16:creationId xmlns:a16="http://schemas.microsoft.com/office/drawing/2014/main" id="{8BFB1D5B-5C53-0AAC-F059-4F3570D3EFE0}"/>
              </a:ext>
            </a:extLst>
          </p:cNvPr>
          <p:cNvSpPr/>
          <p:nvPr/>
        </p:nvSpPr>
        <p:spPr>
          <a:xfrm>
            <a:off x="3468858" y="2776411"/>
            <a:ext cx="2658786" cy="18157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Онкологические заболевания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DE7C75C-0E21-76CD-840A-A229E2E65B47}"/>
              </a:ext>
            </a:extLst>
          </p:cNvPr>
          <p:cNvCxnSpPr/>
          <p:nvPr/>
        </p:nvCxnSpPr>
        <p:spPr>
          <a:xfrm>
            <a:off x="7631723" y="1546478"/>
            <a:ext cx="0" cy="1209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extLst>
              <a:ext uri="{FF2B5EF4-FFF2-40B4-BE49-F238E27FC236}">
                <a16:creationId xmlns:a16="http://schemas.microsoft.com/office/drawing/2014/main" id="{043C3B30-6A21-FD84-EFCC-5930F6354FD2}"/>
              </a:ext>
            </a:extLst>
          </p:cNvPr>
          <p:cNvSpPr/>
          <p:nvPr/>
        </p:nvSpPr>
        <p:spPr>
          <a:xfrm>
            <a:off x="6625883" y="2890910"/>
            <a:ext cx="2011680" cy="16890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Заболевания </a:t>
            </a:r>
            <a:r>
              <a:rPr lang="ru-RU" dirty="0" err="1"/>
              <a:t>дыхательныхх</a:t>
            </a:r>
            <a:r>
              <a:rPr lang="ru-RU" dirty="0"/>
              <a:t> путей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2A6AC32-B739-FBA3-6154-BC26A26C58D7}"/>
              </a:ext>
            </a:extLst>
          </p:cNvPr>
          <p:cNvCxnSpPr/>
          <p:nvPr/>
        </p:nvCxnSpPr>
        <p:spPr>
          <a:xfrm>
            <a:off x="9523828" y="1605298"/>
            <a:ext cx="422030" cy="9690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>
            <a:extLst>
              <a:ext uri="{FF2B5EF4-FFF2-40B4-BE49-F238E27FC236}">
                <a16:creationId xmlns:a16="http://schemas.microsoft.com/office/drawing/2014/main" id="{582280B3-9BAD-B6FC-F952-15F9CDB828B7}"/>
              </a:ext>
            </a:extLst>
          </p:cNvPr>
          <p:cNvSpPr/>
          <p:nvPr/>
        </p:nvSpPr>
        <p:spPr>
          <a:xfrm>
            <a:off x="9061923" y="2699898"/>
            <a:ext cx="2011680" cy="17523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Эндокринные заболевания</a:t>
            </a:r>
          </a:p>
        </p:txBody>
      </p:sp>
    </p:spTree>
    <p:extLst>
      <p:ext uri="{BB962C8B-B14F-4D97-AF65-F5344CB8AC3E}">
        <p14:creationId xmlns:p14="http://schemas.microsoft.com/office/powerpoint/2010/main" val="2451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C5502-8EF8-A6D4-768F-5FAE89FE2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828564"/>
            <a:ext cx="10351752" cy="1368184"/>
          </a:xfrm>
        </p:spPr>
        <p:txBody>
          <a:bodyPr/>
          <a:lstStyle/>
          <a:p>
            <a:r>
              <a:rPr lang="ru-RU" dirty="0"/>
              <a:t>Факторы риска неинфекционных заболеваний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97FA1E-939F-1C66-DCBF-2DBF11F92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557" y="2196748"/>
            <a:ext cx="10941969" cy="3832687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</a:p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</a:p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Пассивный образ жизни</a:t>
            </a:r>
          </a:p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Нездоровое питания</a:t>
            </a:r>
          </a:p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</a:p>
          <a:p>
            <a:pPr marL="457200" indent="-457200" algn="l">
              <a:buAutoNum type="arabicPeriod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Злоупотреблением алкоголем</a:t>
            </a:r>
          </a:p>
          <a:p>
            <a:pPr marL="457200" indent="-457200" algn="l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729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0CE98-7539-F2BE-F199-5909F93E3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516191"/>
          </a:xfrm>
        </p:spPr>
        <p:txBody>
          <a:bodyPr/>
          <a:lstStyle/>
          <a:p>
            <a:r>
              <a:rPr lang="ru-RU" dirty="0"/>
              <a:t>Профилактика неинфекционных заболеваний:</a:t>
            </a:r>
          </a:p>
        </p:txBody>
      </p:sp>
    </p:spTree>
    <p:extLst>
      <p:ext uri="{BB962C8B-B14F-4D97-AF65-F5344CB8AC3E}">
        <p14:creationId xmlns:p14="http://schemas.microsoft.com/office/powerpoint/2010/main" val="1805147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471335-3159-8112-33B9-5F8C02776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1169049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Профилактика – это комплекс мер, направленных на предупреждение болезни или устранение факторов риска ее развития.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8131A7-375D-A21A-C80F-BB9173F260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557" y="1997612"/>
            <a:ext cx="11408898" cy="4557933"/>
          </a:xfrm>
        </p:spPr>
        <p:txBody>
          <a:bodyPr>
            <a:noAutofit/>
          </a:bodyPr>
          <a:lstStyle/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Диспансеризация – ряд мероприятий, направленных на выявление у человека хронических неинфекционных заболеваний или предрасположенности к ним. 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значимости и пользе этого профилактического метода свидетельствует тот факт, что с 2013 года он вошёл в систему обязательного медицинского страхования всего населения РФ. Для школьников, не достигших 18- летнего возраста, прохождение ежегодной диспансеризации является обязательным.</a:t>
            </a:r>
          </a:p>
        </p:txBody>
      </p:sp>
    </p:spTree>
    <p:extLst>
      <p:ext uri="{BB962C8B-B14F-4D97-AF65-F5344CB8AC3E}">
        <p14:creationId xmlns:p14="http://schemas.microsoft.com/office/powerpoint/2010/main" val="1572537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45497-DF4A-0405-7B1E-3A7F21CEF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111809"/>
          </a:xfrm>
        </p:spPr>
        <p:txBody>
          <a:bodyPr/>
          <a:lstStyle/>
          <a:p>
            <a:r>
              <a:rPr lang="ru-RU" dirty="0"/>
              <a:t>Основные задачи диспансеризации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117186AD-D3AD-F934-111B-925F6427AC41}"/>
              </a:ext>
            </a:extLst>
          </p:cNvPr>
          <p:cNvCxnSpPr/>
          <p:nvPr/>
        </p:nvCxnSpPr>
        <p:spPr>
          <a:xfrm flipH="1">
            <a:off x="1041009" y="1308295"/>
            <a:ext cx="1041009" cy="984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>
            <a:extLst>
              <a:ext uri="{FF2B5EF4-FFF2-40B4-BE49-F238E27FC236}">
                <a16:creationId xmlns:a16="http://schemas.microsoft.com/office/drawing/2014/main" id="{C825AB92-4BE1-8E5B-7365-F34824162D3D}"/>
              </a:ext>
            </a:extLst>
          </p:cNvPr>
          <p:cNvSpPr/>
          <p:nvPr/>
        </p:nvSpPr>
        <p:spPr>
          <a:xfrm>
            <a:off x="196948" y="2321169"/>
            <a:ext cx="2124221" cy="1814733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Оценка состояния здоровья человека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F61939ED-ECF9-A774-8B9A-4E0AEE5F1856}"/>
              </a:ext>
            </a:extLst>
          </p:cNvPr>
          <p:cNvCxnSpPr/>
          <p:nvPr/>
        </p:nvCxnSpPr>
        <p:spPr>
          <a:xfrm>
            <a:off x="3362178" y="1308295"/>
            <a:ext cx="0" cy="984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>
            <a:extLst>
              <a:ext uri="{FF2B5EF4-FFF2-40B4-BE49-F238E27FC236}">
                <a16:creationId xmlns:a16="http://schemas.microsoft.com/office/drawing/2014/main" id="{AC7B9541-A0EA-FC7D-9A36-88EC843B9867}"/>
              </a:ext>
            </a:extLst>
          </p:cNvPr>
          <p:cNvSpPr/>
          <p:nvPr/>
        </p:nvSpPr>
        <p:spPr>
          <a:xfrm>
            <a:off x="2321169" y="2349304"/>
            <a:ext cx="2630659" cy="18147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Выявление заболеваний и факторов, которые их спровоцировали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374BE8D5-C239-739A-25E8-8E71D05AFA38}"/>
              </a:ext>
            </a:extLst>
          </p:cNvPr>
          <p:cNvCxnSpPr/>
          <p:nvPr/>
        </p:nvCxnSpPr>
        <p:spPr>
          <a:xfrm>
            <a:off x="5950633" y="1308295"/>
            <a:ext cx="0" cy="1111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extLst>
              <a:ext uri="{FF2B5EF4-FFF2-40B4-BE49-F238E27FC236}">
                <a16:creationId xmlns:a16="http://schemas.microsoft.com/office/drawing/2014/main" id="{018E73A0-A6B9-F125-F2CF-DC679B600600}"/>
              </a:ext>
            </a:extLst>
          </p:cNvPr>
          <p:cNvSpPr/>
          <p:nvPr/>
        </p:nvSpPr>
        <p:spPr>
          <a:xfrm>
            <a:off x="4951828" y="2420104"/>
            <a:ext cx="2630658" cy="19835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Поддержание оптимального уровня жизни и работоспособности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A0EC978E-F644-96BA-3CEB-76BBFC60A223}"/>
              </a:ext>
            </a:extLst>
          </p:cNvPr>
          <p:cNvCxnSpPr>
            <a:cxnSpLocks/>
          </p:cNvCxnSpPr>
          <p:nvPr/>
        </p:nvCxnSpPr>
        <p:spPr>
          <a:xfrm>
            <a:off x="7807569" y="1308295"/>
            <a:ext cx="323557" cy="12520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>
            <a:extLst>
              <a:ext uri="{FF2B5EF4-FFF2-40B4-BE49-F238E27FC236}">
                <a16:creationId xmlns:a16="http://schemas.microsoft.com/office/drawing/2014/main" id="{86E6E857-D6BF-AD55-77B7-9D03CB1A97AE}"/>
              </a:ext>
            </a:extLst>
          </p:cNvPr>
          <p:cNvSpPr/>
          <p:nvPr/>
        </p:nvSpPr>
        <p:spPr>
          <a:xfrm>
            <a:off x="7582486" y="2560320"/>
            <a:ext cx="1955409" cy="19835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Снижение риска смертности и инвалидности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ED62B883-1BCC-663E-3CD3-C672FA630936}"/>
              </a:ext>
            </a:extLst>
          </p:cNvPr>
          <p:cNvCxnSpPr/>
          <p:nvPr/>
        </p:nvCxnSpPr>
        <p:spPr>
          <a:xfrm>
            <a:off x="9650437" y="1308295"/>
            <a:ext cx="844061" cy="1322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>
            <a:extLst>
              <a:ext uri="{FF2B5EF4-FFF2-40B4-BE49-F238E27FC236}">
                <a16:creationId xmlns:a16="http://schemas.microsoft.com/office/drawing/2014/main" id="{10061AFC-239A-2FE6-BA97-7C28C86B45E8}"/>
              </a:ext>
            </a:extLst>
          </p:cNvPr>
          <p:cNvSpPr/>
          <p:nvPr/>
        </p:nvSpPr>
        <p:spPr>
          <a:xfrm>
            <a:off x="9748911" y="2813538"/>
            <a:ext cx="2246141" cy="17303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Диагностика болезней на ранних этапах </a:t>
            </a:r>
            <a:r>
              <a:rPr lang="ru-RU" dirty="0" err="1"/>
              <a:t>развтия</a:t>
            </a:r>
            <a:r>
              <a:rPr lang="ru-RU" dirty="0"/>
              <a:t> 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F6EB01E4-C0A8-6A47-619C-E3A81DAB16E1}"/>
              </a:ext>
            </a:extLst>
          </p:cNvPr>
          <p:cNvCxnSpPr/>
          <p:nvPr/>
        </p:nvCxnSpPr>
        <p:spPr>
          <a:xfrm>
            <a:off x="4951827" y="1308295"/>
            <a:ext cx="0" cy="3685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9C326E8-E258-D58E-4D89-C418B6D78A1D}"/>
              </a:ext>
            </a:extLst>
          </p:cNvPr>
          <p:cNvSpPr/>
          <p:nvPr/>
        </p:nvSpPr>
        <p:spPr>
          <a:xfrm>
            <a:off x="1730326" y="4994031"/>
            <a:ext cx="7920111" cy="1477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Проведение профилактических мероприятий (информирование людей о симптомах, особенностей течения и последствиях той или иной болезни, помощь в преодолении недуга или облегчении состояния </a:t>
            </a:r>
            <a:r>
              <a:rPr lang="ru-RU" dirty="0" err="1"/>
              <a:t>инфалидности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362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3E2CF4-41AF-094A-C86A-06643BC6A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980425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ЗОЖ предполагает:</a:t>
            </a:r>
            <a:br>
              <a:rPr lang="ru-RU" dirty="0"/>
            </a:br>
            <a:r>
              <a:rPr lang="ru-RU" dirty="0"/>
              <a:t>1. Отказ от вредных привычек</a:t>
            </a:r>
            <a:br>
              <a:rPr lang="ru-RU" dirty="0"/>
            </a:br>
            <a:r>
              <a:rPr lang="ru-RU" dirty="0"/>
              <a:t>2.Умение справляться с негативными эмоциями, противостоять стрессу</a:t>
            </a:r>
            <a:br>
              <a:rPr lang="ru-RU" dirty="0"/>
            </a:br>
            <a:r>
              <a:rPr lang="ru-RU" dirty="0"/>
              <a:t>3. Максимум движения в течение дня</a:t>
            </a:r>
            <a:br>
              <a:rPr lang="ru-RU" dirty="0"/>
            </a:br>
            <a:r>
              <a:rPr lang="ru-RU" dirty="0"/>
              <a:t>4. Наличие возможности полноценного сна и отдыха</a:t>
            </a:r>
            <a:br>
              <a:rPr lang="ru-RU" dirty="0"/>
            </a:br>
            <a:r>
              <a:rPr lang="ru-RU" dirty="0"/>
              <a:t>5. Отказ от вредных пищи. </a:t>
            </a:r>
            <a:br>
              <a:rPr lang="ru-RU" dirty="0"/>
            </a:br>
            <a:r>
              <a:rPr lang="ru-RU" dirty="0"/>
              <a:t>6. Бережное отношение к своему здоровью.</a:t>
            </a:r>
          </a:p>
        </p:txBody>
      </p:sp>
    </p:spTree>
    <p:extLst>
      <p:ext uri="{BB962C8B-B14F-4D97-AF65-F5344CB8AC3E}">
        <p14:creationId xmlns:p14="http://schemas.microsoft.com/office/powerpoint/2010/main" val="2458071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5FB9C-09C2-9D41-D6EA-3688E487A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9489" y="618517"/>
            <a:ext cx="12182621" cy="4516191"/>
          </a:xfrm>
        </p:spPr>
        <p:txBody>
          <a:bodyPr>
            <a:normAutofit/>
          </a:bodyPr>
          <a:lstStyle/>
          <a:p>
            <a:r>
              <a:rPr lang="ru-RU" dirty="0"/>
              <a:t>Практическое задание:</a:t>
            </a:r>
            <a:br>
              <a:rPr lang="ru-RU" dirty="0"/>
            </a:br>
            <a:r>
              <a:rPr lang="ru-RU" dirty="0"/>
              <a:t>Объединитесь в группы и на альбомном листе создайте плакат в поддержку ЗОЖ </a:t>
            </a:r>
          </a:p>
        </p:txBody>
      </p:sp>
    </p:spTree>
    <p:extLst>
      <p:ext uri="{BB962C8B-B14F-4D97-AF65-F5344CB8AC3E}">
        <p14:creationId xmlns:p14="http://schemas.microsoft.com/office/powerpoint/2010/main" val="181222144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26</TotalTime>
  <Words>266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Tw Cen MT</vt:lpstr>
      <vt:lpstr>Капля</vt:lpstr>
      <vt:lpstr>Тема урока :</vt:lpstr>
      <vt:lpstr>Неинфекционные заболевания – это заболевания, имеющие продолжительное течение и являющиеся результатом воздействия на человека комплекса наследственных, физиологических, экологических и поведенческих факторов</vt:lpstr>
      <vt:lpstr> Группы неинфекционных болезней</vt:lpstr>
      <vt:lpstr>Факторы риска неинфекционных заболеваний</vt:lpstr>
      <vt:lpstr>Профилактика неинфекционных заболеваний:</vt:lpstr>
      <vt:lpstr>Профилактика – это комплекс мер, направленных на предупреждение болезни или устранение факторов риска ее развития.</vt:lpstr>
      <vt:lpstr>Основные задачи диспансеризации</vt:lpstr>
      <vt:lpstr>ЗОЖ предполагает: 1. Отказ от вредных привычек 2.Умение справляться с негативными эмоциями, противостоять стрессу 3. Максимум движения в течение дня 4. Наличие возможности полноценного сна и отдыха 5. Отказ от вредных пищи.  6. Бережное отношение к своему здоровью.</vt:lpstr>
      <vt:lpstr>Практическое задание: Объединитесь в группы и на альбомном листе создайте плакат в поддержку ЗОЖ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:</dc:title>
  <dc:creator>vaicel91@mail.ru</dc:creator>
  <cp:lastModifiedBy>vaicel91@mail.ru</cp:lastModifiedBy>
  <cp:revision>1</cp:revision>
  <dcterms:created xsi:type="dcterms:W3CDTF">2023-09-29T05:44:39Z</dcterms:created>
  <dcterms:modified xsi:type="dcterms:W3CDTF">2023-09-29T06:10:59Z</dcterms:modified>
</cp:coreProperties>
</file>