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5" r:id="rId4"/>
    <p:sldId id="266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3"/>
            <a:ext cx="9144000" cy="68401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09.09.2023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276872"/>
            <a:ext cx="8820472" cy="792088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chemeClr val="tx2"/>
                </a:solidFill>
              </a:rPr>
              <a:t>Мультстудия </a:t>
            </a:r>
            <a:r>
              <a:rPr lang="ru-RU" sz="3600" b="1" dirty="0">
                <a:solidFill>
                  <a:schemeClr val="tx2"/>
                </a:solidFill>
              </a:rPr>
              <a:t>«СМи</a:t>
            </a:r>
            <a:r>
              <a:rPr lang="en-US" sz="3600" b="1" dirty="0">
                <a:solidFill>
                  <a:schemeClr val="tx2"/>
                </a:solidFill>
              </a:rPr>
              <a:t>L</a:t>
            </a:r>
            <a:r>
              <a:rPr lang="ru-RU" sz="3600" b="1" i="1" dirty="0">
                <a:solidFill>
                  <a:schemeClr val="tx2"/>
                </a:solidFill>
              </a:rPr>
              <a:t>» - </a:t>
            </a:r>
          </a:p>
          <a:p>
            <a:r>
              <a:rPr lang="ru-RU" sz="3600" b="1" i="1" dirty="0">
                <a:solidFill>
                  <a:schemeClr val="tx2"/>
                </a:solidFill>
              </a:rPr>
              <a:t>Содружество Мультфильма и </a:t>
            </a:r>
            <a:r>
              <a:rPr lang="en-US" sz="3600" b="1" i="1" dirty="0">
                <a:solidFill>
                  <a:schemeClr val="tx2"/>
                </a:solidFill>
              </a:rPr>
              <a:t>Lego</a:t>
            </a:r>
            <a:endParaRPr lang="uk-UA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76C901-98BA-4B41-8183-6F0638A4D994}"/>
              </a:ext>
            </a:extLst>
          </p:cNvPr>
          <p:cNvSpPr/>
          <p:nvPr/>
        </p:nvSpPr>
        <p:spPr>
          <a:xfrm>
            <a:off x="143508" y="1124744"/>
            <a:ext cx="8856984" cy="631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just">
              <a:lnSpc>
                <a:spcPct val="13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был  объявлен 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Департаментом образования и науки Костромской области</a:t>
            </a:r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совместно с благотворительным фондом </a:t>
            </a:r>
            <a:r>
              <a:rPr lang="ru-RU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«Будущее Сейчас»</a:t>
            </a:r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288000" algn="just">
              <a:lnSpc>
                <a:spcPct val="130000"/>
              </a:lnSpc>
            </a:pPr>
            <a:r>
              <a:rPr lang="ru-RU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гранты боролись 42 школы из районов Костромской области.</a:t>
            </a:r>
          </a:p>
          <a:p>
            <a:pPr indent="288000" algn="just">
              <a:lnSpc>
                <a:spcPct val="130000"/>
              </a:lnSpc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году призовой фонд конкурса был увеличен в два раза с 10-ти до 20-ти миллионов рублей. Больше чем в два раза увеличилось и количество победителей. </a:t>
            </a:r>
          </a:p>
          <a:p>
            <a:pPr indent="288000" algn="just">
              <a:lnSpc>
                <a:spcPct val="130000"/>
              </a:lnSpc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распределены среди 13-ти образовательных организаций, ведущих деятельность в семи муниципалитетах. </a:t>
            </a:r>
          </a:p>
          <a:p>
            <a:pPr indent="288000" algn="just">
              <a:lnSpc>
                <a:spcPct val="130000"/>
              </a:lnSpc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работы оценивались по ряду критериев, среди которых: актуальность и значимость проекта, содержательность, эффективность, масштабность, ресурсная обеспеченность и опыт команды, публичность, результативность, наличие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88000" algn="just">
              <a:lnSpc>
                <a:spcPct val="130000"/>
              </a:lnSpc>
            </a:pP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171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3D10B85-8094-441A-B568-854D50653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7026"/>
            <a:ext cx="4392488" cy="628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711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BAC11F-C6C5-4B2F-A211-C1262BDA8EF2}"/>
              </a:ext>
            </a:extLst>
          </p:cNvPr>
          <p:cNvSpPr/>
          <p:nvPr/>
        </p:nvSpPr>
        <p:spPr>
          <a:xfrm>
            <a:off x="105849" y="1340768"/>
            <a:ext cx="8932302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формирования ИКТ - компетентности учащихся по средствам участия в деятельности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мультстудии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«СМи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- Содружество Мультфильма и 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Lego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F7C3738-106D-4B79-B4FC-98BE6953721D}"/>
              </a:ext>
            </a:extLst>
          </p:cNvPr>
          <p:cNvSpPr/>
          <p:nvPr/>
        </p:nvSpPr>
        <p:spPr>
          <a:xfrm>
            <a:off x="3779912" y="332656"/>
            <a:ext cx="2635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</a:t>
            </a:r>
            <a:r>
              <a:rPr lang="ru-RU" sz="2800" b="1" spc="4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проекта:</a:t>
            </a:r>
            <a:r>
              <a:rPr lang="ru-RU" sz="2800" b="1" spc="4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96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51D3D5-E59F-4E3B-A1A8-5F4E813FC30C}"/>
              </a:ext>
            </a:extLst>
          </p:cNvPr>
          <p:cNvSpPr/>
          <p:nvPr/>
        </p:nvSpPr>
        <p:spPr>
          <a:xfrm>
            <a:off x="148166" y="855876"/>
            <a:ext cx="881632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обучить компьютерным технологиям и работе по специальным      компьютерным программам,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способствовать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выравниваю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стартовых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возможностей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детей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ограниченными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возможностями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здоровья,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детей-инвалидов,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pc="-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мотивировать</a:t>
            </a:r>
            <a:r>
              <a:rPr lang="ru-RU" spc="-9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их</a:t>
            </a:r>
            <a:r>
              <a:rPr lang="ru-RU" spc="-8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</a:t>
            </a:r>
            <a:r>
              <a:rPr lang="ru-RU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учебную</a:t>
            </a:r>
            <a:r>
              <a:rPr lang="ru-RU" spc="-9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деятельность</a:t>
            </a:r>
            <a:r>
              <a:rPr lang="ru-RU" spc="-9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посредством</a:t>
            </a:r>
            <a:r>
              <a:rPr lang="ru-RU" spc="-8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включения</a:t>
            </a:r>
            <a:r>
              <a:rPr lang="ru-RU" spc="-34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pc="-1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активное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медиатворчество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определить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место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новых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медиа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профессиональном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самоопределении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школьников,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привлечь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внимание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 профессиям,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формировать познавательный интерес к информатике и развивать компьютерную грамотность учащихся,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способствовать развитию логического мышления, творческого потенциала, коммуникативных способностей, смелости в выдвижении гипотез, умения принимать нестандартные решения,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модернизировать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медиапространство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социального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взаимодействия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эффективного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использования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современных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медийных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технологий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счет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инфраструктурных</a:t>
            </a:r>
            <a:r>
              <a:rPr lang="ru-RU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дизайн-решений,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spcAft>
                <a:spcPts val="1000"/>
              </a:spcAft>
              <a:buFontTx/>
              <a:buChar char="-"/>
              <a:tabLst>
                <a:tab pos="81026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организовать инновационную развивающую среду, способствующую применению новых нетрадиционных форм работы с детьми в условиях применения LEGO-конструкторов в создании мультфильмов.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754357-08B9-4056-8F79-BAF730955DD6}"/>
              </a:ext>
            </a:extLst>
          </p:cNvPr>
          <p:cNvSpPr/>
          <p:nvPr/>
        </p:nvSpPr>
        <p:spPr>
          <a:xfrm>
            <a:off x="3779912" y="188640"/>
            <a:ext cx="29616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4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Задачи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проекта:</a:t>
            </a:r>
            <a:r>
              <a:rPr lang="ru-RU" sz="2800" b="1" spc="4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02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E1CD23-9F06-449C-A4D5-4C61CE857B8C}"/>
              </a:ext>
            </a:extLst>
          </p:cNvPr>
          <p:cNvSpPr/>
          <p:nvPr/>
        </p:nvSpPr>
        <p:spPr>
          <a:xfrm>
            <a:off x="395536" y="1669440"/>
            <a:ext cx="7272808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21971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«Первые шаги»</a:t>
            </a:r>
            <a:r>
              <a:rPr lang="ru-RU" sz="24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(начальная школа)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971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«Шаг за шагом»</a:t>
            </a:r>
            <a:r>
              <a:rPr lang="ru-RU" sz="24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(среднее звено)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971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«Шаг в программирование»</a:t>
            </a:r>
            <a:r>
              <a:rPr lang="ru-RU" sz="24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(старшее звено)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1971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«Шаг к самоопределению»</a:t>
            </a:r>
            <a:r>
              <a:rPr lang="ru-RU" sz="24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(ОВЗ).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E3CB7C-D739-4DD0-A905-F9765BABB2F9}"/>
              </a:ext>
            </a:extLst>
          </p:cNvPr>
          <p:cNvSpPr/>
          <p:nvPr/>
        </p:nvSpPr>
        <p:spPr>
          <a:xfrm>
            <a:off x="3059832" y="476672"/>
            <a:ext cx="3476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в школе</a:t>
            </a:r>
          </a:p>
        </p:txBody>
      </p:sp>
    </p:spTree>
    <p:extLst>
      <p:ext uri="{BB962C8B-B14F-4D97-AF65-F5344CB8AC3E}">
        <p14:creationId xmlns:p14="http://schemas.microsoft.com/office/powerpoint/2010/main" val="1780039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8802A77-441B-4B33-8050-6C3002F74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24" y="3886040"/>
            <a:ext cx="3840000" cy="2880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4BDBE2-7DFC-47A1-9B1A-61B5377123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909482"/>
            <a:ext cx="3840000" cy="2880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AE7149-A037-4FA8-8A7B-6F6DFFB99D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87" y="763569"/>
            <a:ext cx="3840837" cy="2880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BFCBA3-CF79-4140-A187-FD755E5E5E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406" y="773053"/>
            <a:ext cx="3840000" cy="28800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D831010-B9A2-4173-A0BB-0B64B6FF1A19}"/>
              </a:ext>
            </a:extLst>
          </p:cNvPr>
          <p:cNvSpPr/>
          <p:nvPr/>
        </p:nvSpPr>
        <p:spPr>
          <a:xfrm>
            <a:off x="3275855" y="122034"/>
            <a:ext cx="1957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ремонта</a:t>
            </a:r>
          </a:p>
        </p:txBody>
      </p:sp>
    </p:spTree>
    <p:extLst>
      <p:ext uri="{BB962C8B-B14F-4D97-AF65-F5344CB8AC3E}">
        <p14:creationId xmlns:p14="http://schemas.microsoft.com/office/powerpoint/2010/main" val="404279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FBF9CB-8E2D-4BD1-AE7F-1E83DA584D4F}"/>
              </a:ext>
            </a:extLst>
          </p:cNvPr>
          <p:cNvSpPr/>
          <p:nvPr/>
        </p:nvSpPr>
        <p:spPr>
          <a:xfrm>
            <a:off x="3333295" y="33116"/>
            <a:ext cx="2477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ремонта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F6011D-8380-49C1-8A1C-D44CA80C92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48" y="783384"/>
            <a:ext cx="3840000" cy="28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28C534-4F09-4C9E-9129-9BDEE0922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92" y="742072"/>
            <a:ext cx="3840000" cy="28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8579EB-2202-41C3-91F2-67BE2E8E5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37" y="3807808"/>
            <a:ext cx="3840000" cy="28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049D5D-49B6-417F-8719-9F768CD180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436" b="7773"/>
          <a:stretch/>
        </p:blipFill>
        <p:spPr>
          <a:xfrm>
            <a:off x="4884065" y="3807808"/>
            <a:ext cx="3839998" cy="288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7962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308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привет</cp:lastModifiedBy>
  <cp:revision>12</cp:revision>
  <dcterms:created xsi:type="dcterms:W3CDTF">2009-01-08T12:15:48Z</dcterms:created>
  <dcterms:modified xsi:type="dcterms:W3CDTF">2023-09-09T04:23:26Z</dcterms:modified>
</cp:coreProperties>
</file>