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49"/>
  </p:notesMasterIdLst>
  <p:sldIdLst>
    <p:sldId id="335" r:id="rId2"/>
    <p:sldId id="259" r:id="rId3"/>
    <p:sldId id="264" r:id="rId4"/>
    <p:sldId id="265" r:id="rId5"/>
    <p:sldId id="260" r:id="rId6"/>
    <p:sldId id="261" r:id="rId7"/>
    <p:sldId id="334" r:id="rId8"/>
    <p:sldId id="273" r:id="rId9"/>
    <p:sldId id="272" r:id="rId10"/>
    <p:sldId id="270" r:id="rId11"/>
    <p:sldId id="271" r:id="rId12"/>
    <p:sldId id="262" r:id="rId13"/>
    <p:sldId id="333" r:id="rId14"/>
    <p:sldId id="276" r:id="rId15"/>
    <p:sldId id="269" r:id="rId16"/>
    <p:sldId id="277" r:id="rId17"/>
    <p:sldId id="274" r:id="rId18"/>
    <p:sldId id="275" r:id="rId19"/>
    <p:sldId id="284" r:id="rId20"/>
    <p:sldId id="339" r:id="rId21"/>
    <p:sldId id="283" r:id="rId22"/>
    <p:sldId id="281" r:id="rId23"/>
    <p:sldId id="337" r:id="rId24"/>
    <p:sldId id="282" r:id="rId25"/>
    <p:sldId id="338" r:id="rId26"/>
    <p:sldId id="290" r:id="rId27"/>
    <p:sldId id="396" r:id="rId28"/>
    <p:sldId id="401" r:id="rId29"/>
    <p:sldId id="403" r:id="rId30"/>
    <p:sldId id="279" r:id="rId31"/>
    <p:sldId id="407" r:id="rId32"/>
    <p:sldId id="422" r:id="rId33"/>
    <p:sldId id="340" r:id="rId34"/>
    <p:sldId id="341" r:id="rId35"/>
    <p:sldId id="293" r:id="rId36"/>
    <p:sldId id="295" r:id="rId37"/>
    <p:sldId id="296" r:id="rId38"/>
    <p:sldId id="297" r:id="rId39"/>
    <p:sldId id="299" r:id="rId40"/>
    <p:sldId id="300" r:id="rId41"/>
    <p:sldId id="302" r:id="rId42"/>
    <p:sldId id="304" r:id="rId43"/>
    <p:sldId id="309" r:id="rId44"/>
    <p:sldId id="413" r:id="rId45"/>
    <p:sldId id="287" r:id="rId46"/>
    <p:sldId id="365" r:id="rId47"/>
    <p:sldId id="423" r:id="rId4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91" autoAdjust="0"/>
    <p:restoredTop sz="94348" autoAdjust="0"/>
  </p:normalViewPr>
  <p:slideViewPr>
    <p:cSldViewPr>
      <p:cViewPr>
        <p:scale>
          <a:sx n="71" d="100"/>
          <a:sy n="71" d="100"/>
        </p:scale>
        <p:origin x="-141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DC6C57-4BFB-4707-9F23-557E1DB928F1}" type="datetimeFigureOut">
              <a:rPr lang="ru-RU" smtClean="0"/>
              <a:pPr/>
              <a:t>01.03.2021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A0B768-91B7-4E36-832F-3BFD27E68B63}" type="slidenum">
              <a:rPr lang="ru-RU" smtClean="0"/>
              <a:pPr/>
              <a:t>‹#›</a:t>
            </a:fld>
            <a:endParaRPr lang="ru-RU"/>
          </a:p>
        </p:txBody>
      </p:sp>
    </p:spTree>
    <p:extLst>
      <p:ext uri="{BB962C8B-B14F-4D97-AF65-F5344CB8AC3E}">
        <p14:creationId xmlns:p14="http://schemas.microsoft.com/office/powerpoint/2010/main" val="2246652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A0B768-91B7-4E36-832F-3BFD27E68B63}" type="slidenum">
              <a:rPr lang="ru-RU" smtClean="0"/>
              <a:pPr/>
              <a:t>25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3979217D-3015-4849-A0D7-832CD48E603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79217D-3015-4849-A0D7-832CD48E603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79217D-3015-4849-A0D7-832CD48E603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79217D-3015-4849-A0D7-832CD48E603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79217D-3015-4849-A0D7-832CD48E603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79217D-3015-4849-A0D7-832CD48E603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979217D-3015-4849-A0D7-832CD48E603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979217D-3015-4849-A0D7-832CD48E603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979217D-3015-4849-A0D7-832CD48E603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79217D-3015-4849-A0D7-832CD48E603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32C665D6-47EA-44C3-9D16-6F51884B52C4}" type="datetimeFigureOut">
              <a:rPr lang="ru-RU" smtClean="0"/>
              <a:pPr/>
              <a:t>01.03.2021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3979217D-3015-4849-A0D7-832CD48E603D}"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2C665D6-47EA-44C3-9D16-6F51884B52C4}" type="datetimeFigureOut">
              <a:rPr lang="ru-RU" smtClean="0"/>
              <a:pPr/>
              <a:t>01.03.2021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979217D-3015-4849-A0D7-832CD48E603D}"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1089;&#1077;&#1079;&#1086;&#1085;&#1099;-&#1075;&#1086;&#1076;&#1072;.&#1088;&#1092;/sites/default/files/images/okruzhayushhij_mir/tatarskiy_narod.jpg"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44.jpeg"/><Relationship Id="rId2" Type="http://schemas.openxmlformats.org/officeDocument/2006/relationships/image" Target="../media/image45.jpeg"/><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image" Target="../media/image47.jpeg"/></Relationships>
</file>

<file path=ppt/slides/_rels/slide3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6.xml"/><Relationship Id="rId4" Type="http://schemas.openxmlformats.org/officeDocument/2006/relationships/image" Target="../media/image56.jpeg"/></Relationships>
</file>

<file path=ppt/slides/_rels/slide3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6.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3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6.xml"/><Relationship Id="rId4" Type="http://schemas.openxmlformats.org/officeDocument/2006/relationships/image" Target="../media/image68.jpeg"/></Relationships>
</file>

<file path=ppt/slides/_rels/slide4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4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4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6.xml"/><Relationship Id="rId5" Type="http://schemas.openxmlformats.org/officeDocument/2006/relationships/image" Target="../media/image82.jpeg"/><Relationship Id="rId4" Type="http://schemas.openxmlformats.org/officeDocument/2006/relationships/image" Target="../media/image81.jpeg"/></Relationships>
</file>

<file path=ppt/slides/_rels/slide4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4" descr="http://www.oocities.org/yawz_han/Picturies/map.gif"/>
          <p:cNvPicPr>
            <a:picLocks noChangeAspect="1" noChangeArrowheads="1"/>
          </p:cNvPicPr>
          <p:nvPr/>
        </p:nvPicPr>
        <p:blipFill>
          <a:blip r:embed="rId2" cstate="print"/>
          <a:srcRect/>
          <a:stretch>
            <a:fillRect/>
          </a:stretch>
        </p:blipFill>
        <p:spPr bwMode="auto">
          <a:xfrm>
            <a:off x="3347865" y="2217382"/>
            <a:ext cx="5361662" cy="3628057"/>
          </a:xfrm>
          <a:prstGeom prst="rect">
            <a:avLst/>
          </a:prstGeom>
          <a:ln>
            <a:noFill/>
          </a:ln>
          <a:effectLst>
            <a:softEdge rad="112500"/>
          </a:effectLst>
        </p:spPr>
      </p:pic>
      <p:sp>
        <p:nvSpPr>
          <p:cNvPr id="4" name="Прямоугольник 3"/>
          <p:cNvSpPr/>
          <p:nvPr/>
        </p:nvSpPr>
        <p:spPr>
          <a:xfrm>
            <a:off x="611560" y="993265"/>
            <a:ext cx="7920880" cy="523220"/>
          </a:xfrm>
          <a:prstGeom prst="rect">
            <a:avLst/>
          </a:prstGeom>
          <a:noFill/>
        </p:spPr>
        <p:txBody>
          <a:bodyPr wrap="square" lIns="91440" tIns="45720" rIns="91440" bIns="45720">
            <a:spAutoFit/>
          </a:bodyPr>
          <a:lstStyle/>
          <a:p>
            <a:pPr algn="ctr"/>
            <a:r>
              <a:rPr lang="ru-RU" sz="2800" b="1" dirty="0" smtClean="0">
                <a:ln w="1905"/>
                <a:solidFill>
                  <a:srgbClr val="FF0000"/>
                </a:solidFill>
                <a:effectLst>
                  <a:innerShdw blurRad="69850" dist="43180" dir="5400000">
                    <a:srgbClr val="000000">
                      <a:alpha val="65000"/>
                    </a:srgbClr>
                  </a:innerShdw>
                </a:effectLst>
              </a:rPr>
              <a:t>100 -летнему юбилею </a:t>
            </a:r>
            <a:r>
              <a:rPr lang="ru-RU" sz="2800" b="1" smtClean="0">
                <a:ln w="1905"/>
                <a:solidFill>
                  <a:srgbClr val="FF0000"/>
                </a:solidFill>
                <a:effectLst>
                  <a:innerShdw blurRad="69850" dist="43180" dir="5400000">
                    <a:srgbClr val="000000">
                      <a:alpha val="65000"/>
                    </a:srgbClr>
                  </a:innerShdw>
                </a:effectLst>
              </a:rPr>
              <a:t>ТАССР  </a:t>
            </a:r>
            <a:r>
              <a:rPr lang="ru-RU" sz="2800" b="1" smtClean="0">
                <a:ln w="1905"/>
                <a:solidFill>
                  <a:srgbClr val="FF0000"/>
                </a:solidFill>
                <a:effectLst>
                  <a:innerShdw blurRad="69850" dist="43180" dir="5400000">
                    <a:srgbClr val="000000">
                      <a:alpha val="65000"/>
                    </a:srgbClr>
                  </a:innerShdw>
                </a:effectLst>
              </a:rPr>
              <a:t>посвящается…</a:t>
            </a:r>
            <a:endParaRPr lang="ru-RU" sz="2800" b="1" dirty="0">
              <a:ln w="1905"/>
              <a:solidFill>
                <a:srgbClr val="FF0000"/>
              </a:solidFill>
              <a:effectLst>
                <a:innerShdw blurRad="69850" dist="43180" dir="5400000">
                  <a:srgbClr val="000000">
                    <a:alpha val="65000"/>
                  </a:srgbClr>
                </a:innerShdw>
              </a:effectLst>
            </a:endParaRPr>
          </a:p>
        </p:txBody>
      </p:sp>
      <p:pic>
        <p:nvPicPr>
          <p:cNvPr id="6" name="Picture 3"/>
          <p:cNvPicPr>
            <a:picLocks noChangeAspect="1" noChangeArrowheads="1"/>
          </p:cNvPicPr>
          <p:nvPr/>
        </p:nvPicPr>
        <p:blipFill>
          <a:blip r:embed="rId3" cstate="print"/>
          <a:srcRect/>
          <a:stretch>
            <a:fillRect/>
          </a:stretch>
        </p:blipFill>
        <p:spPr bwMode="auto">
          <a:xfrm>
            <a:off x="0" y="6165305"/>
            <a:ext cx="9144000" cy="720079"/>
          </a:xfrm>
          <a:prstGeom prst="rect">
            <a:avLst/>
          </a:prstGeom>
          <a:noFill/>
          <a:ln w="9525">
            <a:noFill/>
            <a:miter lim="800000"/>
            <a:headEnd/>
            <a:tailEnd/>
          </a:ln>
        </p:spPr>
      </p:pic>
      <p:sp>
        <p:nvSpPr>
          <p:cNvPr id="9" name="Прямоугольник 8"/>
          <p:cNvSpPr/>
          <p:nvPr/>
        </p:nvSpPr>
        <p:spPr>
          <a:xfrm>
            <a:off x="398864" y="2996952"/>
            <a:ext cx="3510246" cy="3046988"/>
          </a:xfrm>
          <a:prstGeom prst="rect">
            <a:avLst/>
          </a:prstGeom>
          <a:solidFill>
            <a:schemeClr val="bg1"/>
          </a:solidFill>
        </p:spPr>
        <p:txBody>
          <a:bodyPr wrap="square">
            <a:spAutoFit/>
          </a:bodyPr>
          <a:lstStyle/>
          <a:p>
            <a:r>
              <a:rPr lang="ru-RU" sz="1600" dirty="0">
                <a:solidFill>
                  <a:srgbClr val="FF0000"/>
                </a:solidFill>
              </a:rPr>
              <a:t>Спросите нас:— Откуда вы?</a:t>
            </a:r>
          </a:p>
          <a:p>
            <a:r>
              <a:rPr lang="ru-RU" sz="1600" dirty="0">
                <a:solidFill>
                  <a:srgbClr val="FF0000"/>
                </a:solidFill>
              </a:rPr>
              <a:t>— Мы с Волги, из Казани.</a:t>
            </a:r>
          </a:p>
          <a:p>
            <a:r>
              <a:rPr lang="ru-RU" sz="1600" dirty="0">
                <a:solidFill>
                  <a:srgbClr val="FF0000"/>
                </a:solidFill>
              </a:rPr>
              <a:t>Поит нас волжская вода,</a:t>
            </a:r>
          </a:p>
          <a:p>
            <a:r>
              <a:rPr lang="ru-RU" sz="1600" dirty="0">
                <a:solidFill>
                  <a:srgbClr val="FF0000"/>
                </a:solidFill>
              </a:rPr>
              <a:t>Мы хлеб растим, пасем стада,</a:t>
            </a:r>
          </a:p>
          <a:p>
            <a:r>
              <a:rPr lang="ru-RU" sz="1600" dirty="0">
                <a:solidFill>
                  <a:srgbClr val="FF0000"/>
                </a:solidFill>
              </a:rPr>
              <a:t>Качаем нефть, грузим суда</a:t>
            </a:r>
          </a:p>
          <a:p>
            <a:r>
              <a:rPr lang="ru-RU" sz="1600" dirty="0">
                <a:solidFill>
                  <a:srgbClr val="FF0000"/>
                </a:solidFill>
              </a:rPr>
              <a:t>В свободном Татарстане.</a:t>
            </a:r>
          </a:p>
          <a:p>
            <a:r>
              <a:rPr lang="ru-RU" sz="1600" dirty="0">
                <a:solidFill>
                  <a:srgbClr val="FF0000"/>
                </a:solidFill>
              </a:rPr>
              <a:t>Спросите нас:—Откуда вы?</a:t>
            </a:r>
          </a:p>
          <a:p>
            <a:r>
              <a:rPr lang="ru-RU" sz="1600" dirty="0">
                <a:solidFill>
                  <a:srgbClr val="FF0000"/>
                </a:solidFill>
              </a:rPr>
              <a:t>— Мы родом из Казани,</a:t>
            </a:r>
          </a:p>
          <a:p>
            <a:r>
              <a:rPr lang="ru-RU" sz="1600" dirty="0">
                <a:solidFill>
                  <a:srgbClr val="FF0000"/>
                </a:solidFill>
              </a:rPr>
              <a:t>Где белокаменный свой кряж</a:t>
            </a:r>
          </a:p>
          <a:p>
            <a:r>
              <a:rPr lang="ru-RU" sz="1600" dirty="0">
                <a:solidFill>
                  <a:srgbClr val="FF0000"/>
                </a:solidFill>
              </a:rPr>
              <a:t>Над Волгой поднял город наш,</a:t>
            </a:r>
          </a:p>
          <a:p>
            <a:r>
              <a:rPr lang="ru-RU" sz="1600" dirty="0">
                <a:solidFill>
                  <a:srgbClr val="FF0000"/>
                </a:solidFill>
              </a:rPr>
              <a:t>Где пел </a:t>
            </a:r>
            <a:r>
              <a:rPr lang="ru-RU" sz="1600" dirty="0" err="1">
                <a:solidFill>
                  <a:srgbClr val="FF0000"/>
                </a:solidFill>
              </a:rPr>
              <a:t>Сайдаш</a:t>
            </a:r>
            <a:r>
              <a:rPr lang="ru-RU" sz="1600" dirty="0">
                <a:solidFill>
                  <a:srgbClr val="FF0000"/>
                </a:solidFill>
              </a:rPr>
              <a:t>, писал </a:t>
            </a:r>
            <a:r>
              <a:rPr lang="ru-RU" sz="1600" dirty="0" err="1">
                <a:solidFill>
                  <a:srgbClr val="FF0000"/>
                </a:solidFill>
              </a:rPr>
              <a:t>Такташ</a:t>
            </a:r>
            <a:endParaRPr lang="ru-RU" sz="1600" dirty="0">
              <a:solidFill>
                <a:srgbClr val="FF0000"/>
              </a:solidFill>
            </a:endParaRPr>
          </a:p>
          <a:p>
            <a:r>
              <a:rPr lang="ru-RU" sz="1600" dirty="0">
                <a:solidFill>
                  <a:srgbClr val="FF0000"/>
                </a:solidFill>
              </a:rPr>
              <a:t>О милом Татарстане.</a:t>
            </a:r>
          </a:p>
        </p:txBody>
      </p:sp>
      <p:pic>
        <p:nvPicPr>
          <p:cNvPr id="12" name="Picture 12" descr="http://www.vladtime.ru/uploads/posts/1305499394_minnikhanov_2flaga.jpg"/>
          <p:cNvPicPr>
            <a:picLocks noChangeAspect="1" noChangeArrowheads="1"/>
          </p:cNvPicPr>
          <p:nvPr/>
        </p:nvPicPr>
        <p:blipFill>
          <a:blip r:embed="rId4" cstate="print"/>
          <a:srcRect/>
          <a:stretch>
            <a:fillRect/>
          </a:stretch>
        </p:blipFill>
        <p:spPr bwMode="auto">
          <a:xfrm>
            <a:off x="211400" y="1687071"/>
            <a:ext cx="1970864" cy="1292369"/>
          </a:xfrm>
          <a:prstGeom prst="rect">
            <a:avLst/>
          </a:prstGeom>
          <a:ln>
            <a:noFill/>
          </a:ln>
          <a:effectLst>
            <a:softEdge rad="112500"/>
          </a:effectLst>
        </p:spPr>
      </p:pic>
      <p:pic>
        <p:nvPicPr>
          <p:cNvPr id="13" name="Picture 3"/>
          <p:cNvPicPr>
            <a:picLocks noChangeAspect="1" noChangeArrowheads="1"/>
          </p:cNvPicPr>
          <p:nvPr/>
        </p:nvPicPr>
        <p:blipFill>
          <a:blip r:embed="rId3" cstate="print"/>
          <a:srcRect/>
          <a:stretch>
            <a:fillRect/>
          </a:stretch>
        </p:blipFill>
        <p:spPr bwMode="auto">
          <a:xfrm>
            <a:off x="0" y="0"/>
            <a:ext cx="9144000" cy="8264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1008112"/>
          </a:xfrm>
        </p:spPr>
        <p:txBody>
          <a:bodyPr>
            <a:normAutofit fontScale="90000"/>
          </a:bodyPr>
          <a:lstStyle/>
          <a:p>
            <a:r>
              <a:rPr lang="ru-RU" b="1" dirty="0" smtClean="0">
                <a:solidFill>
                  <a:schemeClr val="tx1"/>
                </a:solidFill>
              </a:rPr>
              <a:t>Легенда о башне </a:t>
            </a:r>
            <a:r>
              <a:rPr lang="ru-RU" b="1" dirty="0" err="1" smtClean="0">
                <a:solidFill>
                  <a:schemeClr val="tx1"/>
                </a:solidFill>
              </a:rPr>
              <a:t>Сююмбике</a:t>
            </a:r>
            <a:r>
              <a:rPr lang="ru-RU" b="1" dirty="0" smtClean="0">
                <a:solidFill>
                  <a:schemeClr val="tx1"/>
                </a:solidFill>
              </a:rPr>
              <a:t/>
            </a:r>
            <a:br>
              <a:rPr lang="ru-RU" b="1" dirty="0" smtClean="0">
                <a:solidFill>
                  <a:schemeClr val="tx1"/>
                </a:solidFill>
              </a:rPr>
            </a:br>
            <a:endParaRPr lang="ru-RU" dirty="0">
              <a:solidFill>
                <a:schemeClr val="tx1"/>
              </a:solidFill>
            </a:endParaRPr>
          </a:p>
        </p:txBody>
      </p:sp>
      <p:sp>
        <p:nvSpPr>
          <p:cNvPr id="3" name="Содержимое 2"/>
          <p:cNvSpPr>
            <a:spLocks noGrp="1"/>
          </p:cNvSpPr>
          <p:nvPr>
            <p:ph idx="1"/>
          </p:nvPr>
        </p:nvSpPr>
        <p:spPr>
          <a:xfrm>
            <a:off x="4499992" y="980728"/>
            <a:ext cx="4644008" cy="5877272"/>
          </a:xfrm>
        </p:spPr>
        <p:txBody>
          <a:bodyPr>
            <a:normAutofit fontScale="55000" lnSpcReduction="20000"/>
          </a:bodyPr>
          <a:lstStyle/>
          <a:p>
            <a:pPr>
              <a:buNone/>
            </a:pPr>
            <a:r>
              <a:rPr lang="ru-RU" dirty="0" smtClean="0">
                <a:latin typeface="Times New Roman" pitchFamily="18" charset="0"/>
                <a:cs typeface="Times New Roman" pitchFamily="18" charset="0"/>
              </a:rPr>
              <a:t>	</a:t>
            </a:r>
            <a:r>
              <a:rPr lang="ru-RU" sz="3300" dirty="0" smtClean="0">
                <a:latin typeface="Times New Roman" pitchFamily="18" charset="0"/>
                <a:cs typeface="Times New Roman" pitchFamily="18" charset="0"/>
              </a:rPr>
              <a:t>Самая поэтическая легенда о </a:t>
            </a:r>
            <a:r>
              <a:rPr lang="ru-RU" sz="3300" dirty="0" err="1" smtClean="0">
                <a:latin typeface="Times New Roman" pitchFamily="18" charset="0"/>
                <a:cs typeface="Times New Roman" pitchFamily="18" charset="0"/>
              </a:rPr>
              <a:t>Сююмбике</a:t>
            </a:r>
            <a:endParaRPr lang="ru-RU" sz="3300" dirty="0" smtClean="0">
              <a:latin typeface="Times New Roman" pitchFamily="18" charset="0"/>
              <a:cs typeface="Times New Roman" pitchFamily="18" charset="0"/>
            </a:endParaRPr>
          </a:p>
          <a:p>
            <a:pPr>
              <a:buNone/>
            </a:pPr>
            <a:r>
              <a:rPr lang="ru-RU" sz="3300" dirty="0" smtClean="0">
                <a:latin typeface="Times New Roman" pitchFamily="18" charset="0"/>
                <a:cs typeface="Times New Roman" pitchFamily="18" charset="0"/>
              </a:rPr>
              <a:t> 	– это романтическая любовь Ивана Грозного к татарской</a:t>
            </a:r>
            <a:r>
              <a:rPr lang="en-US" sz="3300" dirty="0" smtClean="0">
                <a:latin typeface="Times New Roman" pitchFamily="18" charset="0"/>
                <a:cs typeface="Times New Roman" pitchFamily="18" charset="0"/>
              </a:rPr>
              <a:t> </a:t>
            </a:r>
            <a:r>
              <a:rPr lang="ru-RU" sz="3300" dirty="0" smtClean="0">
                <a:latin typeface="Times New Roman" pitchFamily="18" charset="0"/>
                <a:cs typeface="Times New Roman" pitchFamily="18" charset="0"/>
              </a:rPr>
              <a:t>ханше . Русский царь увидел ее портрет и пленился красотой татарской ханши, захотел взять ее в жены и сделать царицей в Москве. Но гордая </a:t>
            </a:r>
            <a:r>
              <a:rPr lang="ru-RU" sz="3300" dirty="0" err="1" smtClean="0">
                <a:latin typeface="Times New Roman" pitchFamily="18" charset="0"/>
                <a:cs typeface="Times New Roman" pitchFamily="18" charset="0"/>
              </a:rPr>
              <a:t>Сююмбике</a:t>
            </a:r>
            <a:r>
              <a:rPr lang="ru-RU" sz="3300" dirty="0" smtClean="0">
                <a:latin typeface="Times New Roman" pitchFamily="18" charset="0"/>
                <a:cs typeface="Times New Roman" pitchFamily="18" charset="0"/>
              </a:rPr>
              <a:t> ответила отказом. Это, по легенде, и стало причиной похода русских на Казань. Когда участь города была уже предрешена, </a:t>
            </a:r>
            <a:r>
              <a:rPr lang="ru-RU" sz="3300" dirty="0" err="1" smtClean="0">
                <a:latin typeface="Times New Roman" pitchFamily="18" charset="0"/>
                <a:cs typeface="Times New Roman" pitchFamily="18" charset="0"/>
              </a:rPr>
              <a:t>Сююмбике</a:t>
            </a:r>
            <a:r>
              <a:rPr lang="ru-RU" sz="3300" dirty="0" smtClean="0">
                <a:latin typeface="Times New Roman" pitchFamily="18" charset="0"/>
                <a:cs typeface="Times New Roman" pitchFamily="18" charset="0"/>
              </a:rPr>
              <a:t> вынуждена была согласиться на предложение царя. И гордая царица, не пожелавшая встать на путь предательства своего народа, поставила грозному царю условие: выстроить за неделю башню, такую же стройную и высокую, как она. Семь суток без отдыха трудились мастера, возводя каждый день по ярусу. Когда башня была готова, поднялась на нее неприступная </a:t>
            </a:r>
            <a:r>
              <a:rPr lang="ru-RU" sz="3300" dirty="0" err="1" smtClean="0">
                <a:latin typeface="Times New Roman" pitchFamily="18" charset="0"/>
                <a:cs typeface="Times New Roman" pitchFamily="18" charset="0"/>
              </a:rPr>
              <a:t>Сююмбике</a:t>
            </a:r>
            <a:r>
              <a:rPr lang="ru-RU" sz="3300" dirty="0" smtClean="0">
                <a:latin typeface="Times New Roman" pitchFamily="18" charset="0"/>
                <a:cs typeface="Times New Roman" pitchFamily="18" charset="0"/>
              </a:rPr>
              <a:t>, взглянула в последний раз на родные края и свой народ, да и бросилась с вершины на острые камни, лежавшие у подножия башни. С тех пор и носит башня имя великой казанской царицы</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6" name="Picture 4" descr="http://www.playcast.ru/uploads/2016/01/29/17047780.jpg"/>
          <p:cNvPicPr>
            <a:picLocks noChangeAspect="1" noChangeArrowheads="1"/>
          </p:cNvPicPr>
          <p:nvPr/>
        </p:nvPicPr>
        <p:blipFill>
          <a:blip r:embed="rId2" cstate="print"/>
          <a:srcRect/>
          <a:stretch>
            <a:fillRect/>
          </a:stretch>
        </p:blipFill>
        <p:spPr bwMode="auto">
          <a:xfrm>
            <a:off x="0" y="450027"/>
            <a:ext cx="4788024" cy="640797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692696"/>
            <a:ext cx="8229600" cy="1143000"/>
          </a:xfrm>
        </p:spPr>
        <p:txBody>
          <a:bodyPr>
            <a:normAutofit fontScale="90000"/>
          </a:bodyPr>
          <a:lstStyle/>
          <a:p>
            <a:r>
              <a:rPr lang="ru-RU" b="1" dirty="0" smtClean="0">
                <a:solidFill>
                  <a:schemeClr val="tx1"/>
                </a:solidFill>
              </a:rPr>
              <a:t>ЛЕГЕНДА ОБ ОЗЕРЕ КАБАН</a:t>
            </a:r>
            <a:r>
              <a:rPr lang="ru-RU" b="1" dirty="0" smtClean="0"/>
              <a:t/>
            </a:r>
            <a:br>
              <a:rPr lang="ru-RU" b="1" dirty="0" smtClean="0"/>
            </a:br>
            <a:endParaRPr lang="ru-RU" dirty="0"/>
          </a:p>
        </p:txBody>
      </p:sp>
      <p:sp>
        <p:nvSpPr>
          <p:cNvPr id="3" name="Содержимое 2"/>
          <p:cNvSpPr>
            <a:spLocks noGrp="1"/>
          </p:cNvSpPr>
          <p:nvPr>
            <p:ph idx="1"/>
          </p:nvPr>
        </p:nvSpPr>
        <p:spPr>
          <a:xfrm>
            <a:off x="5220072" y="2060848"/>
            <a:ext cx="3816424" cy="4608512"/>
          </a:xfrm>
        </p:spPr>
        <p:txBody>
          <a:bodyPr>
            <a:normAutofit fontScale="62500" lnSpcReduction="20000"/>
          </a:bodyPr>
          <a:lstStyle/>
          <a:p>
            <a:pPr>
              <a:buNone/>
            </a:pP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Старики рассказывают, будто на дне казанского озера Кабан находятся несметные ханские сокровища, сокрытые от людских глаз слоем воды и донного ила. Незадолго до того момента, когда войска Ивана Грозного подошли к стенам Казани, ханская казна была вывезена на озеро и затоплена в потаенном месте. Чтобы найти его, согласно преданию, надо встать у ручья, впадавшего в Кабан неподалеку от истока </a:t>
            </a:r>
            <a:r>
              <a:rPr lang="ru-RU" dirty="0" err="1" smtClean="0">
                <a:latin typeface="Times New Roman" pitchFamily="18" charset="0"/>
                <a:cs typeface="Times New Roman" pitchFamily="18" charset="0"/>
              </a:rPr>
              <a:t>Булака</a:t>
            </a:r>
            <a:r>
              <a:rPr lang="ru-RU" dirty="0" smtClean="0">
                <a:latin typeface="Times New Roman" pitchFamily="18" charset="0"/>
                <a:cs typeface="Times New Roman" pitchFamily="18" charset="0"/>
              </a:rPr>
              <a:t> и отмерить расстояние в один или два лучных выстрела (точнее никто не знает). Сокровища лежат на такой глубине, что, даже зная место, но не зная еще одного секрета, их невозможно поднять. Многие смельчаки пытались найти ханские сокровища, но все бесполезно. Так они и покоятся на дне Кабана глубоко в иле, где даже рыбы их не видят!</a:t>
            </a:r>
            <a:endParaRPr lang="ru-RU" dirty="0">
              <a:latin typeface="Times New Roman" pitchFamily="18" charset="0"/>
              <a:cs typeface="Times New Roman" pitchFamily="18" charset="0"/>
            </a:endParaRPr>
          </a:p>
        </p:txBody>
      </p:sp>
      <p:pic>
        <p:nvPicPr>
          <p:cNvPr id="39938" name="Picture 2" descr="https://im0-tub-ru.yandex.net/i?id=93831c3c8f88bb62826fd6e29c37b2ed-l&amp;n=13"/>
          <p:cNvPicPr>
            <a:picLocks noChangeAspect="1" noChangeArrowheads="1"/>
          </p:cNvPicPr>
          <p:nvPr/>
        </p:nvPicPr>
        <p:blipFill>
          <a:blip r:embed="rId2" cstate="print"/>
          <a:srcRect/>
          <a:stretch>
            <a:fillRect/>
          </a:stretch>
        </p:blipFill>
        <p:spPr bwMode="auto">
          <a:xfrm>
            <a:off x="-12508" y="1916832"/>
            <a:ext cx="4992556" cy="3744416"/>
          </a:xfrm>
          <a:prstGeom prst="rect">
            <a:avLst/>
          </a:prstGeom>
          <a:ln>
            <a:noFill/>
          </a:ln>
          <a:effectLst>
            <a:softEdge rad="112500"/>
          </a:effectLst>
        </p:spPr>
      </p:pic>
      <p:pic>
        <p:nvPicPr>
          <p:cNvPr id="39940" name="Picture 4" descr="http://1000-travel.ru/images/legends/l32.jpg"/>
          <p:cNvPicPr>
            <a:picLocks noChangeAspect="1" noChangeArrowheads="1"/>
          </p:cNvPicPr>
          <p:nvPr/>
        </p:nvPicPr>
        <p:blipFill>
          <a:blip r:embed="rId3" cstate="print"/>
          <a:srcRect/>
          <a:stretch>
            <a:fillRect/>
          </a:stretch>
        </p:blipFill>
        <p:spPr bwMode="auto">
          <a:xfrm>
            <a:off x="2915816" y="4594711"/>
            <a:ext cx="2547816" cy="2263289"/>
          </a:xfrm>
          <a:prstGeom prst="rect">
            <a:avLst/>
          </a:prstGeom>
          <a:ln>
            <a:noFill/>
          </a:ln>
          <a:effectLst>
            <a:softEdge rad="112500"/>
          </a:effectLst>
        </p:spPr>
      </p:pic>
      <p:pic>
        <p:nvPicPr>
          <p:cNvPr id="55298" name="Picture 2" descr="http://crimea24.info/wp-content/uploads/2012/09/sokrovischa.jpg"/>
          <p:cNvPicPr>
            <a:picLocks noChangeAspect="1" noChangeArrowheads="1"/>
          </p:cNvPicPr>
          <p:nvPr/>
        </p:nvPicPr>
        <p:blipFill>
          <a:blip r:embed="rId4" cstate="print"/>
          <a:srcRect/>
          <a:stretch>
            <a:fillRect/>
          </a:stretch>
        </p:blipFill>
        <p:spPr bwMode="auto">
          <a:xfrm>
            <a:off x="6935756" y="260648"/>
            <a:ext cx="2208244" cy="165618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936104"/>
          </a:xfrm>
        </p:spPr>
        <p:txBody>
          <a:bodyPr>
            <a:normAutofit fontScale="90000"/>
          </a:bodyPr>
          <a:lstStyle/>
          <a:p>
            <a:r>
              <a:rPr lang="ru-RU" b="1" dirty="0" smtClean="0"/>
              <a:t/>
            </a:r>
            <a:br>
              <a:rPr lang="ru-RU" b="1" dirty="0" smtClean="0"/>
            </a:br>
            <a:r>
              <a:rPr lang="ru-RU" b="1" dirty="0" smtClean="0"/>
              <a:t/>
            </a:r>
            <a:br>
              <a:rPr lang="ru-RU" b="1" dirty="0" smtClean="0"/>
            </a:br>
            <a:r>
              <a:rPr lang="ru-RU" b="1" dirty="0" smtClean="0"/>
              <a:t/>
            </a:r>
            <a:br>
              <a:rPr lang="ru-RU" b="1" dirty="0" smtClean="0"/>
            </a:br>
            <a:r>
              <a:rPr lang="ru-RU" sz="3600" b="1" dirty="0" smtClean="0"/>
              <a:t>Легенда об Иконе Казанской Божьей матери</a:t>
            </a:r>
            <a:endParaRPr lang="ru-RU" sz="3600" dirty="0"/>
          </a:p>
        </p:txBody>
      </p:sp>
      <p:sp>
        <p:nvSpPr>
          <p:cNvPr id="3" name="Содержимое 2"/>
          <p:cNvSpPr>
            <a:spLocks noGrp="1"/>
          </p:cNvSpPr>
          <p:nvPr>
            <p:ph idx="1"/>
          </p:nvPr>
        </p:nvSpPr>
        <p:spPr>
          <a:xfrm>
            <a:off x="2339752" y="1935480"/>
            <a:ext cx="6804248" cy="4389120"/>
          </a:xfrm>
        </p:spPr>
        <p:txBody>
          <a:bodyPr>
            <a:normAutofit fontScale="55000" lnSpcReduction="20000"/>
          </a:bodyPr>
          <a:lstStyle/>
          <a:p>
            <a:pPr>
              <a:buNone/>
            </a:pPr>
            <a:r>
              <a:rPr lang="en-US" dirty="0" smtClean="0"/>
              <a:t>	</a:t>
            </a:r>
            <a:r>
              <a:rPr lang="ru-RU" sz="2900" dirty="0" smtClean="0">
                <a:latin typeface="Times New Roman" pitchFamily="18" charset="0"/>
                <a:cs typeface="Times New Roman" pitchFamily="18" charset="0"/>
              </a:rPr>
              <a:t>3 июня 1579 года в доме стрельца Даниила Онучина, стоявшим в начале нынешней улицы Большая Красная, вспыхнул пожар, испепеливший затем большую часть города. Вскоре после этого дочери стрельца Матрене во сне явилась Богородица и поведала о том, что на месте сгоревшего дома скрыт ее Пречистый Образ. Взрослые не приняли всерьез рассказ девочки, хотя сон приснился ей еще дважды. И тогда десятилетняя Матрена вместе со своей матерью начала поиски самостоятельно. На том месте, где прежде стояла печь, на глубине двух вершков она нашла образ Богоматери с младенцем на руках, завернутый в старый рукав от одежды вишневого цвета, но краски на ней светились первозданной яркостью. Собрались представители духовенства, городской власти, горожане – весть об обретенной иконе облетела Казань. Из земли на свои руки икону принял священник </a:t>
            </a:r>
            <a:r>
              <a:rPr lang="ru-RU" sz="2900" dirty="0" err="1" smtClean="0">
                <a:latin typeface="Times New Roman" pitchFamily="18" charset="0"/>
                <a:cs typeface="Times New Roman" pitchFamily="18" charset="0"/>
              </a:rPr>
              <a:t>Ермолай</a:t>
            </a:r>
            <a:r>
              <a:rPr lang="ru-RU" sz="2900" dirty="0" smtClean="0">
                <a:latin typeface="Times New Roman" pitchFamily="18" charset="0"/>
                <a:cs typeface="Times New Roman" pitchFamily="18" charset="0"/>
              </a:rPr>
              <a:t>, принявший впоследствии монашество с именем </a:t>
            </a:r>
            <a:r>
              <a:rPr lang="ru-RU" sz="2900" dirty="0" err="1" smtClean="0">
                <a:latin typeface="Times New Roman" pitchFamily="18" charset="0"/>
                <a:cs typeface="Times New Roman" pitchFamily="18" charset="0"/>
              </a:rPr>
              <a:t>Гермоген</a:t>
            </a:r>
            <a:r>
              <a:rPr lang="ru-RU" sz="2900" dirty="0" smtClean="0">
                <a:latin typeface="Times New Roman" pitchFamily="18" charset="0"/>
                <a:cs typeface="Times New Roman" pitchFamily="18" charset="0"/>
              </a:rPr>
              <a:t> и ставший затем митрополитом Казанским, а позже – патриархом Московским. Образ отнесли со всеми почестями в ближайший храм Николы Тульского, а затем перенесли в собор. Вскоре стала проявляться ее чудесная сила. Позже выяснилось, что обретенная икона – список с Богоматери, именуемой </a:t>
            </a:r>
            <a:r>
              <a:rPr lang="ru-RU" sz="2900" dirty="0" err="1" smtClean="0">
                <a:latin typeface="Times New Roman" pitchFamily="18" charset="0"/>
                <a:cs typeface="Times New Roman" pitchFamily="18" charset="0"/>
              </a:rPr>
              <a:t>Одигитрией</a:t>
            </a:r>
            <a:r>
              <a:rPr lang="ru-RU" sz="2900" dirty="0" smtClean="0">
                <a:latin typeface="Times New Roman" pitchFamily="18" charset="0"/>
                <a:cs typeface="Times New Roman" pitchFamily="18" charset="0"/>
              </a:rPr>
              <a:t>, то есть </a:t>
            </a:r>
            <a:r>
              <a:rPr lang="ru-RU" sz="2900" dirty="0" err="1" smtClean="0">
                <a:latin typeface="Times New Roman" pitchFamily="18" charset="0"/>
                <a:cs typeface="Times New Roman" pitchFamily="18" charset="0"/>
              </a:rPr>
              <a:t>путеводительницей</a:t>
            </a:r>
            <a:r>
              <a:rPr lang="ru-RU" sz="2900" dirty="0" smtClean="0">
                <a:latin typeface="Times New Roman" pitchFamily="18" charset="0"/>
                <a:cs typeface="Times New Roman" pitchFamily="18" charset="0"/>
              </a:rPr>
              <a:t>. Известность и значение </a:t>
            </a:r>
            <a:r>
              <a:rPr lang="ru-RU" sz="2900" dirty="0" err="1" smtClean="0">
                <a:latin typeface="Times New Roman" pitchFamily="18" charset="0"/>
                <a:cs typeface="Times New Roman" pitchFamily="18" charset="0"/>
              </a:rPr>
              <a:t>Одигитрии</a:t>
            </a:r>
            <a:r>
              <a:rPr lang="ru-RU" sz="2900" dirty="0" smtClean="0">
                <a:latin typeface="Times New Roman" pitchFamily="18" charset="0"/>
                <a:cs typeface="Times New Roman" pitchFamily="18" charset="0"/>
              </a:rPr>
              <a:t> тогда была превеликая, и эта чудотворная икона также бесследно исчезла в годы репрессий ХХ века.</a:t>
            </a:r>
            <a:endParaRPr lang="ru-RU" sz="2900" dirty="0">
              <a:latin typeface="Times New Roman" pitchFamily="18" charset="0"/>
              <a:cs typeface="Times New Roman" pitchFamily="18" charset="0"/>
            </a:endParaRPr>
          </a:p>
        </p:txBody>
      </p:sp>
      <p:pic>
        <p:nvPicPr>
          <p:cNvPr id="19460" name="Picture 4" descr="http://cdn2.russian7.ru/wp-content/uploads/2015/11/glavnaya1.jpg"/>
          <p:cNvPicPr>
            <a:picLocks noChangeAspect="1" noChangeArrowheads="1"/>
          </p:cNvPicPr>
          <p:nvPr/>
        </p:nvPicPr>
        <p:blipFill>
          <a:blip r:embed="rId2" cstate="print"/>
          <a:srcRect/>
          <a:stretch>
            <a:fillRect/>
          </a:stretch>
        </p:blipFill>
        <p:spPr bwMode="auto">
          <a:xfrm>
            <a:off x="90196" y="1916833"/>
            <a:ext cx="2537587" cy="266429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7" name="Rectangle 5"/>
          <p:cNvSpPr>
            <a:spLocks noChangeArrowheads="1"/>
          </p:cNvSpPr>
          <p:nvPr/>
        </p:nvSpPr>
        <p:spPr bwMode="auto">
          <a:xfrm>
            <a:off x="5004048" y="620688"/>
            <a:ext cx="3888432" cy="60324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Иконе Казанской Божьей Матери приписывают помощь в победе в Великой Отечественной Войне. По преданию, маршал Жуков возил Казанскую икону по фронтам. Этот факт подтверждает его дочь, М. Г. Жукова, в книге «Маршал Жуков: Сокровенная жизнь души».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Икона Казанской Божьей Матери – самая популярная в России венчальная икона.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Казанской иконе посвящены 14 монастырей и 50 церквей и храмов, которые находятся, в том числе в Белоруссии, Украине, Финляндии и Кубе. </a:t>
            </a:r>
          </a:p>
          <a:p>
            <a:pPr marL="0" marR="0" lvl="0" indent="0" algn="l" defTabSz="914400" rtl="0" eaLnBrk="0" fontAlgn="base" latinLnBrk="0" hangingPunct="0">
              <a:lnSpc>
                <a:spcPct val="100000"/>
              </a:lnSpc>
              <a:spcBef>
                <a:spcPct val="0"/>
              </a:spcBef>
              <a:spcAft>
                <a:spcPct val="0"/>
              </a:spcAft>
              <a:buClrTx/>
              <a:buSzTx/>
              <a:buFontTx/>
              <a:buNone/>
              <a:tabLst/>
            </a:pPr>
            <a:endParaRPr lang="ru-RU" sz="1600" dirty="0" smtClean="0">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 2011 году список иконы Казанской Божьей Матери отправился в космос на Международную Космическую Станцию.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0119" name="Picture 7" descr="http://www.tsurganov.info/media/kazanskaja/gde-ikona-kazanskoj-bozhej-materi_1.jpeg"/>
          <p:cNvPicPr>
            <a:picLocks noChangeAspect="1" noChangeArrowheads="1"/>
          </p:cNvPicPr>
          <p:nvPr/>
        </p:nvPicPr>
        <p:blipFill>
          <a:blip r:embed="rId2" cstate="print"/>
          <a:srcRect/>
          <a:stretch>
            <a:fillRect/>
          </a:stretch>
        </p:blipFill>
        <p:spPr bwMode="auto">
          <a:xfrm>
            <a:off x="251520" y="666750"/>
            <a:ext cx="4752975" cy="619125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276640"/>
          </a:xfrm>
        </p:spPr>
        <p:txBody>
          <a:bodyPr>
            <a:normAutofit fontScale="90000"/>
          </a:bodyPr>
          <a:lstStyle/>
          <a:p>
            <a:pPr algn="ctr"/>
            <a:r>
              <a:rPr lang="ru-RU" dirty="0" smtClean="0">
                <a:solidFill>
                  <a:schemeClr val="tx1"/>
                </a:solidFill>
              </a:rPr>
              <a:t>Мечеть </a:t>
            </a:r>
            <a:r>
              <a:rPr lang="ru-RU" dirty="0" err="1" smtClean="0">
                <a:solidFill>
                  <a:schemeClr val="tx1"/>
                </a:solidFill>
              </a:rPr>
              <a:t>Кул</a:t>
            </a:r>
            <a:r>
              <a:rPr lang="ru-RU" dirty="0" smtClean="0">
                <a:solidFill>
                  <a:schemeClr val="tx1"/>
                </a:solidFill>
              </a:rPr>
              <a:t> Шариф</a:t>
            </a:r>
            <a:endParaRPr lang="ru-RU" dirty="0">
              <a:solidFill>
                <a:schemeClr val="tx1"/>
              </a:solidFill>
            </a:endParaRPr>
          </a:p>
        </p:txBody>
      </p:sp>
      <p:sp>
        <p:nvSpPr>
          <p:cNvPr id="3" name="Содержимое 2"/>
          <p:cNvSpPr>
            <a:spLocks noGrp="1"/>
          </p:cNvSpPr>
          <p:nvPr>
            <p:ph idx="1"/>
          </p:nvPr>
        </p:nvSpPr>
        <p:spPr>
          <a:xfrm>
            <a:off x="4860032" y="1340768"/>
            <a:ext cx="4104456" cy="4983832"/>
          </a:xfrm>
        </p:spPr>
        <p:txBody>
          <a:bodyPr>
            <a:normAutofit fontScale="77500" lnSpcReduction="20000"/>
          </a:bodyPr>
          <a:lstStyle/>
          <a:p>
            <a:pPr>
              <a:buNone/>
            </a:pPr>
            <a:r>
              <a:rPr lang="en-US" dirty="0" smtClean="0"/>
              <a:t>	</a:t>
            </a:r>
            <a:r>
              <a:rPr lang="ru-RU" dirty="0" smtClean="0"/>
              <a:t>Мечеть </a:t>
            </a:r>
            <a:r>
              <a:rPr lang="ru-RU" dirty="0" err="1" smtClean="0"/>
              <a:t>Кул</a:t>
            </a:r>
            <a:r>
              <a:rPr lang="ru-RU" dirty="0" smtClean="0"/>
              <a:t> Шариф — главный мусульманский храм Казани и Республики Татарстан. Легендарная </a:t>
            </a:r>
            <a:r>
              <a:rPr lang="ru-RU" dirty="0" err="1" smtClean="0"/>
              <a:t>многоминаретная</a:t>
            </a:r>
            <a:r>
              <a:rPr lang="ru-RU" dirty="0" smtClean="0"/>
              <a:t> мечеть столицы Казанского ханства поражает своим великолепием, изящностью, красотой. Центр религиозного просвещения и развития наук Среднего Поволжья XVI столетия. Была разрушена в октябре 1552 года во время штурма Казани войсками Ивана Грозного. Воссоздание мечети началось в 1996 году, открытие состоялось в 2005-ом, к 1000-летнему юбилею Казани.</a:t>
            </a:r>
            <a:endParaRPr lang="ru-RU" dirty="0"/>
          </a:p>
        </p:txBody>
      </p:sp>
      <p:pic>
        <p:nvPicPr>
          <p:cNvPr id="45058" name="Picture 2" descr="&amp;Mcy;&amp;iecy;&amp;chcy;&amp;iecy;&amp;tcy;&amp;softcy; &amp;Kcy;&amp;ucy;&amp;lcy; &amp;SHcy;&amp;acy;&amp;rcy;&amp;icy;&amp;fcy; — &amp;gcy;&amp;lcy;&amp;acy;&amp;vcy;&amp;ncy;&amp;ycy;&amp;jcy; &amp;mcy;&amp;ucy;&amp;scy;&amp;ucy;&amp;lcy;&amp;softcy;&amp;mcy;&amp;acy;&amp;ncy;&amp;scy;&amp;kcy;&amp;icy;&amp;jcy; &amp;khcy;&amp;rcy;&amp;acy;&amp;mcy; &amp;Kcy;&amp;acy;&amp;zcy;&amp;acy;&amp;ncy;&amp;icy; &amp;icy; &amp;Rcy;&amp;iecy;&amp;scy;&amp;pcy;&amp;ucy;&amp;bcy;&amp;lcy;&amp;icy;&amp;kcy;&amp;icy; &amp;Tcy;&amp;acy;&amp;tcy;&amp;acy;&amp;rcy;&amp;scy;&amp;tcy;&amp;acy;&amp;ncy;. &amp;Lcy;&amp;iecy;&amp;gcy;&amp;iecy;&amp;ncy;&amp;dcy;&amp;acy;&amp;rcy;&amp;ncy;&amp;acy;&amp;yacy; &amp;mcy;&amp;ncy;&amp;ocy;&amp;gcy;&amp;ocy;&amp;mcy;&amp;icy;&amp;ncy;&amp;acy;&amp;rcy;&amp;iecy;&amp;tcy;&amp;ncy;&amp;acy;&amp;yacy; &amp;mcy;&amp;iecy;&amp;chcy;&amp;iecy;&amp;tcy;&amp;softcy; &amp;scy;&amp;tcy;&amp;ocy;&amp;lcy;&amp;icy;&amp;tscy;&amp;ycy; &amp;Kcy;&amp;acy;&amp;zcy;&amp;acy;&amp;ncy;&amp;scy;&amp;kcy;&amp;ocy;&amp;gcy;&amp;ocy; &amp;khcy;&amp;acy;&amp;ncy;&amp;scy;&amp;tcy;&amp;vcy;&amp;acy; &amp;pcy;&amp;ocy;&amp;rcy;&amp;acy;&amp;zhcy;&amp;acy;&amp;iecy;&amp;tcy; &amp;scy;&amp;vcy;&amp;ocy;&amp;icy;&amp;mcy; &amp;vcy;&amp;iecy;&amp;lcy;&amp;icy;&amp;kcy;&amp;ocy;&amp;lcy;&amp;iecy;&amp;pcy;&amp;icy;&amp;iecy;&amp;mcy;, &amp;icy;&amp;zcy;&amp;yacy;&amp;shchcy;&amp;ncy;&amp;ocy;&amp;scy;&amp;tcy;&amp;softcy;&amp;yucy;, &amp;kcy;&amp;rcy;&amp;acy;&amp;scy;&amp;ocy;&amp;tcy;&amp;ocy;&amp;jcy;. &amp;TScy;&amp;iecy;&amp;ncy;&amp;tcy;&amp;rcy; &amp;rcy;&amp;iecy;&amp;lcy;&amp;icy;&amp;gcy;&amp;icy;&amp;ocy;&amp;zcy;&amp;ncy;&amp;ocy;&amp;gcy;&amp;ocy; &amp;pcy;&amp;rcy;&amp;ocy;&amp;scy;&amp;vcy;&amp;iecy;&amp;shchcy;&amp;iecy;&amp;ncy;&amp;icy;&amp;yacy; &amp;icy; &amp;rcy;&amp;acy;&amp;zcy;&amp;vcy;&amp;icy;&amp;tcy;&amp;icy;&amp;yacy; &amp;ncy;&amp;acy;&amp;ucy;&amp;kcy; &amp;Scy;&amp;rcy;&amp;iecy;&amp;dcy;&amp;ncy;&amp;iecy;&amp;gcy;&amp;ocy; &amp;Pcy;&amp;ocy;&amp;vcy;&amp;ocy;&amp;lcy;&amp;zhcy;&amp;softcy;&amp;yacy; XVI &amp;scy;&amp;tcy;&amp;ocy;&amp;lcy;&amp;iecy;&amp;tcy;&amp;icy;&amp;yacy;. &amp;Bcy;&amp;ycy;&amp;lcy;&amp;acy; &amp;rcy;&amp;acy;&amp;zcy;&amp;rcy;&amp;ucy;&amp;shcy;&amp;iecy;&amp;ncy;&amp;acy; &amp;vcy; &amp;ocy;&amp;kcy;&amp;tcy;&amp;yacy;&amp;bcy;&amp;rcy;&amp;iecy; 1552 &amp;gcy;&amp;ocy;&amp;dcy;&amp;acy; &amp;vcy;&amp;ocy; &amp;vcy;&amp;rcy;&amp;iecy;&amp;mcy;&amp;yacy; &amp;shcy;&amp;tcy;&amp;ucy;&amp;rcy;&amp;mcy;&amp;acy; &amp;Kcy;&amp;acy;&amp;zcy;&amp;acy;&amp;ncy;&amp;icy; &amp;vcy;&amp;ocy;&amp;jcy;&amp;scy;&amp;kcy;&amp;acy;&amp;mcy;&amp;icy; &amp;Icy;&amp;vcy;&amp;acy;&amp;ncy;&amp;acy; &amp;Gcy;&amp;rcy;&amp;ocy;&amp;zcy;&amp;ncy;&amp;ocy;&amp;gcy;&amp;ocy;. &amp;Vcy;&amp;ocy;&amp;scy;&amp;scy;&amp;ocy;&amp;zcy;&amp;dcy;&amp;acy;&amp;ncy;&amp;icy;&amp;iecy; &amp;mcy;&amp;iecy;&amp;chcy;&amp;iecy;&amp;tcy;&amp;icy; &amp;ncy;&amp;acy;&amp;chcy;&amp;acy;&amp;lcy;&amp;ocy;&amp;scy;&amp;softcy; &amp;vcy; 1996 &amp;gcy;&amp;ocy;&amp;dcy;&amp;ucy;, &amp;ocy;&amp;tcy;&amp;kcy;&amp;rcy;&amp;ycy;&amp;tcy;&amp;icy;&amp;iecy; &amp;scy;&amp;ocy;&amp;scy;&amp;tcy;&amp;ocy;&amp;yacy;&amp;lcy;&amp;ocy;&amp;scy;&amp;softcy; &amp;vcy; 2005-&amp;ocy;&amp;mcy;, &amp;kcy; 1000-&amp;lcy;&amp;iecy;&amp;tcy;&amp;ncy;&amp;iecy;&amp;mcy;&amp;ucy; &amp;yucy;&amp;bcy;&amp;icy;&amp;lcy;&amp;iecy;&amp;yucy; &amp;Kcy;&amp;acy;&amp;zcy;&amp;acy;&amp;ncy;&amp;icy;."/>
          <p:cNvPicPr>
            <a:picLocks noChangeAspect="1" noChangeArrowheads="1"/>
          </p:cNvPicPr>
          <p:nvPr/>
        </p:nvPicPr>
        <p:blipFill>
          <a:blip r:embed="rId2" cstate="print"/>
          <a:srcRect l="6488" t="25200" r="55712" b="8699"/>
          <a:stretch>
            <a:fillRect/>
          </a:stretch>
        </p:blipFill>
        <p:spPr bwMode="auto">
          <a:xfrm>
            <a:off x="539552" y="980728"/>
            <a:ext cx="4248472" cy="557203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smtClean="0">
                <a:solidFill>
                  <a:schemeClr val="tx1"/>
                </a:solidFill>
              </a:rPr>
              <a:t>Башня </a:t>
            </a:r>
            <a:r>
              <a:rPr lang="ru-RU" dirty="0" err="1" smtClean="0">
                <a:solidFill>
                  <a:schemeClr val="tx1"/>
                </a:solidFill>
              </a:rPr>
              <a:t>Сююмбике</a:t>
            </a:r>
            <a:endParaRPr lang="ru-RU" dirty="0">
              <a:solidFill>
                <a:schemeClr val="tx1"/>
              </a:solidFill>
            </a:endParaRPr>
          </a:p>
        </p:txBody>
      </p:sp>
      <p:sp>
        <p:nvSpPr>
          <p:cNvPr id="3" name="Содержимое 2"/>
          <p:cNvSpPr>
            <a:spLocks noGrp="1"/>
          </p:cNvSpPr>
          <p:nvPr>
            <p:ph idx="1"/>
          </p:nvPr>
        </p:nvSpPr>
        <p:spPr>
          <a:xfrm>
            <a:off x="4572000" y="1935480"/>
            <a:ext cx="4114800" cy="4389120"/>
          </a:xfrm>
        </p:spPr>
        <p:txBody>
          <a:bodyPr>
            <a:normAutofit fontScale="92500" lnSpcReduction="10000"/>
          </a:bodyPr>
          <a:lstStyle/>
          <a:p>
            <a:pPr>
              <a:buNone/>
            </a:pPr>
            <a:r>
              <a:rPr lang="ru-RU" sz="2800" dirty="0" smtClean="0"/>
              <a:t>	Падающая башня </a:t>
            </a:r>
            <a:r>
              <a:rPr lang="ru-RU" sz="2800" dirty="0" err="1" smtClean="0"/>
              <a:t>Сююмбике</a:t>
            </a:r>
            <a:r>
              <a:rPr lang="ru-RU" sz="2800" dirty="0" smtClean="0"/>
              <a:t> - </a:t>
            </a:r>
          </a:p>
          <a:p>
            <a:pPr>
              <a:buNone/>
            </a:pPr>
            <a:r>
              <a:rPr lang="ru-RU" sz="2800" dirty="0" smtClean="0"/>
              <a:t>	один из символов Казани.</a:t>
            </a:r>
          </a:p>
          <a:p>
            <a:pPr>
              <a:buNone/>
            </a:pPr>
            <a:r>
              <a:rPr lang="ru-RU" sz="2800" dirty="0" smtClean="0"/>
              <a:t>	Башня представляет собой </a:t>
            </a:r>
            <a:r>
              <a:rPr lang="ru-RU" sz="2800" dirty="0" err="1" smtClean="0"/>
              <a:t>семиярусное</a:t>
            </a:r>
            <a:r>
              <a:rPr lang="ru-RU" sz="2800" dirty="0" smtClean="0"/>
              <a:t> строение, выполненное из красного кирпича. Высота ее составляет 58 метров, а крен – 1,98 метра. </a:t>
            </a:r>
          </a:p>
          <a:p>
            <a:endParaRPr lang="ru-RU" dirty="0"/>
          </a:p>
        </p:txBody>
      </p:sp>
      <p:pic>
        <p:nvPicPr>
          <p:cNvPr id="4" name="Picture 2"/>
          <p:cNvPicPr>
            <a:picLocks noChangeAspect="1" noChangeArrowheads="1"/>
          </p:cNvPicPr>
          <p:nvPr/>
        </p:nvPicPr>
        <p:blipFill>
          <a:blip r:embed="rId2" cstate="print"/>
          <a:srcRect t="3150"/>
          <a:stretch>
            <a:fillRect/>
          </a:stretch>
        </p:blipFill>
        <p:spPr bwMode="auto">
          <a:xfrm>
            <a:off x="251520" y="1340768"/>
            <a:ext cx="4176464" cy="539320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492664"/>
          </a:xfrm>
        </p:spPr>
        <p:txBody>
          <a:bodyPr>
            <a:normAutofit fontScale="90000"/>
          </a:bodyPr>
          <a:lstStyle/>
          <a:p>
            <a:pPr algn="ctr"/>
            <a:r>
              <a:rPr lang="ru-RU" dirty="0" smtClean="0">
                <a:solidFill>
                  <a:schemeClr val="tx1"/>
                </a:solidFill>
              </a:rPr>
              <a:t>Благовещенский собор</a:t>
            </a:r>
            <a:endParaRPr lang="ru-RU" dirty="0">
              <a:solidFill>
                <a:schemeClr val="tx1"/>
              </a:solidFill>
            </a:endParaRPr>
          </a:p>
        </p:txBody>
      </p:sp>
      <p:sp>
        <p:nvSpPr>
          <p:cNvPr id="3" name="Содержимое 2"/>
          <p:cNvSpPr>
            <a:spLocks noGrp="1"/>
          </p:cNvSpPr>
          <p:nvPr>
            <p:ph idx="1"/>
          </p:nvPr>
        </p:nvSpPr>
        <p:spPr>
          <a:xfrm>
            <a:off x="6012160" y="2924944"/>
            <a:ext cx="2674640" cy="3399656"/>
          </a:xfrm>
        </p:spPr>
        <p:txBody>
          <a:bodyPr/>
          <a:lstStyle/>
          <a:p>
            <a:pPr>
              <a:buNone/>
            </a:pPr>
            <a:r>
              <a:rPr lang="ru-RU" dirty="0" smtClean="0"/>
              <a:t>	Благовещенский собор — самое крупное сооружение Казанского кремля. Построен в 1561—1562 гг.</a:t>
            </a:r>
          </a:p>
          <a:p>
            <a:endParaRPr lang="ru-RU" dirty="0"/>
          </a:p>
        </p:txBody>
      </p:sp>
      <p:pic>
        <p:nvPicPr>
          <p:cNvPr id="4" name="Picture 3"/>
          <p:cNvPicPr>
            <a:picLocks noChangeAspect="1" noChangeArrowheads="1"/>
          </p:cNvPicPr>
          <p:nvPr/>
        </p:nvPicPr>
        <p:blipFill>
          <a:blip r:embed="rId2" cstate="print"/>
          <a:srcRect t="3150"/>
          <a:stretch>
            <a:fillRect/>
          </a:stretch>
        </p:blipFill>
        <p:spPr bwMode="auto">
          <a:xfrm>
            <a:off x="0" y="2028972"/>
            <a:ext cx="6300192" cy="457630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04664"/>
            <a:ext cx="8229600" cy="708688"/>
          </a:xfrm>
        </p:spPr>
        <p:txBody>
          <a:bodyPr>
            <a:normAutofit fontScale="90000"/>
          </a:bodyPr>
          <a:lstStyle/>
          <a:p>
            <a:pPr algn="ctr"/>
            <a:r>
              <a:rPr lang="ru-RU" b="1" dirty="0" smtClean="0">
                <a:solidFill>
                  <a:schemeClr val="tx1"/>
                </a:solidFill>
              </a:rPr>
              <a:t>Театры</a:t>
            </a:r>
            <a:endParaRPr lang="ru-RU" b="1" dirty="0">
              <a:solidFill>
                <a:schemeClr val="tx1"/>
              </a:solidFill>
            </a:endParaRPr>
          </a:p>
        </p:txBody>
      </p:sp>
      <p:sp>
        <p:nvSpPr>
          <p:cNvPr id="3" name="Содержимое 2"/>
          <p:cNvSpPr>
            <a:spLocks noGrp="1"/>
          </p:cNvSpPr>
          <p:nvPr>
            <p:ph idx="1"/>
          </p:nvPr>
        </p:nvSpPr>
        <p:spPr>
          <a:xfrm>
            <a:off x="4139952" y="1268760"/>
            <a:ext cx="4824536" cy="5184576"/>
          </a:xfrm>
        </p:spPr>
        <p:txBody>
          <a:bodyPr>
            <a:normAutofit fontScale="92500" lnSpcReduction="20000"/>
          </a:bodyPr>
          <a:lstStyle/>
          <a:p>
            <a:r>
              <a:rPr lang="ru-RU" dirty="0" smtClean="0">
                <a:latin typeface="Times New Roman" pitchFamily="18" charset="0"/>
                <a:cs typeface="Times New Roman" pitchFamily="18" charset="0"/>
              </a:rPr>
              <a:t>В настоящее время в Татарстане насчитывается 12 профессиональных театров, в том числе 7 в Казани. </a:t>
            </a:r>
          </a:p>
          <a:p>
            <a:r>
              <a:rPr lang="ru-RU" dirty="0" smtClean="0">
                <a:latin typeface="Times New Roman" pitchFamily="18" charset="0"/>
                <a:cs typeface="Times New Roman" pitchFamily="18" charset="0"/>
              </a:rPr>
              <a:t>Наибольшей популярностью в республике и за ее пределами пользуется Татарский государственный театр оперы и балета имени М. </a:t>
            </a:r>
            <a:r>
              <a:rPr lang="ru-RU" dirty="0" err="1" smtClean="0">
                <a:latin typeface="Times New Roman" pitchFamily="18" charset="0"/>
                <a:cs typeface="Times New Roman" pitchFamily="18" charset="0"/>
              </a:rPr>
              <a:t>Джалиля</a:t>
            </a:r>
            <a:r>
              <a:rPr lang="ru-RU" dirty="0" smtClean="0">
                <a:latin typeface="Times New Roman" pitchFamily="18" charset="0"/>
                <a:cs typeface="Times New Roman" pitchFamily="18" charset="0"/>
              </a:rPr>
              <a:t>, действующий с 1939 года. В нем ежегодно проводятся международные фестивали оперного искусства и классического балета с участием известных мастеров мировой сцены. </a:t>
            </a:r>
          </a:p>
          <a:p>
            <a:endParaRPr lang="ru-RU" dirty="0"/>
          </a:p>
        </p:txBody>
      </p:sp>
      <p:pic>
        <p:nvPicPr>
          <p:cNvPr id="41986" name="Picture 2" descr="&amp;Vcy; &amp;ncy;&amp;acy;&amp;scy;&amp;tcy;&amp;ocy;&amp;yacy;&amp;shchcy;&amp;iecy;&amp;iecy; &amp;vcy;&amp;rcy;&amp;iecy;&amp;mcy;&amp;yacy; &amp;vcy; &amp;Tcy;&amp;acy;&amp;tcy;&amp;acy;&amp;rcy;&amp;scy;&amp;tcy;&amp;acy;&amp;ncy;&amp;iecy; &amp;ncy;&amp;acy;&amp;scy;&amp;chcy;&amp;icy;&amp;tcy;&amp;ycy;&amp;vcy;&amp;acy;&amp;iecy;&amp;tcy;&amp;scy;&amp;yacy; 12 &amp;pcy;&amp;rcy;&amp;ocy;&amp;fcy;&amp;iecy;&amp;scy;&amp;scy;&amp;icy;&amp;ocy;&amp;ncy;&amp;acy;&amp;lcy;&amp;softcy;&amp;ncy;&amp;ycy;&amp;khcy; &amp;tcy;&amp;iecy;&amp;acy;&amp;tcy;&amp;rcy;&amp;ocy;&amp;vcy;, &amp;vcy; &amp;tcy;&amp;ocy;&amp;mcy; &amp;chcy;&amp;icy;&amp;scy;&amp;lcy;&amp;iecy; 7 &amp;vcy; &amp;Kcy;&amp;acy;&amp;zcy;&amp;acy;&amp;ncy;&amp;icy;. &amp;Ncy;&amp;acy;&amp;icy;&amp;bcy;&amp;ocy;&amp;lcy;&amp;softcy;&amp;shcy;&amp;iecy;&amp;jcy; &amp;pcy;&amp;ocy;&amp;pcy;&amp;ucy;&amp;lcy;&amp;yacy;&amp;rcy;&amp;ncy;&amp;ocy;&amp;scy;&amp;tcy;&amp;softcy;&amp;yucy; &amp;vcy; &amp;rcy;&amp;iecy;&amp;scy;&amp;pcy;&amp;ucy;&amp;bcy;&amp;lcy;&amp;icy;&amp;kcy;&amp;iecy; &amp;icy; &amp;zcy;&amp;acy; &amp;iecy;&amp;iecy; &amp;pcy;&amp;rcy;&amp;iecy;&amp;dcy;&amp;iecy;&amp;lcy;&amp;acy;&amp;mcy;&amp;icy; &amp;pcy;&amp;ocy;&amp;lcy;&amp;softcy;&amp;zcy;&amp;ucy;&amp;iecy;&amp;tcy;&amp;scy;&amp;yacy; &amp;Tcy;&amp;acy;&amp;tcy;&amp;acy;&amp;rcy;&amp;scy;&amp;kcy;&amp;icy;&amp;jcy; &amp;gcy;&amp;ocy;&amp;scy;&amp;ucy;&amp;dcy;&amp;acy;&amp;rcy;&amp;scy;&amp;tcy;&amp;vcy;&amp;iecy;&amp;ncy;&amp;ncy;&amp;ycy;&amp;jcy; &amp;tcy;&amp;iecy;&amp;acy;&amp;tcy;&amp;rcy; &amp;ocy;&amp;pcy;&amp;iecy;&amp;rcy;&amp;ycy; &amp;icy; &amp;bcy;&amp;acy;&amp;lcy;&amp;iecy;&amp;tcy;&amp;acy; &amp;icy;&amp;mcy;&amp;iecy;&amp;ncy;&amp;icy; &amp;Mcy;. &amp;Dcy;&amp;zhcy;&amp;acy;&amp;lcy;&amp;icy;&amp;lcy;&amp;yacy;, &amp;dcy;&amp;iecy;&amp;jcy;&amp;scy;&amp;tcy;&amp;vcy;&amp;ucy;&amp;yucy;&amp;shchcy;&amp;icy;&amp;jcy; &amp;scy; 1939 &amp;gcy;&amp;ocy;&amp;dcy;&amp;acy;. &amp;Vcy; &amp;ncy;&amp;iecy;&amp;mcy; &amp;iecy;&amp;zhcy;&amp;iecy;&amp;gcy;&amp;ocy;&amp;dcy;&amp;ncy;&amp;ocy; &amp;pcy;&amp;rcy;&amp;ocy;&amp;vcy;&amp;ocy;&amp;dcy;&amp;yacy;&amp;tcy;&amp;scy;&amp;yacy; &amp;mcy;&amp;iecy;&amp;zhcy;&amp;dcy;&amp;ucy;&amp;ncy;&amp;acy;&amp;rcy;&amp;ocy;&amp;dcy;&amp;ncy;&amp;ycy;&amp;iecy; &amp;fcy;&amp;iecy;&amp;scy;&amp;tcy;&amp;icy;&amp;vcy;&amp;acy;&amp;lcy;&amp;icy; &amp;ocy;&amp;pcy;&amp;iecy;&amp;rcy;&amp;ncy;&amp;ocy;&amp;gcy;&amp;ocy; &amp;icy;&amp;scy;&amp;kcy;&amp;ucy;&amp;scy;&amp;scy;&amp;tcy;&amp;vcy;&amp;acy; &amp;icy; &amp;kcy;&amp;lcy;&amp;acy;&amp;scy;&amp;scy;&amp;icy;&amp;chcy;&amp;iecy;&amp;scy;&amp;kcy;&amp;ocy;&amp;gcy;&amp;ocy; &amp;bcy;&amp;acy;&amp;lcy;&amp;iecy;&amp;tcy;&amp;acy; &amp;scy; &amp;ucy;&amp;chcy;&amp;acy;&amp;scy;&amp;tcy;&amp;icy;&amp;iecy;&amp;mcy; &amp;icy;&amp;zcy;&amp;vcy;&amp;iecy;&amp;scy;&amp;tcy;&amp;ncy;&amp;ycy;&amp;khcy; &amp;mcy;&amp;acy;&amp;scy;&amp;tcy;&amp;iecy;&amp;rcy;&amp;ocy;&amp;vcy; &amp;mcy;&amp;icy;&amp;rcy;&amp;ocy;&amp;vcy;&amp;ocy;&amp;jcy; &amp;scy;&amp;tscy;&amp;iecy;&amp;ncy;&amp;ycy;."/>
          <p:cNvPicPr>
            <a:picLocks noChangeAspect="1" noChangeArrowheads="1"/>
          </p:cNvPicPr>
          <p:nvPr/>
        </p:nvPicPr>
        <p:blipFill>
          <a:blip r:embed="rId2" cstate="print"/>
          <a:srcRect l="2945" t="22050" r="56893" b="2351"/>
          <a:stretch>
            <a:fillRect/>
          </a:stretch>
        </p:blipFill>
        <p:spPr bwMode="auto">
          <a:xfrm>
            <a:off x="323528" y="980728"/>
            <a:ext cx="4077453" cy="575640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88640"/>
            <a:ext cx="8229600" cy="576064"/>
          </a:xfrm>
        </p:spPr>
        <p:txBody>
          <a:bodyPr>
            <a:normAutofit fontScale="90000"/>
          </a:bodyPr>
          <a:lstStyle/>
          <a:p>
            <a:pPr algn="ctr"/>
            <a:r>
              <a:rPr lang="ru-RU" dirty="0" smtClean="0">
                <a:solidFill>
                  <a:schemeClr val="tx1"/>
                </a:solidFill>
              </a:rPr>
              <a:t>Музеи</a:t>
            </a:r>
            <a:endParaRPr lang="ru-RU" dirty="0">
              <a:solidFill>
                <a:schemeClr val="tx1"/>
              </a:solidFill>
            </a:endParaRPr>
          </a:p>
        </p:txBody>
      </p:sp>
      <p:sp>
        <p:nvSpPr>
          <p:cNvPr id="3" name="Содержимое 2"/>
          <p:cNvSpPr>
            <a:spLocks noGrp="1"/>
          </p:cNvSpPr>
          <p:nvPr>
            <p:ph idx="1"/>
          </p:nvPr>
        </p:nvSpPr>
        <p:spPr>
          <a:xfrm>
            <a:off x="251520" y="5373216"/>
            <a:ext cx="8712968" cy="1124744"/>
          </a:xfrm>
        </p:spPr>
        <p:txBody>
          <a:bodyPr>
            <a:normAutofit fontScale="70000" lnSpcReduction="20000"/>
          </a:bodyPr>
          <a:lstStyle/>
          <a:p>
            <a:r>
              <a:rPr lang="ru-RU" dirty="0" smtClean="0"/>
              <a:t>       В Татарстане насчитывается 88 государственных и свыше 300 ведомственных </a:t>
            </a:r>
            <a:r>
              <a:rPr lang="en-US" dirty="0" smtClean="0"/>
              <a:t> </a:t>
            </a:r>
            <a:r>
              <a:rPr lang="ru-RU" dirty="0" smtClean="0"/>
              <a:t>музеев, помогающих узнать историю и культуру края . </a:t>
            </a:r>
          </a:p>
          <a:p>
            <a:r>
              <a:rPr lang="ru-RU" dirty="0" smtClean="0"/>
              <a:t>      Крупнейшим и самым многопрофильным из них является Национальный музей Республики Татарстан, основанный в 1894 году. </a:t>
            </a:r>
            <a:endParaRPr lang="ru-RU" dirty="0"/>
          </a:p>
        </p:txBody>
      </p:sp>
      <p:pic>
        <p:nvPicPr>
          <p:cNvPr id="49154" name="Picture 2" descr="http://900igr.net/up/datas/242550/014.jpg"/>
          <p:cNvPicPr>
            <a:picLocks noChangeAspect="1" noChangeArrowheads="1"/>
          </p:cNvPicPr>
          <p:nvPr/>
        </p:nvPicPr>
        <p:blipFill>
          <a:blip r:embed="rId2" cstate="print"/>
          <a:srcRect t="21000"/>
          <a:stretch>
            <a:fillRect/>
          </a:stretch>
        </p:blipFill>
        <p:spPr bwMode="auto">
          <a:xfrm>
            <a:off x="1043608" y="980728"/>
            <a:ext cx="6912768" cy="409583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5698976" cy="432048"/>
          </a:xfrm>
        </p:spPr>
        <p:txBody>
          <a:bodyPr>
            <a:normAutofit fontScale="90000"/>
          </a:bodyPr>
          <a:lstStyle/>
          <a:p>
            <a:pPr algn="ctr"/>
            <a:r>
              <a:rPr lang="ru-RU" dirty="0" smtClean="0"/>
              <a:t>Булгары</a:t>
            </a:r>
            <a:endParaRPr lang="ru-RU" dirty="0"/>
          </a:p>
        </p:txBody>
      </p:sp>
      <p:sp>
        <p:nvSpPr>
          <p:cNvPr id="3" name="Содержимое 2"/>
          <p:cNvSpPr>
            <a:spLocks noGrp="1"/>
          </p:cNvSpPr>
          <p:nvPr>
            <p:ph idx="1"/>
          </p:nvPr>
        </p:nvSpPr>
        <p:spPr>
          <a:xfrm>
            <a:off x="523551" y="4201517"/>
            <a:ext cx="8291264" cy="2348880"/>
          </a:xfrm>
          <a:solidFill>
            <a:schemeClr val="accent1">
              <a:lumMod val="20000"/>
              <a:lumOff val="80000"/>
            </a:schemeClr>
          </a:solidFill>
        </p:spPr>
        <p:txBody>
          <a:bodyPr>
            <a:normAutofit fontScale="85000" lnSpcReduction="20000"/>
          </a:bodyPr>
          <a:lstStyle/>
          <a:p>
            <a:r>
              <a:rPr lang="ru-RU" dirty="0" smtClean="0"/>
              <a:t>В 140 км от Казани на левом берегу Волги издалека виднеются силуэты белокаменных руин. Это остатки Великих Булгар - одного из крупнейших городов некогда сильного государства - Волжская </a:t>
            </a:r>
            <a:r>
              <a:rPr lang="ru-RU" dirty="0" err="1" smtClean="0"/>
              <a:t>Булгария</a:t>
            </a:r>
            <a:r>
              <a:rPr lang="ru-RU" dirty="0" smtClean="0"/>
              <a:t> . Сегодня на этом месте находится село Болгары и обширное городище - памятник архитектуры X-XV веков. Это историческая родина поволжских татар, известная в мусульманском мире как «Северная Мекка» - место паломничества верующих.</a:t>
            </a:r>
            <a:endParaRPr lang="ru-RU" dirty="0"/>
          </a:p>
        </p:txBody>
      </p:sp>
      <p:pic>
        <p:nvPicPr>
          <p:cNvPr id="5" name="Picture 4" descr="http://www.tourprom.ru/site_media/images/poiphoto/mechet_1.jpg"/>
          <p:cNvPicPr>
            <a:picLocks noChangeAspect="1" noChangeArrowheads="1"/>
          </p:cNvPicPr>
          <p:nvPr/>
        </p:nvPicPr>
        <p:blipFill>
          <a:blip r:embed="rId2" cstate="print"/>
          <a:srcRect/>
          <a:stretch>
            <a:fillRect/>
          </a:stretch>
        </p:blipFill>
        <p:spPr bwMode="auto">
          <a:xfrm>
            <a:off x="539552" y="1171800"/>
            <a:ext cx="4968552" cy="3044684"/>
          </a:xfrm>
          <a:prstGeom prst="rect">
            <a:avLst/>
          </a:prstGeom>
          <a:ln>
            <a:noFill/>
          </a:ln>
          <a:effectLst>
            <a:softEdge rad="112500"/>
          </a:effectLst>
        </p:spPr>
      </p:pic>
      <p:pic>
        <p:nvPicPr>
          <p:cNvPr id="6" name="Picture 6" descr="http://rusmania.com/perch/resources/all-1.jpg"/>
          <p:cNvPicPr>
            <a:picLocks noChangeAspect="1" noChangeArrowheads="1"/>
          </p:cNvPicPr>
          <p:nvPr/>
        </p:nvPicPr>
        <p:blipFill>
          <a:blip r:embed="rId3" cstate="print"/>
          <a:srcRect r="5670"/>
          <a:stretch>
            <a:fillRect/>
          </a:stretch>
        </p:blipFill>
        <p:spPr bwMode="auto">
          <a:xfrm>
            <a:off x="5487023" y="332656"/>
            <a:ext cx="3656977" cy="259228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1256184"/>
          </a:xfrm>
        </p:spPr>
        <p:txBody>
          <a:bodyPr>
            <a:noAutofit/>
          </a:bodyPr>
          <a:lstStyle/>
          <a:p>
            <a:pPr algn="ctr"/>
            <a:r>
              <a:rPr lang="ru-RU" sz="4400" b="1" dirty="0" smtClean="0">
                <a:ln w="19050">
                  <a:solidFill>
                    <a:schemeClr val="accent5">
                      <a:lumMod val="75000"/>
                    </a:schemeClr>
                  </a:solidFill>
                  <a:prstDash val="solid"/>
                </a:ln>
                <a:solidFill>
                  <a:schemeClr val="tx1"/>
                </a:solidFill>
                <a:latin typeface="Times New Roman" pitchFamily="18" charset="0"/>
                <a:cs typeface="Times New Roman" pitchFamily="18" charset="0"/>
              </a:rPr>
              <a:t>Государственный герб Республики Татарстан</a:t>
            </a:r>
            <a:endParaRPr lang="ru-RU" sz="4400" dirty="0">
              <a:solidFill>
                <a:schemeClr val="tx1"/>
              </a:solidFill>
              <a:latin typeface="Times New Roman" pitchFamily="18" charset="0"/>
              <a:cs typeface="Times New Roman" pitchFamily="18" charset="0"/>
            </a:endParaRPr>
          </a:p>
        </p:txBody>
      </p:sp>
      <p:pic>
        <p:nvPicPr>
          <p:cNvPr id="4" name="Picture 2" descr="http://kitaphane.tatarstan.ru/file/gerb_rt(5).jpg"/>
          <p:cNvPicPr>
            <a:picLocks noGrp="1" noChangeAspect="1" noChangeArrowheads="1"/>
          </p:cNvPicPr>
          <p:nvPr>
            <p:ph idx="1"/>
          </p:nvPr>
        </p:nvPicPr>
        <p:blipFill>
          <a:blip r:embed="rId2" cstate="print"/>
          <a:srcRect/>
          <a:stretch>
            <a:fillRect/>
          </a:stretch>
        </p:blipFill>
        <p:spPr bwMode="auto">
          <a:xfrm>
            <a:off x="470147" y="2093328"/>
            <a:ext cx="3092318" cy="3132102"/>
          </a:xfrm>
          <a:prstGeom prst="ellipse">
            <a:avLst/>
          </a:prstGeom>
          <a:ln>
            <a:noFill/>
          </a:ln>
          <a:effectLst>
            <a:softEdge rad="112500"/>
          </a:effectLst>
        </p:spPr>
      </p:pic>
      <p:sp>
        <p:nvSpPr>
          <p:cNvPr id="6" name="Прямоугольник 5"/>
          <p:cNvSpPr/>
          <p:nvPr/>
        </p:nvSpPr>
        <p:spPr>
          <a:xfrm>
            <a:off x="503548" y="5661248"/>
            <a:ext cx="7992888" cy="830997"/>
          </a:xfrm>
          <a:prstGeom prst="rect">
            <a:avLst/>
          </a:prstGeom>
          <a:solidFill>
            <a:schemeClr val="accent3">
              <a:lumMod val="20000"/>
              <a:lumOff val="80000"/>
            </a:schemeClr>
          </a:solidFill>
        </p:spPr>
        <p:txBody>
          <a:bodyPr wrap="square">
            <a:spAutoFit/>
          </a:bodyPr>
          <a:lstStyle/>
          <a:p>
            <a:r>
              <a:rPr lang="ru-RU" sz="1200" dirty="0" smtClean="0">
                <a:latin typeface="Times New Roman" pitchFamily="18" charset="0"/>
                <a:cs typeface="Times New Roman" pitchFamily="18" charset="0"/>
              </a:rPr>
              <a:t>Центральный образ герба — крылатый   барс  — покровитель граждан республики и её народа. Барс изображён на фоне красного диска солнца. Красное солнце на гербе Татарстана означает,   жизнь . </a:t>
            </a:r>
          </a:p>
          <a:p>
            <a:r>
              <a:rPr lang="ru-RU" sz="1200" dirty="0" smtClean="0">
                <a:latin typeface="Times New Roman" pitchFamily="18" charset="0"/>
                <a:cs typeface="Times New Roman" pitchFamily="18" charset="0"/>
              </a:rPr>
              <a:t>На левом боку барса — круглый щит, означающий правовую, экономическую, силовую защищённость граждан Республики Татарстан. </a:t>
            </a:r>
            <a:endParaRPr lang="ru-RU" sz="1200" dirty="0">
              <a:latin typeface="Times New Roman" pitchFamily="18" charset="0"/>
              <a:cs typeface="Times New Roman" pitchFamily="18" charset="0"/>
            </a:endParaRPr>
          </a:p>
        </p:txBody>
      </p:sp>
      <p:sp>
        <p:nvSpPr>
          <p:cNvPr id="3" name="Прямоугольник 2"/>
          <p:cNvSpPr/>
          <p:nvPr/>
        </p:nvSpPr>
        <p:spPr>
          <a:xfrm>
            <a:off x="3595866" y="1916832"/>
            <a:ext cx="5153398" cy="3308598"/>
          </a:xfrm>
          <a:prstGeom prst="rect">
            <a:avLst/>
          </a:prstGeom>
          <a:solidFill>
            <a:schemeClr val="accent3">
              <a:lumMod val="20000"/>
              <a:lumOff val="80000"/>
            </a:schemeClr>
          </a:solidFill>
        </p:spPr>
        <p:txBody>
          <a:bodyPr wrap="square">
            <a:spAutoFit/>
          </a:bodyPr>
          <a:lstStyle/>
          <a:p>
            <a:r>
              <a:rPr lang="ru-RU" sz="1100" dirty="0" err="1"/>
              <a:t>Н.Ханзафаров</a:t>
            </a:r>
            <a:r>
              <a:rPr lang="ru-RU" sz="1100" dirty="0"/>
              <a:t> (кандидат филологических наук, вице-президент культурного общества имени </a:t>
            </a:r>
            <a:r>
              <a:rPr lang="ru-RU" sz="1100" dirty="0" err="1"/>
              <a:t>Марджани</a:t>
            </a:r>
            <a:r>
              <a:rPr lang="ru-RU" sz="1100" dirty="0"/>
              <a:t>) предложил в качестве герба Татарстана символ крылатого барса. Еще в VII веке у волжских булгар барс символизировал богатство, плодородие, благородство, покровительство. Барс считался священным животным и изображался со знаком святости – крыльями. Крылья разделены на семь частей (семь небесных миров). Приподнятая передняя лапа барса обозначает величие, верховную власть в государстве. На боку барса изображен щит с </a:t>
            </a:r>
            <a:r>
              <a:rPr lang="ru-RU" sz="1100" dirty="0" err="1"/>
              <a:t>восьмилепестковым</a:t>
            </a:r>
            <a:r>
              <a:rPr lang="ru-RU" sz="1100" dirty="0"/>
              <a:t> цветком астры. Щит символизирует защиту и покровительство. Астра – один из самых любимых цветов у татар. Четное число лепестков подчеркивает вечный источник жизни, пожелание долголетия и процветания. Красное поле, на котором изображен крылатый барс обозначает цвет восходящего солнца, источник света и жизни на земле. Обрамляет герб зеленое кольцо с растительным орнаментом, популярным у казанских татар. Лепестки орнамента изображены в виде волн, так как Республика Татарстан расположена в междуречье рек Камы, Волги и Вятки. Орнамент ниспадает к надписи «Татарстан». Круглая форма герба обозначает щит. Герб Татарстана был утвержден 07.02.1992г.</a:t>
            </a:r>
            <a:br>
              <a:rPr lang="ru-RU" sz="1100" dirty="0"/>
            </a:br>
            <a:endParaRPr lang="ru-RU" sz="11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39952" y="548681"/>
            <a:ext cx="4824536" cy="6309320"/>
          </a:xfrm>
          <a:prstGeom prst="rect">
            <a:avLst/>
          </a:prstGeom>
        </p:spPr>
        <p:txBody>
          <a:bodyPr wrap="square">
            <a:spAutoFit/>
          </a:bodyPr>
          <a:lstStyle/>
          <a:p>
            <a:r>
              <a:rPr lang="ru-RU" sz="1400" dirty="0" smtClean="0"/>
              <a:t>Булгар — город, основанный в Х веке волжскими булгарами, родственниками современных татар, чувашей и болгар. Со временем Булгар стал крупным городом Волжской </a:t>
            </a:r>
            <a:r>
              <a:rPr lang="ru-RU" sz="1400" dirty="0" err="1" smtClean="0"/>
              <a:t>Булгарии</a:t>
            </a:r>
            <a:r>
              <a:rPr lang="ru-RU" sz="1400" dirty="0" smtClean="0"/>
              <a:t>, высокоразвитого государства на Каме и Волге. </a:t>
            </a:r>
            <a:r>
              <a:rPr lang="ru-RU" sz="1400" dirty="0" err="1" smtClean="0"/>
              <a:t>Булгария</a:t>
            </a:r>
            <a:r>
              <a:rPr lang="ru-RU" sz="1400" dirty="0" smtClean="0"/>
              <a:t> процветала вплоть до прихода монгольских войск. Первые сражения в конце 1223 — начале 1224 года булгары выиграли, но скоро страна была уничтожена монгольской лавиной. В 1236 году Булгар был разграблен и сожжен. </a:t>
            </a:r>
          </a:p>
          <a:p>
            <a:r>
              <a:rPr lang="ru-RU" sz="1400" dirty="0" smtClean="0"/>
              <a:t>Но город быстро восстал из руин и даже стал первой столицей Золотой Орды. Территория Булгара увеличилась более чем в 10 раз, он стал крупным торговым городом — рядом проходили популярные речные торговые пути. Большинство сохранившихся построек относятся именно к этому периоду. В 1361 году Булгар был сожжен войсками хана Булат-Тимура, а в 1395 году — войсками Тамерлана. Однако эти нашествия город пережил и </a:t>
            </a:r>
            <a:r>
              <a:rPr lang="ru-RU" sz="1400" dirty="0" err="1" smtClean="0"/>
              <a:t>отстроися</a:t>
            </a:r>
            <a:r>
              <a:rPr lang="ru-RU" sz="1400" dirty="0" smtClean="0"/>
              <a:t> заново. </a:t>
            </a:r>
          </a:p>
          <a:p>
            <a:r>
              <a:rPr lang="ru-RU" sz="1400" dirty="0" smtClean="0"/>
              <a:t>Булгар был стерт с лица земли войсками Василия II, после чего был покинут жителями и больше не восстанавливался. В 1732–1734 гг. в центре городища была сооружена каменная церковь в честь Успения Пресвятой Богородицы. Некоторое время здесь был монастырь, слобода при нем дала жизнь селу Успенскому, позже переименованному в село Болгар. С 2010 года по инициативе первого президента Татарстана М. Шаймиева в Булгаре ведётся широкомасштабная работа по превращению городища в крупный туристический центр. </a:t>
            </a:r>
            <a:endParaRPr lang="ru-RU" sz="1400" dirty="0"/>
          </a:p>
        </p:txBody>
      </p:sp>
      <p:pic>
        <p:nvPicPr>
          <p:cNvPr id="96260" name="Picture 4" descr="http://1.bp.blogspot.com/-2xczrUWwrtA/TeUHBTCUPjI/AAAAAAAAH5Y/yQuwWErV4jI/s1600/Bolgar%2BTatar%2B12.jpg"/>
          <p:cNvPicPr>
            <a:picLocks noChangeAspect="1" noChangeArrowheads="1"/>
          </p:cNvPicPr>
          <p:nvPr/>
        </p:nvPicPr>
        <p:blipFill>
          <a:blip r:embed="rId2" cstate="print"/>
          <a:srcRect r="47081"/>
          <a:stretch>
            <a:fillRect/>
          </a:stretch>
        </p:blipFill>
        <p:spPr bwMode="auto">
          <a:xfrm>
            <a:off x="107504" y="836712"/>
            <a:ext cx="4032448" cy="5715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6131024" cy="132624"/>
          </a:xfrm>
        </p:spPr>
        <p:txBody>
          <a:bodyPr>
            <a:normAutofit fontScale="90000"/>
          </a:bodyPr>
          <a:lstStyle/>
          <a:p>
            <a:pPr algn="ctr"/>
            <a:r>
              <a:rPr lang="ru-RU" dirty="0" smtClean="0"/>
              <a:t>Билярск</a:t>
            </a:r>
            <a:endParaRPr lang="ru-RU" dirty="0"/>
          </a:p>
        </p:txBody>
      </p:sp>
      <p:sp>
        <p:nvSpPr>
          <p:cNvPr id="3" name="Содержимое 2"/>
          <p:cNvSpPr>
            <a:spLocks noGrp="1"/>
          </p:cNvSpPr>
          <p:nvPr>
            <p:ph idx="1"/>
          </p:nvPr>
        </p:nvSpPr>
        <p:spPr>
          <a:xfrm>
            <a:off x="5580112" y="3645024"/>
            <a:ext cx="3106688" cy="3212976"/>
          </a:xfrm>
        </p:spPr>
        <p:txBody>
          <a:bodyPr>
            <a:normAutofit fontScale="62500" lnSpcReduction="20000"/>
          </a:bodyPr>
          <a:lstStyle/>
          <a:p>
            <a:pPr>
              <a:buNone/>
            </a:pPr>
            <a:r>
              <a:rPr lang="ru-RU" dirty="0" smtClean="0"/>
              <a:t>	</a:t>
            </a:r>
            <a:r>
              <a:rPr lang="ru-RU" sz="2300" dirty="0" smtClean="0"/>
              <a:t>В 150 км от Казани расположена столица древнего государства Волжской </a:t>
            </a:r>
            <a:r>
              <a:rPr lang="ru-RU" sz="2300" dirty="0" err="1" smtClean="0"/>
              <a:t>Булгарии</a:t>
            </a:r>
            <a:r>
              <a:rPr lang="ru-RU" sz="2300" dirty="0" smtClean="0"/>
              <a:t> - </a:t>
            </a:r>
            <a:r>
              <a:rPr lang="ru-RU" sz="2300" dirty="0" err="1" smtClean="0"/>
              <a:t>Биляр</a:t>
            </a:r>
            <a:r>
              <a:rPr lang="ru-RU" sz="2300" dirty="0" smtClean="0"/>
              <a:t>. В окрестностях </a:t>
            </a:r>
            <a:r>
              <a:rPr lang="ru-RU" sz="2300" dirty="0" err="1" smtClean="0"/>
              <a:t>Биляра</a:t>
            </a:r>
            <a:r>
              <a:rPr lang="ru-RU" sz="2300" dirty="0" smtClean="0"/>
              <a:t> есть необыкновенное место, расположенное в живописном лесу у подножия горы «</a:t>
            </a:r>
            <a:r>
              <a:rPr lang="ru-RU" sz="2300" dirty="0" err="1" smtClean="0"/>
              <a:t>Хужалар</a:t>
            </a:r>
            <a:r>
              <a:rPr lang="ru-RU" sz="2300" dirty="0" smtClean="0"/>
              <a:t> </a:t>
            </a:r>
            <a:r>
              <a:rPr lang="ru-RU" sz="2300" dirty="0" err="1" smtClean="0"/>
              <a:t>тавы</a:t>
            </a:r>
            <a:r>
              <a:rPr lang="ru-RU" sz="2300" dirty="0" smtClean="0"/>
              <a:t>». Из под горы выбивается родник кристально чистой воды, превращенный в место поклонения и называемый «Святой ключ». Это духовный центр, где сосуществуют верования и обычаи религий.</a:t>
            </a:r>
            <a:endParaRPr lang="ru-RU" sz="2300" dirty="0"/>
          </a:p>
        </p:txBody>
      </p:sp>
      <p:pic>
        <p:nvPicPr>
          <p:cNvPr id="58370" name="Picture 2" descr="&amp;Vcy; 150 &amp;kcy;&amp;mcy; &amp;ocy;&amp;tcy; &amp;Kcy;&amp;acy;&amp;zcy;&amp;acy;&amp;ncy;&amp;icy; &amp;rcy;&amp;acy;&amp;scy;&amp;pcy;&amp;ocy;&amp;lcy;&amp;ocy;&amp;zhcy;&amp;iecy;&amp;ncy;&amp;acy; &amp;scy;&amp;tcy;&amp;ocy;&amp;lcy;&amp;icy;&amp;tscy;&amp;acy; &amp;dcy;&amp;rcy;&amp;iecy;&amp;vcy;&amp;ncy;&amp;iecy;&amp;gcy;&amp;ocy; &amp;gcy;&amp;ocy;&amp;scy;&amp;ucy;&amp;dcy;&amp;acy;&amp;rcy;&amp;scy;&amp;tcy;&amp;vcy;&amp;acy; &amp;Vcy;&amp;ocy;&amp;lcy;&amp;zhcy;&amp;scy;&amp;kcy;&amp;ocy;&amp;jcy; &amp;Bcy;&amp;ucy;&amp;lcy;&amp;gcy;&amp;acy;&amp;rcy;&amp;icy;&amp;icy; - &amp;Bcy;&amp;icy;&amp;lcy;&amp;yacy;&amp;rcy;. &amp;Vcy; &amp;ocy;&amp;kcy;&amp;rcy;&amp;iecy;&amp;scy;&amp;tcy;&amp;ncy;&amp;ocy;&amp;scy;&amp;tcy;&amp;yacy;&amp;khcy; &amp;Bcy;&amp;icy;&amp;lcy;&amp;yacy;&amp;rcy;&amp;acy; &amp;iecy;&amp;scy;&amp;tcy;&amp;softcy; &amp;ncy;&amp;iecy;&amp;ocy;&amp;bcy;&amp;ycy;&amp;kcy;&amp;ncy;&amp;ocy;&amp;vcy;&amp;iecy;&amp;ncy;&amp;ncy;&amp;ocy;&amp;iecy; &amp;mcy;&amp;iecy;&amp;scy;&amp;tcy;&amp;ocy;, &amp;rcy;&amp;acy;&amp;scy;&amp;pcy;&amp;ocy;&amp;lcy;&amp;ocy;&amp;zhcy;&amp;iecy;&amp;ncy;&amp;ncy;&amp;ocy;&amp;iecy; &amp;vcy; &amp;zhcy;&amp;icy;&amp;vcy;&amp;ocy;&amp;pcy;&amp;icy;&amp;scy;&amp;ncy;&amp;ocy;&amp;mcy; &amp;lcy;&amp;iecy;&amp;scy;&amp;ucy; &amp;ucy; &amp;pcy;&amp;ocy;&amp;dcy;&amp;ncy;&amp;ocy;&amp;zhcy;&amp;icy;&amp;yacy; &amp;gcy;&amp;ocy;&amp;rcy;&amp;ycy; «&amp;KHcy;&amp;ucy;&amp;zhcy;&amp;acy;&amp;lcy;&amp;acy;&amp;rcy; &amp;tcy;&amp;acy;&amp;vcy;&amp;ycy;». &amp;Icy;&amp;zcy; &amp;pcy;&amp;ocy;&amp;dcy; &amp;gcy;&amp;ocy;&amp;rcy;&amp;ycy; &amp;vcy;&amp;ycy;&amp;bcy;&amp;icy;&amp;vcy;&amp;acy;&amp;iecy;&amp;tcy;&amp;scy;&amp;yacy; &amp;rcy;&amp;ocy;&amp;dcy;&amp;ncy;&amp;icy;&amp;kcy; &amp;kcy;&amp;rcy;&amp;icy;&amp;scy;&amp;tcy;&amp;acy;&amp;lcy;&amp;softcy;&amp;ncy;&amp;ocy; &amp;chcy;&amp;icy;&amp;scy;&amp;tcy;&amp;ocy;&amp;jcy; &amp;vcy;&amp;ocy;&amp;dcy;&amp;ycy;, &amp;pcy;&amp;rcy;&amp;iecy;&amp;vcy;&amp;rcy;&amp;acy;&amp;shchcy;&amp;iecy;&amp;ncy;&amp;ncy;&amp;ycy;&amp;jcy; &amp;vcy; &amp;mcy;&amp;iecy;&amp;scy;&amp;tcy;&amp;ocy; &amp;pcy;&amp;ocy;&amp;kcy;&amp;lcy;&amp;ocy;&amp;ncy;&amp;iecy;&amp;ncy;&amp;icy;&amp;yacy; &amp;icy; &amp;ncy;&amp;acy;&amp;zcy;&amp;ycy;&amp;vcy;&amp;acy;&amp;iecy;&amp;mcy;&amp;ycy;&amp;jcy; «&amp;Scy;&amp;vcy;&amp;yacy;&amp;tcy;&amp;ocy;&amp;jcy; &amp;kcy;&amp;lcy;&amp;yucy;&amp;chcy;». &amp;Ecy;&amp;tcy;&amp;ocy; &amp;dcy;&amp;ucy;&amp;khcy;&amp;ocy;&amp;vcy;&amp;ncy;&amp;ycy;&amp;jcy; &amp;tscy;&amp;iecy;&amp;ncy;&amp;tcy;&amp;rcy;, &amp;gcy;&amp;dcy;&amp;iecy; &amp;scy;&amp;ocy;&amp;scy;&amp;ucy;&amp;shchcy;&amp;iecy;&amp;scy;&amp;tcy;&amp;vcy;&amp;ucy;&amp;yucy;&amp;tcy; &amp;vcy;&amp;iecy;&amp;rcy;&amp;ocy;&amp;vcy;&amp;acy;&amp;ncy;&amp;icy;&amp;yacy; &amp;icy; &amp;ocy;&amp;bcy;&amp;ycy;&amp;chcy;&amp;acy;&amp;icy; &amp;rcy;&amp;iecy;&amp;lcy;&amp;icy;&amp;gcy;&amp;icy;&amp;jcy;."/>
          <p:cNvPicPr>
            <a:picLocks noChangeAspect="1" noChangeArrowheads="1"/>
          </p:cNvPicPr>
          <p:nvPr/>
        </p:nvPicPr>
        <p:blipFill>
          <a:blip r:embed="rId2" cstate="print"/>
          <a:srcRect l="49612" t="25200" r="3139" b="10825"/>
          <a:stretch>
            <a:fillRect/>
          </a:stretch>
        </p:blipFill>
        <p:spPr bwMode="auto">
          <a:xfrm>
            <a:off x="0" y="980728"/>
            <a:ext cx="5504808" cy="5590093"/>
          </a:xfrm>
          <a:prstGeom prst="rect">
            <a:avLst/>
          </a:prstGeom>
          <a:ln>
            <a:noFill/>
          </a:ln>
          <a:effectLst>
            <a:softEdge rad="112500"/>
          </a:effectLst>
        </p:spPr>
      </p:pic>
      <p:pic>
        <p:nvPicPr>
          <p:cNvPr id="5" name="Picture 4" descr="http://static.tonkosti.ru/images/b/b0/%D0%91%D0%B8%D0%BB%D1%8F%D1%80%D1%81%D0%BA%D0%BE%D0%B5_%D1%83%D1%80%D0%BE%D1%87%D0%B8%D1%89%D0%B5_%C2%AB%D0%A1%D0%B2%D1%8F%D1%82%D0%BE%D0%B9_%D0%BA%D0%BB%D1%8E%D1%87%C2%BB.jpg"/>
          <p:cNvPicPr>
            <a:picLocks noChangeAspect="1" noChangeArrowheads="1"/>
          </p:cNvPicPr>
          <p:nvPr/>
        </p:nvPicPr>
        <p:blipFill>
          <a:blip r:embed="rId3" cstate="print"/>
          <a:srcRect l="24457" r="26075" b="19149"/>
          <a:stretch>
            <a:fillRect/>
          </a:stretch>
        </p:blipFill>
        <p:spPr bwMode="auto">
          <a:xfrm>
            <a:off x="5774892" y="0"/>
            <a:ext cx="2973572" cy="364502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704088"/>
            <a:ext cx="8229600" cy="204632"/>
          </a:xfrm>
        </p:spPr>
        <p:txBody>
          <a:bodyPr>
            <a:normAutofit fontScale="90000"/>
          </a:bodyPr>
          <a:lstStyle/>
          <a:p>
            <a:pPr algn="ctr"/>
            <a:r>
              <a:rPr lang="ru-RU" dirty="0" err="1" smtClean="0"/>
              <a:t>Раифский</a:t>
            </a:r>
            <a:r>
              <a:rPr lang="ru-RU" dirty="0" smtClean="0"/>
              <a:t> монастырь</a:t>
            </a:r>
            <a:endParaRPr lang="ru-RU" dirty="0"/>
          </a:p>
        </p:txBody>
      </p:sp>
      <p:sp>
        <p:nvSpPr>
          <p:cNvPr id="7" name="Содержимое 6"/>
          <p:cNvSpPr>
            <a:spLocks noGrp="1"/>
          </p:cNvSpPr>
          <p:nvPr>
            <p:ph idx="1"/>
          </p:nvPr>
        </p:nvSpPr>
        <p:spPr>
          <a:xfrm>
            <a:off x="4860032" y="4221088"/>
            <a:ext cx="3826768" cy="2448272"/>
          </a:xfrm>
        </p:spPr>
        <p:txBody>
          <a:bodyPr>
            <a:normAutofit fontScale="62500" lnSpcReduction="20000"/>
          </a:bodyPr>
          <a:lstStyle/>
          <a:p>
            <a:pPr>
              <a:buNone/>
            </a:pPr>
            <a:r>
              <a:rPr lang="en-US" dirty="0" smtClean="0"/>
              <a:t>	</a:t>
            </a:r>
            <a:r>
              <a:rPr lang="ru-RU" dirty="0" smtClean="0"/>
              <a:t>Одним из самых красивых мест республики Татарстан является </a:t>
            </a:r>
            <a:r>
              <a:rPr lang="ru-RU" dirty="0" err="1" smtClean="0"/>
              <a:t>Раифский</a:t>
            </a:r>
            <a:r>
              <a:rPr lang="ru-RU" dirty="0" smtClean="0"/>
              <a:t> монастырь , который расположен недалеко от Казани. На территории монастыря огромное количество заботливо выращиваемых цветников, а также много скульптур, создаваемых монастырским послушником, профессиональным скульптором В.Н. Савельевым.</a:t>
            </a:r>
            <a:endParaRPr lang="ru-RU" dirty="0"/>
          </a:p>
        </p:txBody>
      </p:sp>
      <p:sp>
        <p:nvSpPr>
          <p:cNvPr id="54278" name="AutoShape 6" descr="http://08.04.2016.%D0%BE%D1%84%D1%82%D0%B0%D0%BB%D1%8C%D0%BC%D0%BE%D0%BB%D0%BE%D0%B3%D0%B8-%D1%80%D0%BE%D1%81%D1%81%D0%B8%D0%B8.%D1%80%D1%84/images/08.04.2016/content/images/raifa.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4280" name="AutoShape 8" descr="http://08.04.2016.%D0%BE%D1%84%D1%82%D0%B0%D0%BB%D1%8C%D0%BC%D0%BE%D0%BB%D0%BE%D0%B3%D0%B8-%D1%80%D0%BE%D1%81%D1%81%D0%B8%D0%B8.%D1%80%D1%84/images/08.04.2016/content/images/raifa.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4282" name="AutoShape 10" descr="http://08.04.2016.%D0%BE%D1%84%D1%82%D0%B0%D0%BB%D1%8C%D0%BC%D0%BE%D0%BB%D0%BE%D0%B3%D0%B8-%D1%80%D0%BE%D1%81%D1%81%D0%B8%D0%B8.%D1%80%D1%84/images/08.04.2016/content/images/raifa.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54284" name="Picture 12" descr="http://mosvedi.ru/files/images/pages/16051-.jpeg"/>
          <p:cNvPicPr>
            <a:picLocks noChangeAspect="1" noChangeArrowheads="1"/>
          </p:cNvPicPr>
          <p:nvPr/>
        </p:nvPicPr>
        <p:blipFill>
          <a:blip r:embed="rId2" cstate="print"/>
          <a:srcRect/>
          <a:stretch>
            <a:fillRect/>
          </a:stretch>
        </p:blipFill>
        <p:spPr bwMode="auto">
          <a:xfrm>
            <a:off x="251520" y="3861048"/>
            <a:ext cx="4495428" cy="2996952"/>
          </a:xfrm>
          <a:prstGeom prst="rect">
            <a:avLst/>
          </a:prstGeom>
          <a:ln>
            <a:noFill/>
          </a:ln>
          <a:effectLst>
            <a:softEdge rad="112500"/>
          </a:effectLst>
        </p:spPr>
      </p:pic>
      <p:pic>
        <p:nvPicPr>
          <p:cNvPr id="46082" name="Picture 2" descr="http://sobory.ru/pic/01550/01566_20150416_193334.jpg"/>
          <p:cNvPicPr>
            <a:picLocks noChangeAspect="1" noChangeArrowheads="1"/>
          </p:cNvPicPr>
          <p:nvPr/>
        </p:nvPicPr>
        <p:blipFill>
          <a:blip r:embed="rId3" cstate="print"/>
          <a:srcRect/>
          <a:stretch>
            <a:fillRect/>
          </a:stretch>
        </p:blipFill>
        <p:spPr bwMode="auto">
          <a:xfrm>
            <a:off x="2699792" y="1124744"/>
            <a:ext cx="6106211" cy="2686734"/>
          </a:xfrm>
          <a:prstGeom prst="rect">
            <a:avLst/>
          </a:prstGeom>
          <a:ln>
            <a:noFill/>
          </a:ln>
          <a:effectLst>
            <a:softEdge rad="112500"/>
          </a:effectLst>
        </p:spPr>
      </p:pic>
      <p:pic>
        <p:nvPicPr>
          <p:cNvPr id="46084" name="Picture 4" descr="https://www.personalguide.ru/dir_images/photo_file_32484_l.jpeg"/>
          <p:cNvPicPr>
            <a:picLocks noChangeAspect="1" noChangeArrowheads="1"/>
          </p:cNvPicPr>
          <p:nvPr/>
        </p:nvPicPr>
        <p:blipFill>
          <a:blip r:embed="rId4" cstate="print"/>
          <a:srcRect/>
          <a:stretch>
            <a:fillRect/>
          </a:stretch>
        </p:blipFill>
        <p:spPr bwMode="auto">
          <a:xfrm>
            <a:off x="0" y="1268760"/>
            <a:ext cx="2771800" cy="221744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51520" y="4725144"/>
            <a:ext cx="8640960" cy="1815882"/>
          </a:xfrm>
          <a:prstGeom prst="rect">
            <a:avLst/>
          </a:prstGeom>
        </p:spPr>
        <p:txBody>
          <a:bodyPr wrap="square">
            <a:spAutoFit/>
          </a:bodyPr>
          <a:lstStyle/>
          <a:p>
            <a:r>
              <a:rPr lang="en-US"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Достопримечательностью монастыря являются молчаливые лягушки, которые не квакают вблизи монастыря. Легенда такова: однажды монахи </a:t>
            </a:r>
            <a:r>
              <a:rPr lang="ru-RU" sz="1400" dirty="0" err="1" smtClean="0">
                <a:latin typeface="Times New Roman" pitchFamily="18" charset="0"/>
                <a:cs typeface="Times New Roman" pitchFamily="18" charset="0"/>
              </a:rPr>
              <a:t>Раифского</a:t>
            </a:r>
            <a:r>
              <a:rPr lang="ru-RU" sz="1400" dirty="0" smtClean="0">
                <a:latin typeface="Times New Roman" pitchFamily="18" charset="0"/>
                <a:cs typeface="Times New Roman" pitchFamily="18" charset="0"/>
              </a:rPr>
              <a:t> Богородицкого монастыря попросили у Бога милости — избавить их от кваканья лягушек, мешающего им петь. Случилось чудо - лягушки замолчали. И молчат по сей день, хотя на берегу чудесного озера, где стоит </a:t>
            </a:r>
            <a:r>
              <a:rPr lang="ru-RU" sz="1400" dirty="0" err="1" smtClean="0">
                <a:latin typeface="Times New Roman" pitchFamily="18" charset="0"/>
                <a:cs typeface="Times New Roman" pitchFamily="18" charset="0"/>
              </a:rPr>
              <a:t>Раифский</a:t>
            </a:r>
            <a:r>
              <a:rPr lang="ru-RU" sz="1400" dirty="0" smtClean="0">
                <a:latin typeface="Times New Roman" pitchFamily="18" charset="0"/>
                <a:cs typeface="Times New Roman" pitchFamily="18" charset="0"/>
              </a:rPr>
              <a:t> Богородицкий монастырь они водятся в избытке. Многие пытались развенчать этот миф. Привозили сюда французских жаб, которые вблизи монастырских стен замолкали. Увозили исследовать монастырских лягушек. Но уже в километре от монастыря они начинали возбужденно прыгать, а затем заливались громким раскатистым кваканьем. Молчание лягушек — чудо, с которым сталкивается каждый, приезжающий в </a:t>
            </a:r>
            <a:r>
              <a:rPr lang="ru-RU" sz="1400" dirty="0" err="1" smtClean="0">
                <a:latin typeface="Times New Roman" pitchFamily="18" charset="0"/>
                <a:cs typeface="Times New Roman" pitchFamily="18" charset="0"/>
              </a:rPr>
              <a:t>Раифу</a:t>
            </a:r>
            <a:r>
              <a:rPr lang="ru-RU" sz="1400" dirty="0" smtClean="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pic>
        <p:nvPicPr>
          <p:cNvPr id="93186" name="Picture 2" descr="http://static.panoramio.com/photos/large/4469218.jpg"/>
          <p:cNvPicPr>
            <a:picLocks noChangeAspect="1" noChangeArrowheads="1"/>
          </p:cNvPicPr>
          <p:nvPr/>
        </p:nvPicPr>
        <p:blipFill>
          <a:blip r:embed="rId2" cstate="print"/>
          <a:srcRect/>
          <a:stretch>
            <a:fillRect/>
          </a:stretch>
        </p:blipFill>
        <p:spPr bwMode="auto">
          <a:xfrm>
            <a:off x="395536" y="260648"/>
            <a:ext cx="8559204" cy="444677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107504" y="704088"/>
            <a:ext cx="5616624" cy="708688"/>
          </a:xfrm>
        </p:spPr>
        <p:txBody>
          <a:bodyPr>
            <a:normAutofit fontScale="90000"/>
          </a:bodyPr>
          <a:lstStyle/>
          <a:p>
            <a:r>
              <a:rPr lang="tt-RU" dirty="0" smtClean="0"/>
              <a:t>Остров-град Свияжск</a:t>
            </a:r>
            <a:endParaRPr lang="ru-RU" dirty="0"/>
          </a:p>
        </p:txBody>
      </p:sp>
      <p:sp>
        <p:nvSpPr>
          <p:cNvPr id="9" name="Содержимое 8"/>
          <p:cNvSpPr>
            <a:spLocks noGrp="1"/>
          </p:cNvSpPr>
          <p:nvPr>
            <p:ph idx="1"/>
          </p:nvPr>
        </p:nvSpPr>
        <p:spPr>
          <a:xfrm>
            <a:off x="0" y="5733256"/>
            <a:ext cx="8686800" cy="1124744"/>
          </a:xfrm>
        </p:spPr>
        <p:txBody>
          <a:bodyPr>
            <a:normAutofit/>
          </a:bodyPr>
          <a:lstStyle/>
          <a:p>
            <a:pPr>
              <a:buNone/>
            </a:pPr>
            <a:r>
              <a:rPr lang="en-US" dirty="0" smtClean="0"/>
              <a:t>	</a:t>
            </a:r>
            <a:r>
              <a:rPr lang="ru-RU" sz="1800" dirty="0" smtClean="0"/>
              <a:t>Уникальный город-крепость основан по указу царя Ивана Грозного в 1551 году. </a:t>
            </a:r>
          </a:p>
          <a:p>
            <a:pPr>
              <a:buNone/>
            </a:pPr>
            <a:r>
              <a:rPr lang="en-US" sz="1800" dirty="0" smtClean="0"/>
              <a:t>	</a:t>
            </a:r>
            <a:r>
              <a:rPr lang="ru-RU" sz="1800" dirty="0" smtClean="0"/>
              <a:t>Со второй половины XVI века до 1932 года Свияжск имел статус города и был одним из главных центров христианизации татар. </a:t>
            </a:r>
          </a:p>
          <a:p>
            <a:endParaRPr lang="ru-RU" dirty="0"/>
          </a:p>
        </p:txBody>
      </p:sp>
      <p:pic>
        <p:nvPicPr>
          <p:cNvPr id="45058" name="Picture 2" descr="http://russianasledie.ru/assets/cache_image/content/images/Dostoyanie/Unesko/8ac053._0x800_35c.jpg"/>
          <p:cNvPicPr>
            <a:picLocks noChangeAspect="1" noChangeArrowheads="1"/>
          </p:cNvPicPr>
          <p:nvPr/>
        </p:nvPicPr>
        <p:blipFill>
          <a:blip r:embed="rId2" cstate="print"/>
          <a:srcRect/>
          <a:stretch>
            <a:fillRect/>
          </a:stretch>
        </p:blipFill>
        <p:spPr bwMode="auto">
          <a:xfrm>
            <a:off x="179512" y="1700808"/>
            <a:ext cx="6336704" cy="4224470"/>
          </a:xfrm>
          <a:prstGeom prst="rect">
            <a:avLst/>
          </a:prstGeom>
          <a:ln>
            <a:noFill/>
          </a:ln>
          <a:effectLst>
            <a:softEdge rad="112500"/>
          </a:effectLst>
        </p:spPr>
      </p:pic>
      <p:pic>
        <p:nvPicPr>
          <p:cNvPr id="6" name="Picture 4" descr="http://itd0.mycdn.me/image?id=851555251722&amp;t=20&amp;plc=WEB&amp;tkn=*FNY_ziUOcC7FmZEq43mW6aUEJ60"/>
          <p:cNvPicPr>
            <a:picLocks noChangeAspect="1" noChangeArrowheads="1"/>
          </p:cNvPicPr>
          <p:nvPr/>
        </p:nvPicPr>
        <p:blipFill>
          <a:blip r:embed="rId3" cstate="print"/>
          <a:srcRect/>
          <a:stretch>
            <a:fillRect/>
          </a:stretch>
        </p:blipFill>
        <p:spPr bwMode="auto">
          <a:xfrm>
            <a:off x="5547911" y="188640"/>
            <a:ext cx="3596089" cy="230425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427984" y="404664"/>
            <a:ext cx="4608512" cy="6247864"/>
          </a:xfrm>
          <a:prstGeom prst="rect">
            <a:avLst/>
          </a:prstGeom>
        </p:spPr>
        <p:txBody>
          <a:bodyPr wrap="square">
            <a:spAutoFit/>
          </a:bodyPr>
          <a:lstStyle/>
          <a:p>
            <a:r>
              <a:rPr lang="ru-RU" sz="1600" dirty="0" smtClean="0">
                <a:latin typeface="Times New Roman" pitchFamily="18" charset="0"/>
                <a:cs typeface="Times New Roman" pitchFamily="18" charset="0"/>
              </a:rPr>
              <a:t>В мае 1551 года на место будущего города, по реке </a:t>
            </a:r>
            <a:r>
              <a:rPr lang="ru-RU" sz="1600" dirty="0" err="1" smtClean="0">
                <a:latin typeface="Times New Roman" pitchFamily="18" charset="0"/>
                <a:cs typeface="Times New Roman" pitchFamily="18" charset="0"/>
              </a:rPr>
              <a:t>Свияга</a:t>
            </a:r>
            <a:r>
              <a:rPr lang="ru-RU" sz="1600" dirty="0" smtClean="0">
                <a:latin typeface="Times New Roman" pitchFamily="18" charset="0"/>
                <a:cs typeface="Times New Roman" pitchFamily="18" charset="0"/>
              </a:rPr>
              <a:t>, приплыло русское войско во главе с Иваном Грозным. Цель у царя была одна — взятие Казани. И до него другие русские цари пытались взять столицу Казанского ханства, но безуспешно. Для этого был необходим форпост или проще говоря военная база, которая бы защищала тыл русского войска и обеспечивало его припасами во время длительной осады Казани. И такой базой должен был стать Свияжск.</a:t>
            </a:r>
          </a:p>
          <a:p>
            <a:r>
              <a:rPr lang="ru-RU" sz="1600" dirty="0" smtClean="0">
                <a:latin typeface="Times New Roman" pitchFamily="18" charset="0"/>
                <a:cs typeface="Times New Roman" pitchFamily="18" charset="0"/>
              </a:rPr>
              <a:t>Город был построен всего за 4 недели и в итоге сыграл важнейшую роль в завоевании всего Казанского ханства и взятия Казани в 1552 году.</a:t>
            </a:r>
          </a:p>
          <a:p>
            <a:r>
              <a:rPr lang="ru-RU" sz="1600" dirty="0" smtClean="0">
                <a:latin typeface="Times New Roman" pitchFamily="18" charset="0"/>
                <a:cs typeface="Times New Roman" pitchFamily="18" charset="0"/>
              </a:rPr>
              <a:t>После взятия Казани, город Свияжск на протяжении всех последующих веков играл важную роль в истории России. Но не всегда эта роль была триумфальной. Свияжск помнит и чёрные страницы своей истории. Но об этом позже…</a:t>
            </a:r>
          </a:p>
          <a:p>
            <a:r>
              <a:rPr lang="ru-RU" sz="1600" dirty="0" smtClean="0">
                <a:latin typeface="Times New Roman" pitchFamily="18" charset="0"/>
                <a:cs typeface="Times New Roman" pitchFamily="18" charset="0"/>
              </a:rPr>
              <a:t>Сейчас Свияжск входит в одно из самых посещаемых туристами мест Татарстана. И наравне с Казанским Кремлём его можно отнести в самые известные </a:t>
            </a:r>
            <a:r>
              <a:rPr lang="ru-RU" sz="1600" b="1" dirty="0" smtClean="0">
                <a:latin typeface="Times New Roman" pitchFamily="18" charset="0"/>
                <a:cs typeface="Times New Roman" pitchFamily="18" charset="0"/>
              </a:rPr>
              <a:t>достопримечательности Казани</a:t>
            </a:r>
            <a:r>
              <a:rPr lang="ru-RU" sz="1600" dirty="0" smtClean="0">
                <a:latin typeface="Times New Roman" pitchFamily="18" charset="0"/>
                <a:cs typeface="Times New Roman" pitchFamily="18" charset="0"/>
              </a:rPr>
              <a:t>, хоть Свияжск и находится далеко не в Казани.</a:t>
            </a:r>
            <a:endParaRPr lang="ru-RU" sz="1600" dirty="0">
              <a:latin typeface="Times New Roman" pitchFamily="18" charset="0"/>
              <a:cs typeface="Times New Roman" pitchFamily="18" charset="0"/>
            </a:endParaRPr>
          </a:p>
        </p:txBody>
      </p:sp>
      <p:pic>
        <p:nvPicPr>
          <p:cNvPr id="95234" name="Picture 2" descr="http://sviyazhsk.info-music.org/img/f20974a542592495425924954259.jpg"/>
          <p:cNvPicPr>
            <a:picLocks noChangeAspect="1" noChangeArrowheads="1"/>
          </p:cNvPicPr>
          <p:nvPr/>
        </p:nvPicPr>
        <p:blipFill>
          <a:blip r:embed="rId3" cstate="print"/>
          <a:srcRect l="29295" r="28181"/>
          <a:stretch>
            <a:fillRect/>
          </a:stretch>
        </p:blipFill>
        <p:spPr bwMode="auto">
          <a:xfrm>
            <a:off x="0" y="368988"/>
            <a:ext cx="4438036" cy="622273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788808"/>
          </a:xfrm>
        </p:spPr>
        <p:txBody>
          <a:bodyPr>
            <a:noAutofit/>
          </a:bodyPr>
          <a:lstStyle/>
          <a:p>
            <a:pPr algn="r"/>
            <a:r>
              <a:rPr lang="ru-RU" sz="5400" b="1" dirty="0" smtClean="0">
                <a:latin typeface="Times New Roman" pitchFamily="18" charset="0"/>
                <a:cs typeface="Times New Roman" pitchFamily="18" charset="0"/>
              </a:rPr>
              <a:t>Расположение</a:t>
            </a:r>
            <a:br>
              <a:rPr lang="ru-RU" sz="5400" b="1" dirty="0" smtClean="0">
                <a:latin typeface="Times New Roman" pitchFamily="18" charset="0"/>
                <a:cs typeface="Times New Roman" pitchFamily="18" charset="0"/>
              </a:rPr>
            </a:br>
            <a:endParaRPr lang="ru-RU" sz="5400" dirty="0">
              <a:latin typeface="Times New Roman" pitchFamily="18" charset="0"/>
              <a:cs typeface="Times New Roman" pitchFamily="18" charset="0"/>
            </a:endParaRPr>
          </a:p>
        </p:txBody>
      </p:sp>
      <p:sp>
        <p:nvSpPr>
          <p:cNvPr id="3" name="Содержимое 2"/>
          <p:cNvSpPr>
            <a:spLocks noGrp="1"/>
          </p:cNvSpPr>
          <p:nvPr>
            <p:ph idx="1"/>
          </p:nvPr>
        </p:nvSpPr>
        <p:spPr>
          <a:xfrm>
            <a:off x="0" y="2924944"/>
            <a:ext cx="8686800" cy="3399656"/>
          </a:xfrm>
        </p:spPr>
        <p:txBody>
          <a:bodyPr>
            <a:normAutofit fontScale="62500" lnSpcReduction="20000"/>
          </a:bodyPr>
          <a:lstStyle/>
          <a:p>
            <a:r>
              <a:rPr lang="ru-RU" sz="2900" dirty="0" smtClean="0">
                <a:latin typeface="Times New Roman" pitchFamily="18" charset="0"/>
                <a:cs typeface="Times New Roman" pitchFamily="18" charset="0"/>
              </a:rPr>
              <a:t>Татарстан располагается на Восточно-Европейской равнине, практически в центральной части Российской Федерации. На территории Республики происходит слияние двух крупнейших рек — Волги и Камы, севернее слияния находится столица Татарстана — город Казань. Расстояние от Москвы составляет 797 км к востоку.</a:t>
            </a:r>
          </a:p>
          <a:p>
            <a:r>
              <a:rPr lang="ru-RU" sz="2900" dirty="0" smtClean="0">
                <a:latin typeface="Times New Roman" pitchFamily="18" charset="0"/>
                <a:cs typeface="Times New Roman" pitchFamily="18" charset="0"/>
              </a:rPr>
              <a:t>Общая площадь территории Татарстана составляет 67 836 км². Протяженность территории Республики — 290 км с севера на юг и 460 км с запада на восток.</a:t>
            </a:r>
          </a:p>
          <a:p>
            <a:r>
              <a:rPr lang="ru-RU" sz="2900" dirty="0" smtClean="0">
                <a:latin typeface="Times New Roman" pitchFamily="18" charset="0"/>
                <a:cs typeface="Times New Roman" pitchFamily="18" charset="0"/>
              </a:rPr>
              <a:t>Территория республики представляет собой равнину в лесной и лесостепной зоне с небольшими возвышенностями на правобережье Волги и юго-востоке республики. 90 % территории лежит на высоте не более 200 м над уровнем моря.</a:t>
            </a:r>
          </a:p>
          <a:p>
            <a:r>
              <a:rPr lang="ru-RU" sz="2900" dirty="0" smtClean="0">
                <a:latin typeface="Times New Roman" pitchFamily="18" charset="0"/>
                <a:cs typeface="Times New Roman" pitchFamily="18" charset="0"/>
              </a:rPr>
              <a:t>Более 16 % территории республики занято лесами, состоящими из деревьев большей частью лиственных пород (дуб, липа, береза, осина), хвойные породы представлены сосной и елью. Местная фауна представлена 430 видами позвоночных животных и сотнями видов различных беспозвоночных.</a:t>
            </a:r>
          </a:p>
          <a:p>
            <a:endParaRPr lang="ru-RU" dirty="0"/>
          </a:p>
        </p:txBody>
      </p:sp>
      <p:pic>
        <p:nvPicPr>
          <p:cNvPr id="2050" name="Picture 2" descr="https://im0-tub-ru.yandex.net/i?id=faeb2d17c6a430d73b42c94b83f9c12a-l&amp;n=13"/>
          <p:cNvPicPr>
            <a:picLocks noChangeAspect="1" noChangeArrowheads="1"/>
          </p:cNvPicPr>
          <p:nvPr/>
        </p:nvPicPr>
        <p:blipFill>
          <a:blip r:embed="rId2" cstate="print"/>
          <a:srcRect l="3847" t="2747" r="3815" b="1095"/>
          <a:stretch>
            <a:fillRect/>
          </a:stretch>
        </p:blipFill>
        <p:spPr bwMode="auto">
          <a:xfrm>
            <a:off x="323528" y="260648"/>
            <a:ext cx="3456384" cy="252028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068728"/>
          </a:xfrm>
        </p:spPr>
        <p:txBody>
          <a:bodyPr>
            <a:normAutofit fontScale="90000"/>
          </a:bodyPr>
          <a:lstStyle/>
          <a:p>
            <a:r>
              <a:rPr lang="ru-RU" dirty="0" smtClean="0"/>
              <a:t>Интересные факты о реке Волга.</a:t>
            </a:r>
            <a:br>
              <a:rPr lang="ru-RU" dirty="0" smtClean="0"/>
            </a:br>
            <a:endParaRPr lang="ru-RU" dirty="0"/>
          </a:p>
        </p:txBody>
      </p:sp>
      <p:sp>
        <p:nvSpPr>
          <p:cNvPr id="3" name="Содержимое 2"/>
          <p:cNvSpPr>
            <a:spLocks noGrp="1"/>
          </p:cNvSpPr>
          <p:nvPr>
            <p:ph idx="1"/>
          </p:nvPr>
        </p:nvSpPr>
        <p:spPr>
          <a:xfrm>
            <a:off x="0" y="4725144"/>
            <a:ext cx="8964488" cy="2132856"/>
          </a:xfrm>
        </p:spPr>
        <p:txBody>
          <a:bodyPr>
            <a:normAutofit fontScale="62500" lnSpcReduction="20000"/>
          </a:bodyPr>
          <a:lstStyle/>
          <a:p>
            <a:r>
              <a:rPr lang="ru-RU" dirty="0" smtClean="0"/>
              <a:t>Раньше арабы называли её «Итиль», что на арабском означает попросту «река».</a:t>
            </a:r>
          </a:p>
          <a:p>
            <a:r>
              <a:rPr lang="ru-RU" dirty="0" smtClean="0"/>
              <a:t>В Волгу впадает почти 200 притоков. О Волге упоминал ещё древнегреческий философ и писатель Птолемей, правда, называя её «Ра».</a:t>
            </a:r>
          </a:p>
          <a:p>
            <a:r>
              <a:rPr lang="ru-RU" dirty="0" smtClean="0"/>
              <a:t>Волга является одной из самых крупных в мире </a:t>
            </a:r>
            <a:r>
              <a:rPr lang="ru-RU" dirty="0" err="1" smtClean="0"/>
              <a:t>рек,в</a:t>
            </a:r>
            <a:r>
              <a:rPr lang="ru-RU" dirty="0" smtClean="0"/>
              <a:t> </a:t>
            </a:r>
            <a:r>
              <a:rPr lang="ru-RU" dirty="0" err="1" smtClean="0"/>
              <a:t>мире</a:t>
            </a:r>
            <a:r>
              <a:rPr lang="ru-RU" dirty="0" smtClean="0"/>
              <a:t> занимает почётное 8 место, а заодно самой длинной среди всех рек Европы.</a:t>
            </a:r>
          </a:p>
          <a:p>
            <a:r>
              <a:rPr lang="ru-RU" dirty="0" smtClean="0"/>
              <a:t>Длина реки Волга превышает 3,5 тысячи километров, сравнимо с рекой Амур.</a:t>
            </a:r>
          </a:p>
          <a:p>
            <a:r>
              <a:rPr lang="ru-RU" dirty="0" smtClean="0"/>
              <a:t>Волга чрезвычайно важна не только как судоходная река, но и как источник электроэнергии — расположенные на ней гидроэлектростанции обеспечивают электричеством все окрестные города.</a:t>
            </a:r>
          </a:p>
          <a:p>
            <a:pPr>
              <a:buNone/>
            </a:pPr>
            <a:endParaRPr lang="ru-RU" dirty="0"/>
          </a:p>
        </p:txBody>
      </p:sp>
      <p:pic>
        <p:nvPicPr>
          <p:cNvPr id="1030" name="Picture 6" descr="http://mw2.google.com/mw-panoramio/photos/medium/42347570.jpg"/>
          <p:cNvPicPr>
            <a:picLocks noChangeAspect="1" noChangeArrowheads="1"/>
          </p:cNvPicPr>
          <p:nvPr/>
        </p:nvPicPr>
        <p:blipFill>
          <a:blip r:embed="rId2" cstate="print"/>
          <a:srcRect/>
          <a:stretch>
            <a:fillRect/>
          </a:stretch>
        </p:blipFill>
        <p:spPr bwMode="auto">
          <a:xfrm>
            <a:off x="251520" y="1052736"/>
            <a:ext cx="8631658" cy="3608033"/>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79912" y="404664"/>
            <a:ext cx="4906888" cy="504056"/>
          </a:xfrm>
        </p:spPr>
        <p:txBody>
          <a:bodyPr>
            <a:normAutofit fontScale="90000"/>
          </a:bodyPr>
          <a:lstStyle/>
          <a:p>
            <a:pPr algn="ctr"/>
            <a:r>
              <a:rPr lang="ru-RU" dirty="0" smtClean="0"/>
              <a:t>КАМА</a:t>
            </a:r>
            <a:endParaRPr lang="ru-RU" dirty="0"/>
          </a:p>
        </p:txBody>
      </p:sp>
      <p:sp>
        <p:nvSpPr>
          <p:cNvPr id="3" name="Содержимое 2"/>
          <p:cNvSpPr>
            <a:spLocks noGrp="1"/>
          </p:cNvSpPr>
          <p:nvPr>
            <p:ph idx="1"/>
          </p:nvPr>
        </p:nvSpPr>
        <p:spPr>
          <a:xfrm>
            <a:off x="4499992" y="1124744"/>
            <a:ext cx="4186808" cy="5199856"/>
          </a:xfrm>
        </p:spPr>
        <p:txBody>
          <a:bodyPr>
            <a:normAutofit fontScale="55000" lnSpcReduction="20000"/>
          </a:bodyPr>
          <a:lstStyle/>
          <a:p>
            <a:r>
              <a:rPr lang="ru-RU" dirty="0" smtClean="0"/>
              <a:t>КАМА  -   в переводе с индийского «Кама» означает любовь, желание.</a:t>
            </a:r>
          </a:p>
          <a:p>
            <a:r>
              <a:rPr lang="ru-RU" dirty="0" smtClean="0"/>
              <a:t>Восхищались красотами Камы многие поэты, писатели, художники. </a:t>
            </a:r>
            <a:r>
              <a:rPr lang="ru-RU" dirty="0" err="1" smtClean="0"/>
              <a:t>Кама-Камушка</a:t>
            </a:r>
            <a:r>
              <a:rPr lang="ru-RU" dirty="0" smtClean="0"/>
              <a:t>, Кама-матушка, мать </a:t>
            </a:r>
            <a:r>
              <a:rPr lang="ru-RU" dirty="0" err="1" smtClean="0"/>
              <a:t>Кама-синеокая</a:t>
            </a:r>
            <a:r>
              <a:rPr lang="ru-RU" dirty="0" smtClean="0"/>
              <a:t> – так любовно величали ее поэты Василий Каменский и Владимир </a:t>
            </a:r>
            <a:r>
              <a:rPr lang="ru-RU" dirty="0" err="1" smtClean="0"/>
              <a:t>Радкевич</a:t>
            </a:r>
            <a:r>
              <a:rPr lang="ru-RU" dirty="0" smtClean="0"/>
              <a:t>. Кама-красавица, Кама-труженица называют ее русские, коми-пермяки, удмурты, башкиры, татары – все те народы, которых кормит и питает эта река. Доказан факт, что долина Камы имеет более древнюю историю, чем долина Волги</a:t>
            </a:r>
          </a:p>
          <a:p>
            <a:r>
              <a:rPr lang="ru-RU" dirty="0" smtClean="0"/>
              <a:t>Но есть у Камы одна интересная особенность. Таких рек, как она, очень немного. Дело в том, что Кама описывает огромную глубокую дугу, и если бы она текла в Волгу кратчайшим дорогой, то ее путь по необъятным лесным равнинам был бы в пять раз короче. Но природа рассудила иначе, Каме суждено было стать одной из крупнейших европейских рек, собирающей воды с громадной площади, равной площади Франции.</a:t>
            </a:r>
          </a:p>
          <a:p>
            <a:r>
              <a:rPr lang="ru-RU" dirty="0" smtClean="0"/>
              <a:t>На берегах реки Камы стоит большое количество баз отдыха, рыболовных хозяйство и даже профилакториев.</a:t>
            </a:r>
          </a:p>
          <a:p>
            <a:r>
              <a:rPr lang="ru-RU" dirty="0" smtClean="0"/>
              <a:t>Интересна Кама и как место для спортивной рыбалки.</a:t>
            </a:r>
          </a:p>
          <a:p>
            <a:endParaRPr lang="ru-RU" dirty="0"/>
          </a:p>
        </p:txBody>
      </p:sp>
      <p:pic>
        <p:nvPicPr>
          <p:cNvPr id="152580" name="Picture 4" descr="http://imgtube.ru/images/stories/2012/6/kama/kama-4.jpg"/>
          <p:cNvPicPr>
            <a:picLocks noChangeAspect="1" noChangeArrowheads="1"/>
          </p:cNvPicPr>
          <p:nvPr/>
        </p:nvPicPr>
        <p:blipFill>
          <a:blip r:embed="rId2" cstate="print"/>
          <a:srcRect l="42417" r="11298"/>
          <a:stretch>
            <a:fillRect/>
          </a:stretch>
        </p:blipFill>
        <p:spPr bwMode="auto">
          <a:xfrm>
            <a:off x="0" y="-165443"/>
            <a:ext cx="4644008" cy="702344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504056"/>
          </a:xfrm>
        </p:spPr>
        <p:txBody>
          <a:bodyPr>
            <a:normAutofit fontScale="90000"/>
          </a:bodyPr>
          <a:lstStyle/>
          <a:p>
            <a:pPr algn="ctr"/>
            <a:r>
              <a:rPr lang="ru-RU" sz="3200" dirty="0" smtClean="0"/>
              <a:t>Озеро Кабан</a:t>
            </a:r>
            <a:endParaRPr lang="ru-RU" sz="3200" dirty="0"/>
          </a:p>
        </p:txBody>
      </p:sp>
      <p:sp>
        <p:nvSpPr>
          <p:cNvPr id="3" name="Содержимое 2"/>
          <p:cNvSpPr>
            <a:spLocks noGrp="1"/>
          </p:cNvSpPr>
          <p:nvPr>
            <p:ph idx="1"/>
          </p:nvPr>
        </p:nvSpPr>
        <p:spPr>
          <a:xfrm>
            <a:off x="457200" y="980728"/>
            <a:ext cx="8229600" cy="5343872"/>
          </a:xfrm>
        </p:spPr>
        <p:txBody>
          <a:bodyPr>
            <a:normAutofit fontScale="25000" lnSpcReduction="20000"/>
          </a:bodyPr>
          <a:lstStyle/>
          <a:p>
            <a:r>
              <a:rPr lang="ru-RU" sz="4800" dirty="0" smtClean="0"/>
              <a:t>Озеро Кабан в Казани – это водная система, состоящая из трех водоемов, соединяющих их проливов и протоки </a:t>
            </a:r>
            <a:r>
              <a:rPr lang="ru-RU" sz="4800" dirty="0" err="1" smtClean="0"/>
              <a:t>Булак</a:t>
            </a:r>
            <a:r>
              <a:rPr lang="ru-RU" sz="4800" dirty="0" smtClean="0"/>
              <a:t>. Это самое большое озеро Татарстана и одна из главных достопримечательностей Казани, расположенное в центре города. Озеро Кабан имеет длину 6,5 км, ширину – до 350 метров и состоит из трех частей:</a:t>
            </a:r>
          </a:p>
          <a:p>
            <a:r>
              <a:rPr lang="ru-RU" sz="4800" dirty="0" smtClean="0"/>
              <a:t>•	Нижний Кабан или Ближний – это самая Северная часть, расположенная в центре города</a:t>
            </a:r>
          </a:p>
          <a:p>
            <a:r>
              <a:rPr lang="ru-RU" sz="4800" dirty="0" smtClean="0"/>
              <a:t>•	Средний</a:t>
            </a:r>
          </a:p>
          <a:p>
            <a:r>
              <a:rPr lang="ru-RU" sz="4800" dirty="0" smtClean="0"/>
              <a:t>•	Верхний</a:t>
            </a:r>
          </a:p>
          <a:p>
            <a:r>
              <a:rPr lang="ru-RU" sz="4800" dirty="0" smtClean="0"/>
              <a:t>Когда-то водоем был очень чистым и на пляжах с золотистым песком отдыхали богатые люди, каталась на лодках. С развитием промышленности по берегам строятся предприятия, стоки и канализационные отходы которых, спускались в </a:t>
            </a:r>
            <a:r>
              <a:rPr lang="ru-RU" sz="4800" dirty="0" err="1" smtClean="0"/>
              <a:t>озеро.Сейчас</a:t>
            </a:r>
            <a:r>
              <a:rPr lang="ru-RU" sz="4800" dirty="0" smtClean="0"/>
              <a:t> на берегу Среднего Кабана построен Центр гребных видов спорта, где во время Универсиады в июле 2013 года проходили соревнования по гребле на байдарках и каноэ, а также академической гребле. Озеро Кабан является святыней татарского народа, тесно связанной с историей, с прошлым, настоящим и будущим Казани и Татарстана.</a:t>
            </a:r>
          </a:p>
          <a:p>
            <a:r>
              <a:rPr lang="ru-RU" sz="4800" dirty="0" smtClean="0"/>
              <a:t>Происхождение названия озера Кабан</a:t>
            </a:r>
          </a:p>
          <a:p>
            <a:r>
              <a:rPr lang="ru-RU" sz="4800" dirty="0" smtClean="0"/>
              <a:t>Существует несколько версий происхождения этого названия.</a:t>
            </a:r>
          </a:p>
          <a:p>
            <a:r>
              <a:rPr lang="ru-RU" sz="4800" dirty="0" smtClean="0"/>
              <a:t>•	По одной из них слово Кабан произошло от тюркского слова «</a:t>
            </a:r>
            <a:r>
              <a:rPr lang="ru-RU" sz="4800" dirty="0" err="1" smtClean="0"/>
              <a:t>каб-куб</a:t>
            </a:r>
            <a:r>
              <a:rPr lang="ru-RU" sz="4800" dirty="0" smtClean="0"/>
              <a:t>», что означает выемку в земле, водоем, а словом «кабан» стали называть диких свиней, которые рыли ямки</a:t>
            </a:r>
          </a:p>
          <a:p>
            <a:r>
              <a:rPr lang="ru-RU" sz="4800" dirty="0" smtClean="0"/>
              <a:t>•	Последнего казанского хана звали </a:t>
            </a:r>
            <a:r>
              <a:rPr lang="ru-RU" sz="4800" dirty="0" err="1" smtClean="0"/>
              <a:t>Кабан-Беком</a:t>
            </a:r>
            <a:r>
              <a:rPr lang="ru-RU" sz="4800" dirty="0" smtClean="0"/>
              <a:t>. Согласно второй легенде, когда Золотая Орда напала на Булгары, во время боя сын князя был тяжело ранен. Вместе с другими спасшимися булгарами через болота и дремучие леса он пробирался на север и вышел к красивому чистому озеру. Целебные его воды помогли вылечиться всем раненым. Вскоре здесь появилось селение, а водоем назвали Кабан. Интересные факты</a:t>
            </a:r>
          </a:p>
          <a:p>
            <a:r>
              <a:rPr lang="ru-RU" sz="4800" dirty="0" smtClean="0"/>
              <a:t>•	В своей книге «Тайны озера Кабан» татарский писатель Рафаэль Мустафин изложил те факты, о которых ему рассказал потомок семьи Азизовых. Татарская семья Азизовых была приближена к Казанскому хану и ее члены были свидетелями тех давних событий.</a:t>
            </a:r>
          </a:p>
          <a:p>
            <a:r>
              <a:rPr lang="ru-RU" sz="4800" dirty="0" smtClean="0"/>
              <a:t>По уверениям потомка семьи Азизова, ханская казна состояла из трех частей:</a:t>
            </a:r>
          </a:p>
          <a:p>
            <a:r>
              <a:rPr lang="ru-RU" sz="4800" dirty="0" smtClean="0"/>
              <a:t>•	из золотых и серебряных слитков и других драгоценных металлов</a:t>
            </a:r>
          </a:p>
          <a:p>
            <a:r>
              <a:rPr lang="ru-RU" sz="4800" dirty="0" smtClean="0"/>
              <a:t>•	из золотых и серебряных монет</a:t>
            </a:r>
          </a:p>
          <a:p>
            <a:r>
              <a:rPr lang="ru-RU" sz="4800" dirty="0" smtClean="0"/>
              <a:t>•	подарков и подношений, а также ювелирных украшений.</a:t>
            </a:r>
          </a:p>
          <a:p>
            <a:r>
              <a:rPr lang="ru-RU" sz="4800" dirty="0" smtClean="0"/>
              <a:t>•	В 1991 году, когда на водоеме искали тело утонувшего мужчины, со дна достали необычайно тяжелый бочонок. Очевидно, что в нем были металлические изделия. Однако в последний момент бочонок упал в воду и все последующие попытки достать его были безуспешными. Такие случаи происходили не один раз.</a:t>
            </a:r>
          </a:p>
          <a:p>
            <a:r>
              <a:rPr lang="ru-RU" sz="4800" dirty="0" smtClean="0"/>
              <a:t>•	В начале XX века американская компания предложила очистить озеро за 1,5 миллиона долларов при условии, что все, что будет найдено, станет ее собственностью. Правительство республики отклонило это предложение</a:t>
            </a:r>
          </a:p>
          <a:p>
            <a:r>
              <a:rPr lang="ru-RU" sz="4800" dirty="0" smtClean="0"/>
              <a:t>•	В 2012 году был снят фильм «Сокровища О. К.» («Сокровища озера Кабан»). Создатели хотели приобщить всех к культурным ценностям.</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1184176"/>
          </a:xfrm>
        </p:spPr>
        <p:txBody>
          <a:bodyPr>
            <a:noAutofit/>
          </a:bodyPr>
          <a:lstStyle/>
          <a:p>
            <a:pPr algn="ctr"/>
            <a:r>
              <a:rPr lang="ru-RU" sz="4000" b="1" dirty="0" smtClean="0">
                <a:ln w="19050">
                  <a:solidFill>
                    <a:schemeClr val="accent5">
                      <a:lumMod val="75000"/>
                    </a:schemeClr>
                  </a:solidFill>
                  <a:prstDash val="solid"/>
                </a:ln>
                <a:solidFill>
                  <a:schemeClr val="tx1"/>
                </a:solidFill>
                <a:latin typeface="Times New Roman" pitchFamily="18" charset="0"/>
                <a:cs typeface="Times New Roman" pitchFamily="18" charset="0"/>
              </a:rPr>
              <a:t>Государственный флаг </a:t>
            </a:r>
            <a:br>
              <a:rPr lang="ru-RU" sz="4000" b="1" dirty="0" smtClean="0">
                <a:ln w="19050">
                  <a:solidFill>
                    <a:schemeClr val="accent5">
                      <a:lumMod val="75000"/>
                    </a:schemeClr>
                  </a:solidFill>
                  <a:prstDash val="solid"/>
                </a:ln>
                <a:solidFill>
                  <a:schemeClr val="tx1"/>
                </a:solidFill>
                <a:latin typeface="Times New Roman" pitchFamily="18" charset="0"/>
                <a:cs typeface="Times New Roman" pitchFamily="18" charset="0"/>
              </a:rPr>
            </a:br>
            <a:r>
              <a:rPr lang="ru-RU" sz="4000" b="1" dirty="0" smtClean="0">
                <a:ln w="19050">
                  <a:solidFill>
                    <a:schemeClr val="accent5">
                      <a:lumMod val="75000"/>
                    </a:schemeClr>
                  </a:solidFill>
                  <a:prstDash val="solid"/>
                </a:ln>
                <a:solidFill>
                  <a:schemeClr val="tx1"/>
                </a:solidFill>
                <a:latin typeface="Times New Roman" pitchFamily="18" charset="0"/>
                <a:cs typeface="Times New Roman" pitchFamily="18" charset="0"/>
              </a:rPr>
              <a:t>Республики Татарстан</a:t>
            </a:r>
            <a:endParaRPr lang="ru-RU" sz="40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0" y="1527048"/>
            <a:ext cx="4233672" cy="4572000"/>
          </a:xfrm>
          <a:solidFill>
            <a:schemeClr val="accent3">
              <a:lumMod val="20000"/>
              <a:lumOff val="80000"/>
            </a:schemeClr>
          </a:solidFill>
        </p:spPr>
        <p:txBody>
          <a:bodyPr>
            <a:normAutofit/>
          </a:bodyPr>
          <a:lstStyle/>
          <a:p>
            <a:r>
              <a:rPr lang="ru-RU" sz="2000" dirty="0" smtClean="0">
                <a:latin typeface="Times New Roman" pitchFamily="18" charset="0"/>
                <a:cs typeface="Times New Roman" pitchFamily="18" charset="0"/>
              </a:rPr>
              <a:t>Цвета Государственного флага Республики Татарстан означают: зеленый - зелень весны, возрождение; белый - цвет чистоты красный - зрелость, энергия, сила, жизнь.</a:t>
            </a:r>
          </a:p>
          <a:p>
            <a:r>
              <a:rPr lang="ru-RU" sz="2000" dirty="0" smtClean="0">
                <a:latin typeface="Times New Roman" pitchFamily="18" charset="0"/>
                <a:cs typeface="Times New Roman" pitchFamily="18" charset="0"/>
              </a:rPr>
              <a:t>Автором государственного флага республики Татарстан является народный художник республики Татарстан, лауреат государственной премии имени </a:t>
            </a:r>
            <a:r>
              <a:rPr lang="en-US"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Г. Тукая </a:t>
            </a:r>
            <a:r>
              <a:rPr lang="ru-RU" sz="2000" dirty="0" err="1" smtClean="0">
                <a:latin typeface="Times New Roman" pitchFamily="18" charset="0"/>
                <a:cs typeface="Times New Roman" pitchFamily="18" charset="0"/>
              </a:rPr>
              <a:t>Тавиль</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Гиниатович</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Хазиахметов</a:t>
            </a:r>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pic>
        <p:nvPicPr>
          <p:cNvPr id="4" name="Picture 3"/>
          <p:cNvPicPr>
            <a:picLocks noChangeAspect="1" noChangeArrowheads="1"/>
          </p:cNvPicPr>
          <p:nvPr/>
        </p:nvPicPr>
        <p:blipFill>
          <a:blip r:embed="rId2" cstate="print"/>
          <a:srcRect/>
          <a:stretch>
            <a:fillRect/>
          </a:stretch>
        </p:blipFill>
        <p:spPr bwMode="auto">
          <a:xfrm>
            <a:off x="179512" y="2420888"/>
            <a:ext cx="4280102" cy="21602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555875" y="476250"/>
            <a:ext cx="6588125" cy="936625"/>
          </a:xfrm>
        </p:spPr>
        <p:txBody>
          <a:bodyPr>
            <a:noAutofit/>
          </a:bodyPr>
          <a:lstStyle/>
          <a:p>
            <a:r>
              <a:rPr lang="ru-RU" sz="2400" b="1" dirty="0" smtClean="0">
                <a:solidFill>
                  <a:schemeClr val="tx1"/>
                </a:solidFill>
              </a:rPr>
              <a:t>В Татарстане проживает около 4 миллионов человек, это люди разных национальностей</a:t>
            </a:r>
            <a:endParaRPr lang="ru-RU" sz="2400" b="1" dirty="0">
              <a:solidFill>
                <a:schemeClr val="tx1"/>
              </a:solidFill>
            </a:endParaRPr>
          </a:p>
        </p:txBody>
      </p:sp>
      <p:pic>
        <p:nvPicPr>
          <p:cNvPr id="52238" name="Picture 14" descr="http://mamadysh-rt.ru/media/k2/items/cache/27c156b903a7a10a4894f4928e7ed59e_XL.jpg"/>
          <p:cNvPicPr>
            <a:picLocks noChangeAspect="1" noChangeArrowheads="1"/>
          </p:cNvPicPr>
          <p:nvPr/>
        </p:nvPicPr>
        <p:blipFill>
          <a:blip r:embed="rId2" cstate="print"/>
          <a:srcRect l="22680" t="10063" r="25241" b="13206"/>
          <a:stretch>
            <a:fillRect/>
          </a:stretch>
        </p:blipFill>
        <p:spPr bwMode="auto">
          <a:xfrm>
            <a:off x="0" y="0"/>
            <a:ext cx="2415219" cy="2376264"/>
          </a:xfrm>
          <a:prstGeom prst="rect">
            <a:avLst/>
          </a:prstGeom>
          <a:ln>
            <a:noFill/>
          </a:ln>
          <a:effectLst>
            <a:softEdge rad="112500"/>
          </a:effectLst>
        </p:spPr>
      </p:pic>
      <p:pic>
        <p:nvPicPr>
          <p:cNvPr id="52240" name="Picture 16" descr="https://im0-tub-ru.yandex.net/i?id=820040b4275a33266b257d0846c74f95-l&amp;n=13"/>
          <p:cNvPicPr>
            <a:picLocks noChangeAspect="1" noChangeArrowheads="1"/>
          </p:cNvPicPr>
          <p:nvPr/>
        </p:nvPicPr>
        <p:blipFill>
          <a:blip r:embed="rId3" cstate="print"/>
          <a:srcRect/>
          <a:stretch>
            <a:fillRect/>
          </a:stretch>
        </p:blipFill>
        <p:spPr bwMode="auto">
          <a:xfrm>
            <a:off x="1835696" y="4204814"/>
            <a:ext cx="3985086" cy="2653186"/>
          </a:xfrm>
          <a:prstGeom prst="rect">
            <a:avLst/>
          </a:prstGeom>
          <a:ln>
            <a:noFill/>
          </a:ln>
          <a:effectLst>
            <a:softEdge rad="112500"/>
          </a:effectLst>
        </p:spPr>
      </p:pic>
      <p:pic>
        <p:nvPicPr>
          <p:cNvPr id="12" name="Picture 6" descr="https://im0-tub-ru.yandex.net/i?id=0bb9058a60258a3609fd4c1bbafca23a-l&amp;n=13"/>
          <p:cNvPicPr>
            <a:picLocks noChangeAspect="1" noChangeArrowheads="1"/>
          </p:cNvPicPr>
          <p:nvPr/>
        </p:nvPicPr>
        <p:blipFill>
          <a:blip r:embed="rId4" cstate="print"/>
          <a:srcRect/>
          <a:stretch>
            <a:fillRect/>
          </a:stretch>
        </p:blipFill>
        <p:spPr bwMode="auto">
          <a:xfrm>
            <a:off x="179512" y="2492896"/>
            <a:ext cx="3138520" cy="1944216"/>
          </a:xfrm>
          <a:prstGeom prst="rect">
            <a:avLst/>
          </a:prstGeom>
          <a:ln>
            <a:noFill/>
          </a:ln>
          <a:effectLst>
            <a:softEdge rad="112500"/>
          </a:effectLst>
        </p:spPr>
      </p:pic>
      <p:pic>
        <p:nvPicPr>
          <p:cNvPr id="13" name="Picture 10" descr="https://im0-tub-ru.yandex.net/i?id=4ccf73ad3de93bc8c0ea2aaf8d908c52-l&amp;n=13"/>
          <p:cNvPicPr>
            <a:picLocks noChangeAspect="1" noChangeArrowheads="1"/>
          </p:cNvPicPr>
          <p:nvPr/>
        </p:nvPicPr>
        <p:blipFill>
          <a:blip r:embed="rId5" cstate="print"/>
          <a:srcRect/>
          <a:stretch>
            <a:fillRect/>
          </a:stretch>
        </p:blipFill>
        <p:spPr bwMode="auto">
          <a:xfrm>
            <a:off x="3347864" y="1628800"/>
            <a:ext cx="3168352" cy="2306957"/>
          </a:xfrm>
          <a:prstGeom prst="rect">
            <a:avLst/>
          </a:prstGeom>
          <a:ln>
            <a:noFill/>
          </a:ln>
          <a:effectLst>
            <a:softEdge rad="112500"/>
          </a:effectLst>
        </p:spPr>
      </p:pic>
      <p:pic>
        <p:nvPicPr>
          <p:cNvPr id="52244" name="Picture 20" descr="https://im0-tub-ru.yandex.net/i?id=eb2d945d2b2f67456d73017bb8bdd186-l&amp;n=13"/>
          <p:cNvPicPr>
            <a:picLocks noChangeAspect="1" noChangeArrowheads="1"/>
          </p:cNvPicPr>
          <p:nvPr/>
        </p:nvPicPr>
        <p:blipFill>
          <a:blip r:embed="rId6" cstate="print"/>
          <a:srcRect l="25200" t="20894" r="28181"/>
          <a:stretch>
            <a:fillRect/>
          </a:stretch>
        </p:blipFill>
        <p:spPr bwMode="auto">
          <a:xfrm>
            <a:off x="6804248" y="1700808"/>
            <a:ext cx="2216475" cy="2494806"/>
          </a:xfrm>
          <a:prstGeom prst="rect">
            <a:avLst/>
          </a:prstGeom>
          <a:ln>
            <a:noFill/>
          </a:ln>
          <a:effectLst>
            <a:softEdge rad="112500"/>
          </a:effectLst>
        </p:spPr>
      </p:pic>
      <p:pic>
        <p:nvPicPr>
          <p:cNvPr id="16" name="Picture 18" descr="http://sntat.ru/media/k2/items/cache/97d7134827fa1515571b1d542d7df325_XL.jpg"/>
          <p:cNvPicPr>
            <a:picLocks noChangeAspect="1" noChangeArrowheads="1"/>
          </p:cNvPicPr>
          <p:nvPr/>
        </p:nvPicPr>
        <p:blipFill>
          <a:blip r:embed="rId7" cstate="print"/>
          <a:srcRect l="37799" t="8525" r="12374"/>
          <a:stretch>
            <a:fillRect/>
          </a:stretch>
        </p:blipFill>
        <p:spPr bwMode="auto">
          <a:xfrm>
            <a:off x="6084168" y="4212567"/>
            <a:ext cx="2160240" cy="264543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000" b="1" dirty="0" smtClean="0"/>
              <a:t>Татарский народ: культура, традиции и обычаи</a:t>
            </a:r>
            <a:r>
              <a:rPr lang="ru-RU" dirty="0" smtClean="0"/>
              <a:t/>
            </a:r>
            <a:br>
              <a:rPr lang="ru-RU" dirty="0" smtClean="0"/>
            </a:br>
            <a:endParaRPr lang="ru-RU" dirty="0"/>
          </a:p>
        </p:txBody>
      </p:sp>
      <p:sp>
        <p:nvSpPr>
          <p:cNvPr id="3" name="Содержимое 2"/>
          <p:cNvSpPr>
            <a:spLocks noGrp="1"/>
          </p:cNvSpPr>
          <p:nvPr>
            <p:ph idx="1"/>
          </p:nvPr>
        </p:nvSpPr>
        <p:spPr>
          <a:xfrm>
            <a:off x="4427984" y="1124744"/>
            <a:ext cx="4258816" cy="5733256"/>
          </a:xfrm>
          <a:solidFill>
            <a:schemeClr val="accent1">
              <a:lumMod val="20000"/>
              <a:lumOff val="80000"/>
            </a:schemeClr>
          </a:solidFill>
        </p:spPr>
        <p:txBody>
          <a:bodyPr>
            <a:normAutofit fontScale="62500" lnSpcReduction="20000"/>
          </a:bodyPr>
          <a:lstStyle/>
          <a:p>
            <a:r>
              <a:rPr lang="ru-RU" dirty="0" smtClean="0"/>
              <a:t>Татары – тюркский народ, проживающий на территории центральной части европейской России, а та</a:t>
            </a:r>
            <a:r>
              <a:rPr lang="ru-RU" dirty="0" smtClean="0">
                <a:hlinkClick r:id="rId2"/>
              </a:rPr>
              <a:t> </a:t>
            </a:r>
            <a:r>
              <a:rPr lang="ru-RU" dirty="0" err="1" smtClean="0"/>
              <a:t>кже</a:t>
            </a:r>
            <a:r>
              <a:rPr lang="ru-RU" dirty="0" smtClean="0"/>
              <a:t> в Поволжье, на Урале, в Сибири, на Дальнем Востоке, на территории Крыма, а также в Казахстане, в государствах средней Азии и в китайской автономной республике СУАР. В РФ проживает около 5,3 миллиона человек татарской национальности, что составляет 4% всего населения страны, по численности они занимают второе место после русских, 37% всех татар России проживает в Республике Татарстан в столице Приволжского федерального округа со столицей в городе Казань и составляют большую часть (53%) населения республики. Национальный язык – татарский (группа алтайских языков, тюркская группа, кыпчакская подгруппа), имеет несколько диалектов. Большинство татар – мусульмане-сунниты, встречаются и православные, и не относящие себя к конкретным религиозным течениям.</a:t>
            </a:r>
            <a:endParaRPr lang="ru-RU" dirty="0"/>
          </a:p>
        </p:txBody>
      </p:sp>
      <p:pic>
        <p:nvPicPr>
          <p:cNvPr id="101378" name="Picture 2" descr="http://v-chelny.ru/images/uploads/2016-11-16/kostyum.jpg"/>
          <p:cNvPicPr>
            <a:picLocks noChangeAspect="1" noChangeArrowheads="1"/>
          </p:cNvPicPr>
          <p:nvPr/>
        </p:nvPicPr>
        <p:blipFill>
          <a:blip r:embed="rId3" cstate="print"/>
          <a:srcRect b="5350"/>
          <a:stretch>
            <a:fillRect/>
          </a:stretch>
        </p:blipFill>
        <p:spPr bwMode="auto">
          <a:xfrm>
            <a:off x="899592" y="980728"/>
            <a:ext cx="2724150" cy="3744416"/>
          </a:xfrm>
          <a:prstGeom prst="rect">
            <a:avLst/>
          </a:prstGeom>
          <a:ln>
            <a:noFill/>
          </a:ln>
          <a:effectLst>
            <a:softEdge rad="112500"/>
          </a:effectLst>
        </p:spPr>
      </p:pic>
      <p:sp>
        <p:nvSpPr>
          <p:cNvPr id="4" name="Прямоугольник 3"/>
          <p:cNvSpPr/>
          <p:nvPr/>
        </p:nvSpPr>
        <p:spPr>
          <a:xfrm>
            <a:off x="323528" y="4719282"/>
            <a:ext cx="4104456" cy="1600438"/>
          </a:xfrm>
          <a:prstGeom prst="rect">
            <a:avLst/>
          </a:prstGeom>
          <a:solidFill>
            <a:schemeClr val="accent2">
              <a:lumMod val="40000"/>
              <a:lumOff val="60000"/>
            </a:schemeClr>
          </a:solidFill>
        </p:spPr>
        <p:txBody>
          <a:bodyPr wrap="square">
            <a:spAutoFit/>
          </a:bodyPr>
          <a:lstStyle/>
          <a:p>
            <a:r>
              <a:rPr lang="ru-RU" sz="1400" dirty="0"/>
              <a:t>Татарский народ хранит многовековые традиции своих предков - булгар, которые сумели достичь высокого уровня культурного развития, соединив тюркские корни и арабское влияние, обусловленное принятием ислама в Х веке. Это стало той основой, на которой в дальнейшем развивалась вся татарская культура</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ecord-music.ru/img/2015/063011/2222307"/>
          <p:cNvPicPr>
            <a:picLocks noChangeAspect="1" noChangeArrowheads="1"/>
          </p:cNvPicPr>
          <p:nvPr/>
        </p:nvPicPr>
        <p:blipFill>
          <a:blip r:embed="rId2" cstate="print"/>
          <a:srcRect/>
          <a:stretch>
            <a:fillRect/>
          </a:stretch>
        </p:blipFill>
        <p:spPr bwMode="auto">
          <a:xfrm>
            <a:off x="899592" y="875339"/>
            <a:ext cx="1956400" cy="2389254"/>
          </a:xfrm>
          <a:prstGeom prst="rect">
            <a:avLst/>
          </a:prstGeom>
          <a:ln>
            <a:noFill/>
          </a:ln>
          <a:effectLst>
            <a:softEdge rad="112500"/>
          </a:effectLst>
        </p:spPr>
      </p:pic>
      <p:sp>
        <p:nvSpPr>
          <p:cNvPr id="3" name="Заголовок 2"/>
          <p:cNvSpPr>
            <a:spLocks noGrp="1"/>
          </p:cNvSpPr>
          <p:nvPr>
            <p:ph type="title"/>
          </p:nvPr>
        </p:nvSpPr>
        <p:spPr>
          <a:xfrm>
            <a:off x="141900" y="2856125"/>
            <a:ext cx="2530624" cy="432048"/>
          </a:xfrm>
        </p:spPr>
        <p:txBody>
          <a:bodyPr>
            <a:normAutofit/>
          </a:bodyPr>
          <a:lstStyle/>
          <a:p>
            <a:pPr algn="ctr"/>
            <a:r>
              <a:rPr lang="ru-RU" sz="1200" b="1" dirty="0" smtClean="0"/>
              <a:t>Русский народ</a:t>
            </a:r>
            <a:endParaRPr lang="ru-RU" sz="1200" b="1" dirty="0"/>
          </a:p>
        </p:txBody>
      </p:sp>
      <p:pic>
        <p:nvPicPr>
          <p:cNvPr id="4" name="Picture 2" descr="http://b1.culture.ru/c/672493.jpg"/>
          <p:cNvPicPr>
            <a:picLocks noChangeAspect="1" noChangeArrowheads="1"/>
          </p:cNvPicPr>
          <p:nvPr/>
        </p:nvPicPr>
        <p:blipFill>
          <a:blip r:embed="rId3" cstate="print"/>
          <a:srcRect t="22680" r="63337"/>
          <a:stretch>
            <a:fillRect/>
          </a:stretch>
        </p:blipFill>
        <p:spPr bwMode="auto">
          <a:xfrm>
            <a:off x="3598688" y="809461"/>
            <a:ext cx="1760632" cy="2521009"/>
          </a:xfrm>
          <a:prstGeom prst="rect">
            <a:avLst/>
          </a:prstGeom>
          <a:ln>
            <a:noFill/>
          </a:ln>
          <a:effectLst>
            <a:softEdge rad="112500"/>
          </a:effectLst>
        </p:spPr>
      </p:pic>
      <p:sp>
        <p:nvSpPr>
          <p:cNvPr id="2" name="Прямоугольник 1"/>
          <p:cNvSpPr/>
          <p:nvPr/>
        </p:nvSpPr>
        <p:spPr>
          <a:xfrm>
            <a:off x="3651074" y="515708"/>
            <a:ext cx="1521379" cy="276999"/>
          </a:xfrm>
          <a:prstGeom prst="rect">
            <a:avLst/>
          </a:prstGeom>
        </p:spPr>
        <p:txBody>
          <a:bodyPr wrap="none">
            <a:spAutoFit/>
          </a:bodyPr>
          <a:lstStyle/>
          <a:p>
            <a:r>
              <a:rPr lang="ru-RU" sz="1200" dirty="0"/>
              <a:t>Башкирский народ</a:t>
            </a:r>
          </a:p>
        </p:txBody>
      </p:sp>
      <p:pic>
        <p:nvPicPr>
          <p:cNvPr id="6" name="Picture 2" descr="http://civilisation.narod.ru/img/images/Chuvashi.jpg"/>
          <p:cNvPicPr>
            <a:picLocks noChangeAspect="1" noChangeArrowheads="1"/>
          </p:cNvPicPr>
          <p:nvPr/>
        </p:nvPicPr>
        <p:blipFill>
          <a:blip r:embed="rId4" cstate="print"/>
          <a:srcRect/>
          <a:stretch>
            <a:fillRect/>
          </a:stretch>
        </p:blipFill>
        <p:spPr bwMode="auto">
          <a:xfrm>
            <a:off x="6660232" y="3591678"/>
            <a:ext cx="1980913" cy="2526384"/>
          </a:xfrm>
          <a:prstGeom prst="rect">
            <a:avLst/>
          </a:prstGeom>
          <a:ln>
            <a:noFill/>
          </a:ln>
          <a:effectLst>
            <a:softEdge rad="112500"/>
          </a:effectLst>
        </p:spPr>
      </p:pic>
      <p:sp>
        <p:nvSpPr>
          <p:cNvPr id="5" name="Прямоугольник 4"/>
          <p:cNvSpPr/>
          <p:nvPr/>
        </p:nvSpPr>
        <p:spPr>
          <a:xfrm>
            <a:off x="6501217" y="6158467"/>
            <a:ext cx="1419748" cy="276999"/>
          </a:xfrm>
          <a:prstGeom prst="rect">
            <a:avLst/>
          </a:prstGeom>
        </p:spPr>
        <p:txBody>
          <a:bodyPr wrap="none">
            <a:spAutoFit/>
          </a:bodyPr>
          <a:lstStyle/>
          <a:p>
            <a:r>
              <a:rPr lang="ru-RU" sz="1200" dirty="0"/>
              <a:t>Чувашский народ</a:t>
            </a:r>
          </a:p>
        </p:txBody>
      </p:sp>
      <p:pic>
        <p:nvPicPr>
          <p:cNvPr id="8" name="Picture 2" descr="http://api.ning.com/files/0oI-WPO6XGzIQzYJx1oCNZyKW5gEJTw2CsbVe8PSKpIgDoTpovWmzZ9tO*-I5rBxOTT*xSreAsbGcQ34dwG9UkVpLEKVd-et/images2.jpg?width=188&amp;height=240&amp;format=jpg"/>
          <p:cNvPicPr>
            <a:picLocks noChangeAspect="1" noChangeArrowheads="1"/>
          </p:cNvPicPr>
          <p:nvPr/>
        </p:nvPicPr>
        <p:blipFill>
          <a:blip r:embed="rId5" cstate="print"/>
          <a:srcRect/>
          <a:stretch>
            <a:fillRect/>
          </a:stretch>
        </p:blipFill>
        <p:spPr bwMode="auto">
          <a:xfrm>
            <a:off x="731756" y="3383699"/>
            <a:ext cx="2124236" cy="2711792"/>
          </a:xfrm>
          <a:prstGeom prst="rect">
            <a:avLst/>
          </a:prstGeom>
          <a:ln>
            <a:noFill/>
          </a:ln>
          <a:effectLst>
            <a:softEdge rad="112500"/>
          </a:effectLst>
        </p:spPr>
      </p:pic>
      <p:sp>
        <p:nvSpPr>
          <p:cNvPr id="7" name="Прямоугольник 6"/>
          <p:cNvSpPr/>
          <p:nvPr/>
        </p:nvSpPr>
        <p:spPr>
          <a:xfrm>
            <a:off x="539552" y="6095491"/>
            <a:ext cx="1537152" cy="369332"/>
          </a:xfrm>
          <a:prstGeom prst="rect">
            <a:avLst/>
          </a:prstGeom>
        </p:spPr>
        <p:txBody>
          <a:bodyPr wrap="none">
            <a:spAutoFit/>
          </a:bodyPr>
          <a:lstStyle/>
          <a:p>
            <a:r>
              <a:rPr lang="ru-RU" dirty="0"/>
              <a:t>У</a:t>
            </a:r>
            <a:r>
              <a:rPr lang="ru-RU" sz="1200" dirty="0"/>
              <a:t>дмуртский народ</a:t>
            </a:r>
          </a:p>
        </p:txBody>
      </p:sp>
      <p:pic>
        <p:nvPicPr>
          <p:cNvPr id="10" name="Picture 2" descr="http://van.ansya.ru/health/putevoditele-po-kuleture-narodov-samarskogo-kraya/11.png"/>
          <p:cNvPicPr>
            <a:picLocks noChangeAspect="1" noChangeArrowheads="1"/>
          </p:cNvPicPr>
          <p:nvPr/>
        </p:nvPicPr>
        <p:blipFill>
          <a:blip r:embed="rId6" cstate="print"/>
          <a:srcRect/>
          <a:stretch>
            <a:fillRect/>
          </a:stretch>
        </p:blipFill>
        <p:spPr bwMode="auto">
          <a:xfrm>
            <a:off x="4106120" y="4293096"/>
            <a:ext cx="1728192" cy="2386552"/>
          </a:xfrm>
          <a:prstGeom prst="rect">
            <a:avLst/>
          </a:prstGeom>
          <a:ln>
            <a:noFill/>
          </a:ln>
          <a:effectLst>
            <a:softEdge rad="112500"/>
          </a:effectLst>
        </p:spPr>
      </p:pic>
      <p:sp>
        <p:nvSpPr>
          <p:cNvPr id="9" name="Прямоугольник 8"/>
          <p:cNvSpPr/>
          <p:nvPr/>
        </p:nvSpPr>
        <p:spPr>
          <a:xfrm>
            <a:off x="3113109" y="6287492"/>
            <a:ext cx="1287868" cy="461665"/>
          </a:xfrm>
          <a:prstGeom prst="rect">
            <a:avLst/>
          </a:prstGeom>
        </p:spPr>
        <p:txBody>
          <a:bodyPr wrap="square">
            <a:spAutoFit/>
          </a:bodyPr>
          <a:lstStyle/>
          <a:p>
            <a:r>
              <a:rPr lang="ru-RU" sz="1200" dirty="0"/>
              <a:t>Марийцы</a:t>
            </a:r>
            <a:br>
              <a:rPr lang="ru-RU" sz="1200" dirty="0"/>
            </a:br>
            <a:endParaRPr lang="ru-RU" sz="1200" dirty="0"/>
          </a:p>
        </p:txBody>
      </p:sp>
      <p:pic>
        <p:nvPicPr>
          <p:cNvPr id="12" name="Picture 2" descr="http://v-chelny.ru/images/uploads/2016-11-16/kostyum.jpg"/>
          <p:cNvPicPr>
            <a:picLocks noChangeAspect="1" noChangeArrowheads="1"/>
          </p:cNvPicPr>
          <p:nvPr/>
        </p:nvPicPr>
        <p:blipFill>
          <a:blip r:embed="rId7" cstate="print"/>
          <a:srcRect b="5350"/>
          <a:stretch>
            <a:fillRect/>
          </a:stretch>
        </p:blipFill>
        <p:spPr bwMode="auto">
          <a:xfrm>
            <a:off x="6300192" y="763484"/>
            <a:ext cx="1656184" cy="2276469"/>
          </a:xfrm>
          <a:prstGeom prst="rect">
            <a:avLst/>
          </a:prstGeom>
          <a:ln>
            <a:noFill/>
          </a:ln>
          <a:effectLst>
            <a:softEdge rad="112500"/>
          </a:effectLst>
        </p:spPr>
      </p:pic>
      <p:sp>
        <p:nvSpPr>
          <p:cNvPr id="11" name="Прямоугольник 10"/>
          <p:cNvSpPr/>
          <p:nvPr/>
        </p:nvSpPr>
        <p:spPr>
          <a:xfrm>
            <a:off x="6551897" y="3121635"/>
            <a:ext cx="1357744" cy="276999"/>
          </a:xfrm>
          <a:prstGeom prst="rect">
            <a:avLst/>
          </a:prstGeom>
        </p:spPr>
        <p:txBody>
          <a:bodyPr wrap="none">
            <a:spAutoFit/>
          </a:bodyPr>
          <a:lstStyle/>
          <a:p>
            <a:r>
              <a:rPr lang="ru-RU" sz="1200" dirty="0"/>
              <a:t>Татарский народ</a:t>
            </a:r>
          </a:p>
        </p:txBody>
      </p:sp>
      <p:sp>
        <p:nvSpPr>
          <p:cNvPr id="13" name="Прямоугольник 12"/>
          <p:cNvSpPr/>
          <p:nvPr/>
        </p:nvSpPr>
        <p:spPr>
          <a:xfrm>
            <a:off x="3491880" y="3398634"/>
            <a:ext cx="2478585" cy="830997"/>
          </a:xfrm>
          <a:prstGeom prst="rect">
            <a:avLst/>
          </a:prstGeom>
          <a:solidFill>
            <a:schemeClr val="bg2"/>
          </a:solidFill>
        </p:spPr>
        <p:txBody>
          <a:bodyPr wrap="square">
            <a:spAutoFit/>
          </a:bodyPr>
          <a:lstStyle/>
          <a:p>
            <a:r>
              <a:rPr lang="ru-RU" sz="1200" dirty="0">
                <a:solidFill>
                  <a:srgbClr val="FF0000"/>
                </a:solidFill>
              </a:rPr>
              <a:t>Живём единою семьёй,</a:t>
            </a:r>
          </a:p>
          <a:p>
            <a:r>
              <a:rPr lang="ru-RU" sz="1200" dirty="0">
                <a:solidFill>
                  <a:srgbClr val="FF0000"/>
                </a:solidFill>
              </a:rPr>
              <a:t>Где есть чуваш, татарин, русский.</a:t>
            </a:r>
          </a:p>
          <a:p>
            <a:r>
              <a:rPr lang="ru-RU" sz="1200" dirty="0">
                <a:solidFill>
                  <a:srgbClr val="FF0000"/>
                </a:solidFill>
              </a:rPr>
              <a:t>И нашей дружбе быть бронёй,</a:t>
            </a:r>
          </a:p>
          <a:p>
            <a:r>
              <a:rPr lang="ru-RU" sz="1200" dirty="0">
                <a:solidFill>
                  <a:srgbClr val="FF0000"/>
                </a:solidFill>
              </a:rPr>
              <a:t>И недругам не будет спуска.</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852704"/>
          </a:xfrm>
        </p:spPr>
        <p:txBody>
          <a:bodyPr>
            <a:normAutofit fontScale="90000"/>
          </a:bodyPr>
          <a:lstStyle/>
          <a:p>
            <a:pPr algn="ctr"/>
            <a:r>
              <a:rPr lang="ru-RU" b="1" dirty="0" smtClean="0"/>
              <a:t>Кулинария</a:t>
            </a:r>
            <a:r>
              <a:rPr lang="ru-RU" dirty="0" smtClean="0"/>
              <a:t/>
            </a:r>
            <a:br>
              <a:rPr lang="ru-RU" dirty="0" smtClean="0"/>
            </a:br>
            <a:endParaRPr lang="ru-RU" dirty="0"/>
          </a:p>
        </p:txBody>
      </p:sp>
      <p:sp>
        <p:nvSpPr>
          <p:cNvPr id="3" name="Прямоугольник 2"/>
          <p:cNvSpPr/>
          <p:nvPr/>
        </p:nvSpPr>
        <p:spPr>
          <a:xfrm>
            <a:off x="5687616" y="1556792"/>
            <a:ext cx="3276871" cy="4616648"/>
          </a:xfrm>
          <a:prstGeom prst="rect">
            <a:avLst/>
          </a:prstGeom>
          <a:solidFill>
            <a:schemeClr val="accent1">
              <a:lumMod val="20000"/>
              <a:lumOff val="80000"/>
            </a:schemeClr>
          </a:solidFill>
        </p:spPr>
        <p:txBody>
          <a:bodyPr wrap="square">
            <a:spAutoFit/>
          </a:bodyPr>
          <a:lstStyle/>
          <a:p>
            <a:r>
              <a:rPr lang="ru-RU" sz="1400" dirty="0" smtClean="0"/>
              <a:t>Интересна и разнообразна татарская национальная кухня, которая развивалась не только на основе своих этнических традиций. Большое воздействие на неё оказали кухни соседних народов. Из всего многообразия блюд наиболее характерны: во первых, супы и бульоны (</a:t>
            </a:r>
            <a:r>
              <a:rPr lang="ru-RU" sz="1400" dirty="0" err="1" smtClean="0"/>
              <a:t>шулпа</a:t>
            </a:r>
            <a:r>
              <a:rPr lang="ru-RU" sz="1400" dirty="0" smtClean="0"/>
              <a:t>, </a:t>
            </a:r>
            <a:r>
              <a:rPr lang="ru-RU" sz="1400" dirty="0" err="1" smtClean="0"/>
              <a:t>токмач</a:t>
            </a:r>
            <a:r>
              <a:rPr lang="ru-RU" sz="1400" dirty="0" smtClean="0"/>
              <a:t>) мясные, молочные и постные. Во-вторых, распространенными у татар являются мучные печеные изделия — </a:t>
            </a:r>
            <a:r>
              <a:rPr lang="ru-RU" sz="1400" dirty="0" err="1" smtClean="0"/>
              <a:t>бэлеши</a:t>
            </a:r>
            <a:r>
              <a:rPr lang="ru-RU" sz="1400" dirty="0" smtClean="0"/>
              <a:t>, </a:t>
            </a:r>
            <a:r>
              <a:rPr lang="ru-RU" sz="1400" dirty="0" err="1" smtClean="0"/>
              <a:t>перемячи</a:t>
            </a:r>
            <a:r>
              <a:rPr lang="ru-RU" sz="1400" dirty="0" smtClean="0"/>
              <a:t>, </a:t>
            </a:r>
            <a:r>
              <a:rPr lang="ru-RU" sz="1400" dirty="0" err="1" smtClean="0"/>
              <a:t>бэккэны</a:t>
            </a:r>
            <a:r>
              <a:rPr lang="ru-RU" sz="1400" dirty="0" smtClean="0"/>
              <a:t>, </a:t>
            </a:r>
            <a:r>
              <a:rPr lang="ru-RU" sz="1400" dirty="0" err="1" smtClean="0"/>
              <a:t>эч-почмаки</a:t>
            </a:r>
            <a:r>
              <a:rPr lang="ru-RU" sz="1400" dirty="0" smtClean="0"/>
              <a:t>, </a:t>
            </a:r>
            <a:r>
              <a:rPr lang="ru-RU" sz="1400" dirty="0" err="1" smtClean="0"/>
              <a:t>сумса</a:t>
            </a:r>
            <a:r>
              <a:rPr lang="ru-RU" sz="1400" dirty="0" smtClean="0"/>
              <a:t> и другие с начинкой из мяса, картофеля или каши. В третьих, наличие «Чайного стола — души семьи», как говорят татары, подчеркивая его значимость в застольном ритуале. Чай с печеными изделиями заменяет— считалось порой завтрак или ужин</a:t>
            </a:r>
            <a:endParaRPr lang="ru-RU" sz="1400" dirty="0"/>
          </a:p>
        </p:txBody>
      </p:sp>
      <p:pic>
        <p:nvPicPr>
          <p:cNvPr id="98306" name="Picture 2" descr="http://enterbit.ru/prefix/43e16408a758275078b78810c947ebb8.jpg"/>
          <p:cNvPicPr>
            <a:picLocks noChangeAspect="1" noChangeArrowheads="1"/>
          </p:cNvPicPr>
          <p:nvPr/>
        </p:nvPicPr>
        <p:blipFill>
          <a:blip r:embed="rId2" cstate="print"/>
          <a:srcRect/>
          <a:stretch>
            <a:fillRect/>
          </a:stretch>
        </p:blipFill>
        <p:spPr bwMode="auto">
          <a:xfrm flipH="1">
            <a:off x="348357" y="1844824"/>
            <a:ext cx="5220073" cy="347079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305800" cy="1080120"/>
          </a:xfrm>
        </p:spPr>
        <p:txBody>
          <a:bodyPr>
            <a:normAutofit fontScale="90000"/>
          </a:bodyPr>
          <a:lstStyle/>
          <a:p>
            <a:pPr lvl="0" algn="ctr"/>
            <a:r>
              <a:rPr lang="ru-RU" sz="5400" b="1" dirty="0" smtClean="0">
                <a:solidFill>
                  <a:srgbClr val="000000"/>
                </a:solidFill>
                <a:latin typeface="Arial" pitchFamily="34" charset="0"/>
                <a:ea typeface="Times New Roman" pitchFamily="18" charset="0"/>
                <a:cs typeface="Arial" pitchFamily="34" charset="0"/>
              </a:rPr>
              <a:t>Легенда о </a:t>
            </a:r>
            <a:r>
              <a:rPr lang="ru-RU" sz="5400" b="1" dirty="0" err="1" smtClean="0">
                <a:solidFill>
                  <a:srgbClr val="000000"/>
                </a:solidFill>
                <a:latin typeface="Arial" pitchFamily="34" charset="0"/>
                <a:ea typeface="Times New Roman" pitchFamily="18" charset="0"/>
                <a:cs typeface="Arial" pitchFamily="34" charset="0"/>
              </a:rPr>
              <a:t>чак-чаке</a:t>
            </a:r>
            <a:r>
              <a:rPr lang="ru-RU" sz="4000" dirty="0" smtClean="0">
                <a:solidFill>
                  <a:schemeClr val="tx1"/>
                </a:solidFill>
                <a:latin typeface="Arial" pitchFamily="34" charset="0"/>
                <a:ea typeface="Times New Roman" pitchFamily="18" charset="0"/>
                <a:cs typeface="Arial" pitchFamily="34" charset="0"/>
              </a:rPr>
              <a:t/>
            </a:r>
            <a:br>
              <a:rPr lang="ru-RU" sz="4000" dirty="0" smtClean="0">
                <a:solidFill>
                  <a:schemeClr val="tx1"/>
                </a:solidFill>
                <a:latin typeface="Arial" pitchFamily="34" charset="0"/>
                <a:ea typeface="Times New Roman" pitchFamily="18" charset="0"/>
                <a:cs typeface="Arial" pitchFamily="34" charset="0"/>
              </a:rPr>
            </a:br>
            <a:endParaRPr lang="ru-RU" dirty="0"/>
          </a:p>
        </p:txBody>
      </p:sp>
      <p:pic>
        <p:nvPicPr>
          <p:cNvPr id="99330" name="Picture 2" descr="http://orangekot.ru/wp-content/uploads/2012/12/09091921.jpg"/>
          <p:cNvPicPr>
            <a:picLocks noChangeAspect="1" noChangeArrowheads="1"/>
          </p:cNvPicPr>
          <p:nvPr/>
        </p:nvPicPr>
        <p:blipFill>
          <a:blip r:embed="rId2" cstate="print"/>
          <a:srcRect l="3749" r="3008"/>
          <a:stretch>
            <a:fillRect/>
          </a:stretch>
        </p:blipFill>
        <p:spPr bwMode="auto">
          <a:xfrm>
            <a:off x="3743400" y="616347"/>
            <a:ext cx="1692696" cy="1446982"/>
          </a:xfrm>
          <a:prstGeom prst="rect">
            <a:avLst/>
          </a:prstGeom>
          <a:ln>
            <a:noFill/>
          </a:ln>
          <a:effectLst>
            <a:softEdge rad="112500"/>
          </a:effectLst>
        </p:spPr>
      </p:pic>
      <p:sp>
        <p:nvSpPr>
          <p:cNvPr id="99331" name="Rectangle 3"/>
          <p:cNvSpPr>
            <a:spLocks noChangeArrowheads="1"/>
          </p:cNvSpPr>
          <p:nvPr/>
        </p:nvSpPr>
        <p:spPr bwMode="auto">
          <a:xfrm>
            <a:off x="395536" y="2056686"/>
            <a:ext cx="8388424" cy="4801314"/>
          </a:xfrm>
          <a:prstGeom prst="rect">
            <a:avLst/>
          </a:prstGeom>
          <a:solidFill>
            <a:srgbClr val="F5F5F5"/>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400" b="0" i="0" u="none" strike="noStrike" cap="none" normalizeH="0" baseline="0" dirty="0" err="1" smtClean="0">
                <a:ln>
                  <a:noFill/>
                </a:ln>
                <a:solidFill>
                  <a:srgbClr val="000000"/>
                </a:solidFill>
                <a:effectLst/>
                <a:latin typeface="ABeeZee"/>
                <a:ea typeface="Times New Roman" pitchFamily="18" charset="0"/>
                <a:cs typeface="Arial" pitchFamily="34" charset="0"/>
              </a:rPr>
              <a:t>Чак-ча́к</a:t>
            </a: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 — национальное татарское блюдо. Согласно легендам, блюдо имеет свои корни из Волжской </a:t>
            </a:r>
            <a:r>
              <a:rPr kumimoji="0" lang="ru-RU" sz="1400" b="0" i="0" u="none" strike="noStrike" cap="none" normalizeH="0" baseline="0" dirty="0" err="1" smtClean="0">
                <a:ln>
                  <a:noFill/>
                </a:ln>
                <a:solidFill>
                  <a:srgbClr val="000000"/>
                </a:solidFill>
                <a:effectLst/>
                <a:latin typeface="ABeeZee"/>
                <a:ea typeface="Times New Roman" pitchFamily="18" charset="0"/>
                <a:cs typeface="Arial" pitchFamily="34" charset="0"/>
              </a:rPr>
              <a:t>Булгарии</a:t>
            </a: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 Сладкое лакомство «</a:t>
            </a:r>
            <a:r>
              <a:rPr kumimoji="0" lang="ru-RU" sz="1400" b="0" i="0" u="none" strike="noStrike" cap="none" normalizeH="0" baseline="0" dirty="0" err="1" smtClean="0">
                <a:ln>
                  <a:noFill/>
                </a:ln>
                <a:solidFill>
                  <a:srgbClr val="000000"/>
                </a:solidFill>
                <a:effectLst/>
                <a:latin typeface="ABeeZee"/>
                <a:ea typeface="Times New Roman" pitchFamily="18" charset="0"/>
                <a:cs typeface="Arial" pitchFamily="34" charset="0"/>
              </a:rPr>
              <a:t>чак-чак</a:t>
            </a: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 готовится из традиционных продуктов — муки, яиц, масла и меда.</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 </a:t>
            </a:r>
            <a:r>
              <a:rPr kumimoji="0" lang="ru-RU" sz="1400" b="0" i="1" u="none" strike="noStrike" cap="none" normalizeH="0" baseline="0" dirty="0" err="1" smtClean="0">
                <a:ln>
                  <a:noFill/>
                </a:ln>
                <a:solidFill>
                  <a:srgbClr val="000000"/>
                </a:solidFill>
                <a:effectLst/>
                <a:latin typeface="ABeeZee"/>
                <a:ea typeface="Times New Roman" pitchFamily="18" charset="0"/>
                <a:cs typeface="Arial" pitchFamily="34" charset="0"/>
              </a:rPr>
              <a:t>Чак</a:t>
            </a:r>
            <a:r>
              <a:rPr kumimoji="0" lang="ru-RU" sz="1400" b="0" i="1" u="none" strike="noStrike" cap="none" normalizeH="0" baseline="0" dirty="0" smtClean="0">
                <a:ln>
                  <a:noFill/>
                </a:ln>
                <a:solidFill>
                  <a:srgbClr val="000000"/>
                </a:solidFill>
                <a:effectLst/>
                <a:latin typeface="ABeeZee"/>
                <a:ea typeface="Times New Roman" pitchFamily="18" charset="0"/>
                <a:cs typeface="Arial" pitchFamily="34" charset="0"/>
              </a:rPr>
              <a:t> – </a:t>
            </a:r>
            <a:r>
              <a:rPr kumimoji="0" lang="ru-RU" sz="1400" b="0" i="1" u="none" strike="noStrike" cap="none" normalizeH="0" baseline="0" dirty="0" err="1" smtClean="0">
                <a:ln>
                  <a:noFill/>
                </a:ln>
                <a:solidFill>
                  <a:srgbClr val="000000"/>
                </a:solidFill>
                <a:effectLst/>
                <a:latin typeface="ABeeZee"/>
                <a:ea typeface="Times New Roman" pitchFamily="18" charset="0"/>
                <a:cs typeface="Arial" pitchFamily="34" charset="0"/>
              </a:rPr>
              <a:t>чак</a:t>
            </a:r>
            <a:r>
              <a:rPr kumimoji="0" lang="ru-RU" sz="1400" b="0" i="1" u="none" strike="noStrike" cap="none" normalizeH="0" baseline="0" dirty="0" smtClean="0">
                <a:ln>
                  <a:noFill/>
                </a:ln>
                <a:solidFill>
                  <a:srgbClr val="000000"/>
                </a:solidFill>
                <a:effectLst/>
                <a:latin typeface="ABeeZee"/>
                <a:ea typeface="Times New Roman" pitchFamily="18" charset="0"/>
                <a:cs typeface="Arial" pitchFamily="34" charset="0"/>
              </a:rPr>
              <a:t> неизменный атрибут татарских свадеб. </a:t>
            </a:r>
            <a:r>
              <a:rPr kumimoji="0" lang="ru-RU" sz="1400" b="0" i="1" u="none" strike="noStrike" cap="none" normalizeH="0" baseline="0" dirty="0" err="1" smtClean="0">
                <a:ln>
                  <a:noFill/>
                </a:ln>
                <a:solidFill>
                  <a:srgbClr val="000000"/>
                </a:solidFill>
                <a:effectLst/>
                <a:latin typeface="ABeeZee"/>
                <a:ea typeface="Times New Roman" pitchFamily="18" charset="0"/>
                <a:cs typeface="Arial" pitchFamily="34" charset="0"/>
              </a:rPr>
              <a:t>Исскуство</a:t>
            </a:r>
            <a:r>
              <a:rPr kumimoji="0" lang="ru-RU" sz="1400" b="0" i="1" u="none" strike="noStrike" cap="none" normalizeH="0" baseline="0" dirty="0" smtClean="0">
                <a:ln>
                  <a:noFill/>
                </a:ln>
                <a:solidFill>
                  <a:srgbClr val="000000"/>
                </a:solidFill>
                <a:effectLst/>
                <a:latin typeface="ABeeZee"/>
                <a:ea typeface="Times New Roman" pitchFamily="18" charset="0"/>
                <a:cs typeface="Arial" pitchFamily="34" charset="0"/>
              </a:rPr>
              <a:t> приготовления </a:t>
            </a:r>
            <a:r>
              <a:rPr kumimoji="0" lang="ru-RU" sz="1400" b="0" i="1" u="none" strike="noStrike" cap="none" normalizeH="0" baseline="0" dirty="0" err="1" smtClean="0">
                <a:ln>
                  <a:noFill/>
                </a:ln>
                <a:solidFill>
                  <a:srgbClr val="000000"/>
                </a:solidFill>
                <a:effectLst/>
                <a:latin typeface="ABeeZee"/>
                <a:ea typeface="Times New Roman" pitchFamily="18" charset="0"/>
                <a:cs typeface="Arial" pitchFamily="34" charset="0"/>
              </a:rPr>
              <a:t>чак-чак</a:t>
            </a:r>
            <a:r>
              <a:rPr kumimoji="0" lang="ru-RU" sz="1400" b="0" i="1" u="none" strike="noStrike" cap="none" normalizeH="0" baseline="0" dirty="0" smtClean="0">
                <a:ln>
                  <a:noFill/>
                </a:ln>
                <a:solidFill>
                  <a:srgbClr val="000000"/>
                </a:solidFill>
                <a:effectLst/>
                <a:latin typeface="ABeeZee"/>
                <a:ea typeface="Times New Roman" pitchFamily="18" charset="0"/>
                <a:cs typeface="Arial" pitchFamily="34" charset="0"/>
              </a:rPr>
              <a:t> пришло к нам из Булгарских времён.</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Легенда гласит, что однажды хан </a:t>
            </a:r>
            <a:r>
              <a:rPr kumimoji="0" lang="ru-RU" sz="1400" b="0" i="0" u="none" strike="noStrike" cap="none" normalizeH="0" baseline="0" dirty="0" err="1" smtClean="0">
                <a:ln>
                  <a:noFill/>
                </a:ln>
                <a:solidFill>
                  <a:srgbClr val="000000"/>
                </a:solidFill>
                <a:effectLst/>
                <a:latin typeface="ABeeZee"/>
                <a:ea typeface="Times New Roman" pitchFamily="18" charset="0"/>
                <a:cs typeface="Arial" pitchFamily="34" charset="0"/>
              </a:rPr>
              <a:t>Булгарии</a:t>
            </a: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 решил женить своего единственного сына и захотел чтобы на свадебном столе стояло новое угощение:</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Чтобы оно удивляло всех простотой приготовления, чтобы долго не портилось и при этом не теряло бы своих вкусовых качеств.</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Чтобы это блюдо было очень питательным, а войны могли бы его есть не слезая с седла.</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И главное условие – чтобы это блюдо могло бы украшать любое торжество как символ и олицетворение всего народа великой </a:t>
            </a:r>
            <a:r>
              <a:rPr kumimoji="0" lang="ru-RU" sz="1400" b="0" i="0" u="none" strike="noStrike" cap="none" normalizeH="0" baseline="0" dirty="0" err="1" smtClean="0">
                <a:ln>
                  <a:noFill/>
                </a:ln>
                <a:solidFill>
                  <a:srgbClr val="000000"/>
                </a:solidFill>
                <a:effectLst/>
                <a:latin typeface="ABeeZee"/>
                <a:ea typeface="Times New Roman" pitchFamily="18" charset="0"/>
                <a:cs typeface="Arial" pitchFamily="34" charset="0"/>
              </a:rPr>
              <a:t>Булгарии</a:t>
            </a: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И не стыдно было бы его не только подавать на стол лучшим гостям, но и отправлять в качестве гостинца в дальние страны.</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И чтобы там за морями, попробовав это блюдо, каждый захотел бы взглянуть на великую </a:t>
            </a:r>
            <a:r>
              <a:rPr kumimoji="0" lang="ru-RU" sz="1400" b="0" i="0" u="none" strike="noStrike" cap="none" normalizeH="0" baseline="0" dirty="0" err="1" smtClean="0">
                <a:ln>
                  <a:noFill/>
                </a:ln>
                <a:solidFill>
                  <a:srgbClr val="000000"/>
                </a:solidFill>
                <a:effectLst/>
                <a:latin typeface="ABeeZee"/>
                <a:ea typeface="Times New Roman" pitchFamily="18" charset="0"/>
                <a:cs typeface="Arial" pitchFamily="34" charset="0"/>
              </a:rPr>
              <a:t>Булгарию</a:t>
            </a: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Долго старались мастера кулинарного искусства, повара и простые жители ханства. Много интересных и вкусных блюд перепробовал хан и из великого множества блюд он выбрал одно, идеально подходящее ко всем требованиям – </a:t>
            </a:r>
            <a:r>
              <a:rPr kumimoji="0" lang="ru-RU" sz="1400" b="0" i="0" u="none" strike="noStrike" cap="none" normalizeH="0" baseline="0" dirty="0" err="1" smtClean="0">
                <a:ln>
                  <a:noFill/>
                </a:ln>
                <a:solidFill>
                  <a:srgbClr val="000000"/>
                </a:solidFill>
                <a:effectLst/>
                <a:latin typeface="ABeeZee"/>
                <a:ea typeface="Times New Roman" pitchFamily="18" charset="0"/>
                <a:cs typeface="Arial" pitchFamily="34" charset="0"/>
              </a:rPr>
              <a:t>Чак-чак</a:t>
            </a: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 приготовленный из муки, яиц и мёда женой одного пастуха. И на свадьбе единственного сына хан преподнес молодожёнам великолепный </a:t>
            </a:r>
            <a:r>
              <a:rPr kumimoji="0" lang="ru-RU" sz="1400" b="0" i="0" u="none" strike="noStrike" cap="none" normalizeH="0" baseline="0" dirty="0" err="1" smtClean="0">
                <a:ln>
                  <a:noFill/>
                </a:ln>
                <a:solidFill>
                  <a:srgbClr val="000000"/>
                </a:solidFill>
                <a:effectLst/>
                <a:latin typeface="ABeeZee"/>
                <a:ea typeface="Times New Roman" pitchFamily="18" charset="0"/>
                <a:cs typeface="Arial" pitchFamily="34" charset="0"/>
              </a:rPr>
              <a:t>чак-чак</a:t>
            </a:r>
            <a:r>
              <a:rPr kumimoji="0" lang="ru-RU" sz="1400" b="0" i="0" u="none" strike="noStrike" cap="none" normalizeH="0" baseline="0" dirty="0" smtClean="0">
                <a:ln>
                  <a:noFill/>
                </a:ln>
                <a:solidFill>
                  <a:srgbClr val="000000"/>
                </a:solidFill>
                <a:effectLst/>
                <a:latin typeface="ABeeZee"/>
                <a:ea typeface="Times New Roman" pitchFamily="18" charset="0"/>
                <a:cs typeface="Arial" pitchFamily="34" charset="0"/>
              </a:rPr>
              <a:t>. </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212744"/>
          </a:xfrm>
        </p:spPr>
        <p:txBody>
          <a:bodyPr>
            <a:normAutofit fontScale="90000"/>
          </a:bodyPr>
          <a:lstStyle/>
          <a:p>
            <a:pPr algn="ctr"/>
            <a:r>
              <a:rPr lang="ru-RU" b="1" dirty="0" smtClean="0"/>
              <a:t>Народные праздники</a:t>
            </a:r>
            <a:r>
              <a:rPr lang="ru-RU" dirty="0" smtClean="0"/>
              <a:t/>
            </a:r>
            <a:br>
              <a:rPr lang="ru-RU" dirty="0" smtClean="0"/>
            </a:br>
            <a:endParaRPr lang="ru-RU" dirty="0"/>
          </a:p>
        </p:txBody>
      </p:sp>
      <p:pic>
        <p:nvPicPr>
          <p:cNvPr id="50178" name="Picture 2" descr="7b550692a962d7ee531ed2100b675c5c"/>
          <p:cNvPicPr>
            <a:picLocks noChangeAspect="1" noChangeArrowheads="1"/>
          </p:cNvPicPr>
          <p:nvPr/>
        </p:nvPicPr>
        <p:blipFill>
          <a:blip r:embed="rId2" cstate="print"/>
          <a:srcRect/>
          <a:stretch>
            <a:fillRect/>
          </a:stretch>
        </p:blipFill>
        <p:spPr bwMode="auto">
          <a:xfrm>
            <a:off x="179512" y="3645024"/>
            <a:ext cx="4283968" cy="3212976"/>
          </a:xfrm>
          <a:prstGeom prst="rect">
            <a:avLst/>
          </a:prstGeom>
          <a:ln>
            <a:noFill/>
          </a:ln>
          <a:effectLst>
            <a:softEdge rad="112500"/>
          </a:effectLst>
        </p:spPr>
      </p:pic>
      <p:pic>
        <p:nvPicPr>
          <p:cNvPr id="50179" name="Picture 3" descr="img_4854"/>
          <p:cNvPicPr>
            <a:picLocks noChangeAspect="1" noChangeArrowheads="1"/>
          </p:cNvPicPr>
          <p:nvPr/>
        </p:nvPicPr>
        <p:blipFill>
          <a:blip r:embed="rId3" cstate="print"/>
          <a:srcRect/>
          <a:stretch>
            <a:fillRect/>
          </a:stretch>
        </p:blipFill>
        <p:spPr bwMode="auto">
          <a:xfrm>
            <a:off x="4427984" y="2996952"/>
            <a:ext cx="4534219" cy="3039988"/>
          </a:xfrm>
          <a:prstGeom prst="rect">
            <a:avLst/>
          </a:prstGeom>
          <a:ln>
            <a:noFill/>
          </a:ln>
          <a:effectLst>
            <a:softEdge rad="112500"/>
          </a:effectLst>
        </p:spPr>
      </p:pic>
      <p:sp>
        <p:nvSpPr>
          <p:cNvPr id="6" name="Прямоугольник 5"/>
          <p:cNvSpPr/>
          <p:nvPr/>
        </p:nvSpPr>
        <p:spPr>
          <a:xfrm>
            <a:off x="179512" y="1268760"/>
            <a:ext cx="8712968" cy="1754326"/>
          </a:xfrm>
          <a:prstGeom prst="rect">
            <a:avLst/>
          </a:prstGeom>
          <a:solidFill>
            <a:schemeClr val="bg2"/>
          </a:solidFill>
        </p:spPr>
        <p:txBody>
          <a:bodyPr wrap="square">
            <a:spAutoFit/>
          </a:bodyPr>
          <a:lstStyle/>
          <a:p>
            <a:pPr lvl="0" algn="ctr" fontAlgn="base">
              <a:spcBef>
                <a:spcPct val="0"/>
              </a:spcBef>
              <a:spcAft>
                <a:spcPct val="0"/>
              </a:spcAft>
            </a:pPr>
            <a:r>
              <a:rPr lang="ru-RU" sz="2400" b="1" dirty="0" err="1" smtClean="0">
                <a:solidFill>
                  <a:srgbClr val="222222"/>
                </a:solidFill>
                <a:latin typeface="Times New Roman" pitchFamily="18" charset="0"/>
                <a:ea typeface="Times New Roman" pitchFamily="18" charset="0"/>
                <a:cs typeface="Times New Roman" pitchFamily="18" charset="0"/>
              </a:rPr>
              <a:t>Навруз</a:t>
            </a:r>
            <a:endParaRPr lang="ru-RU" sz="2400" dirty="0" smtClean="0">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r>
              <a:rPr lang="ru-RU" sz="1400" dirty="0" err="1" smtClean="0">
                <a:solidFill>
                  <a:srgbClr val="222222"/>
                </a:solidFill>
                <a:latin typeface="Times New Roman" pitchFamily="18" charset="0"/>
                <a:ea typeface="Times New Roman" pitchFamily="18" charset="0"/>
                <a:cs typeface="Times New Roman" pitchFamily="18" charset="0"/>
              </a:rPr>
              <a:t>Новруз</a:t>
            </a:r>
            <a:r>
              <a:rPr lang="ru-RU" sz="1400" dirty="0" smtClean="0">
                <a:solidFill>
                  <a:srgbClr val="222222"/>
                </a:solidFill>
                <a:latin typeface="Times New Roman" pitchFamily="18" charset="0"/>
                <a:ea typeface="Times New Roman" pitchFamily="18" charset="0"/>
                <a:cs typeface="Times New Roman" pitchFamily="18" charset="0"/>
              </a:rPr>
              <a:t> — первый день  начала весны. Это день равноденствия, когда день равен ночи. С этого дня день начинает рост это начало сезона, роста и процветания. </a:t>
            </a:r>
            <a:r>
              <a:rPr lang="ru-RU" sz="1400" dirty="0" smtClean="0">
                <a:solidFill>
                  <a:srgbClr val="000000"/>
                </a:solidFill>
                <a:latin typeface="Times New Roman" pitchFamily="18" charset="0"/>
                <a:ea typeface="Times New Roman" pitchFamily="18" charset="0"/>
                <a:cs typeface="Times New Roman" pitchFamily="18" charset="0"/>
              </a:rPr>
              <a:t> В Татарстане </a:t>
            </a:r>
            <a:r>
              <a:rPr lang="ru-RU" sz="1400" dirty="0" err="1" smtClean="0">
                <a:solidFill>
                  <a:srgbClr val="000000"/>
                </a:solidFill>
                <a:latin typeface="Times New Roman" pitchFamily="18" charset="0"/>
                <a:ea typeface="Times New Roman" pitchFamily="18" charset="0"/>
                <a:cs typeface="Times New Roman" pitchFamily="18" charset="0"/>
              </a:rPr>
              <a:t>Навруз</a:t>
            </a:r>
            <a:r>
              <a:rPr lang="ru-RU" sz="1400" dirty="0" smtClean="0">
                <a:solidFill>
                  <a:srgbClr val="000000"/>
                </a:solidFill>
                <a:latin typeface="Times New Roman" pitchFamily="18" charset="0"/>
                <a:ea typeface="Times New Roman" pitchFamily="18" charset="0"/>
                <a:cs typeface="Times New Roman" pitchFamily="18" charset="0"/>
              </a:rPr>
              <a:t> проходит, как праздник согласия и дружбы народов. В этот день люди ходят в гости друг к другу, угощаются самыми вкусными </a:t>
            </a:r>
            <a:r>
              <a:rPr lang="ru-RU" sz="1400" dirty="0" err="1" smtClean="0">
                <a:solidFill>
                  <a:srgbClr val="000000"/>
                </a:solidFill>
                <a:latin typeface="Times New Roman" pitchFamily="18" charset="0"/>
                <a:ea typeface="Times New Roman" pitchFamily="18" charset="0"/>
                <a:cs typeface="Times New Roman" pitchFamily="18" charset="0"/>
              </a:rPr>
              <a:t>явствами</a:t>
            </a:r>
            <a:r>
              <a:rPr lang="ru-RU" sz="1400" dirty="0" smtClean="0">
                <a:solidFill>
                  <a:srgbClr val="000000"/>
                </a:solidFill>
                <a:latin typeface="Times New Roman" pitchFamily="18" charset="0"/>
                <a:ea typeface="Times New Roman" pitchFamily="18" charset="0"/>
                <a:cs typeface="Times New Roman" pitchFamily="18" charset="0"/>
              </a:rPr>
              <a:t>. </a:t>
            </a:r>
            <a:r>
              <a:rPr lang="ru-RU" sz="1400" dirty="0" err="1" smtClean="0">
                <a:solidFill>
                  <a:srgbClr val="000000"/>
                </a:solidFill>
                <a:latin typeface="Times New Roman" pitchFamily="18" charset="0"/>
                <a:ea typeface="Times New Roman" pitchFamily="18" charset="0"/>
                <a:cs typeface="Times New Roman" pitchFamily="18" charset="0"/>
              </a:rPr>
              <a:t>Навруз</a:t>
            </a:r>
            <a:r>
              <a:rPr lang="ru-RU" sz="1400" dirty="0" smtClean="0">
                <a:solidFill>
                  <a:srgbClr val="000000"/>
                </a:solidFill>
                <a:latin typeface="Times New Roman" pitchFamily="18" charset="0"/>
                <a:ea typeface="Times New Roman" pitchFamily="18" charset="0"/>
                <a:cs typeface="Times New Roman" pitchFamily="18" charset="0"/>
              </a:rPr>
              <a:t> – это праздник Нового года по старинному календарю, проводы зимы и встреча весны, а весна пробуждение всего живого. Дети ходили по домам , рассказывали хозяевам стихи, а хозяева давали им угощения. Люди веселятся, так как существует поверье: если Новый год встретить не веселясь, то весь год будет </a:t>
            </a:r>
            <a:r>
              <a:rPr lang="ru-RU" sz="1400" dirty="0" smtClean="0">
                <a:solidFill>
                  <a:srgbClr val="000000"/>
                </a:solidFill>
                <a:latin typeface="Arial" pitchFamily="34" charset="0"/>
                <a:ea typeface="Times New Roman" pitchFamily="18" charset="0"/>
                <a:cs typeface="Arial" pitchFamily="34" charset="0"/>
              </a:rPr>
              <a:t>плохой.</a:t>
            </a:r>
            <a:endParaRPr lang="ru-RU" sz="1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260648"/>
            <a:ext cx="4978896" cy="648072"/>
          </a:xfrm>
        </p:spPr>
        <p:txBody>
          <a:bodyPr>
            <a:normAutofit fontScale="90000"/>
          </a:bodyPr>
          <a:lstStyle/>
          <a:p>
            <a:pPr algn="ctr"/>
            <a:r>
              <a:rPr lang="ru-RU" b="1" dirty="0" smtClean="0"/>
              <a:t>Карга </a:t>
            </a:r>
            <a:r>
              <a:rPr lang="ru-RU" b="1" dirty="0" err="1" smtClean="0"/>
              <a:t>Боткасы</a:t>
            </a:r>
            <a:endParaRPr lang="ru-RU" dirty="0"/>
          </a:p>
        </p:txBody>
      </p:sp>
      <p:sp>
        <p:nvSpPr>
          <p:cNvPr id="52225" name="Rectangle 1"/>
          <p:cNvSpPr>
            <a:spLocks noChangeArrowheads="1"/>
          </p:cNvSpPr>
          <p:nvPr/>
        </p:nvSpPr>
        <p:spPr bwMode="auto">
          <a:xfrm>
            <a:off x="395536" y="3429000"/>
            <a:ext cx="8424936" cy="2893100"/>
          </a:xfrm>
          <a:prstGeom prst="rect">
            <a:avLst/>
          </a:prstGeom>
          <a:solidFill>
            <a:schemeClr val="bg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Самым популярным весенним праздником татарского народа, конечно, является Карга </a:t>
            </a:r>
            <a:r>
              <a:rPr kumimoji="0" lang="ru-RU" sz="1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боткасы</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(переводится с татарского как Воронья, грачиная каша).</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древности люди верили, что весну на кончиках своих крыльев приносят вороны. Поэтому, с таянием снега и появлялись первые ручьи, в честь прилета ворон устраивали праздник Карга </a:t>
            </a:r>
            <a:r>
              <a:rPr kumimoji="0" lang="ru-RU" sz="1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боткасы</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это день красиво одевали детей, и отправляли их собирать с каждого дома крупу, молоко, масло, сахар, яйца и зазывали стихами и песнями всех на праздник. Народ собирался на возвышенности, зажигался костер, и в большом казане готовили кашу. После шумного веселья всех звали к костру, и начинали раздавать кашу. Первая порция полагалась земле с пожеланием всем мира, покоя и богатого урожая. Вторая – воде, чтобы вода смогла сохранить живность на земле. Третья – небу, чтобы было много солнечных дней и вовремя шли дожди, а четвертая – воронам как благодарность за принесенную весну. После этого каша раздавалась всем, кто присутствовал на празднике. Гости пели плясали, играли в</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разные игры. Когда все расходились, стаи птиц налетели на кашу, оставленную им.</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Празднуется каждый год в конце марта</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52226" name="Picture 2" descr="img7"/>
          <p:cNvPicPr>
            <a:picLocks noChangeAspect="1" noChangeArrowheads="1"/>
          </p:cNvPicPr>
          <p:nvPr/>
        </p:nvPicPr>
        <p:blipFill>
          <a:blip r:embed="rId2" cstate="print"/>
          <a:srcRect l="5455" t="31950" r="48175" b="10491"/>
          <a:stretch>
            <a:fillRect/>
          </a:stretch>
        </p:blipFill>
        <p:spPr bwMode="auto">
          <a:xfrm>
            <a:off x="251519" y="783765"/>
            <a:ext cx="3512390" cy="2789251"/>
          </a:xfrm>
          <a:prstGeom prst="rect">
            <a:avLst/>
          </a:prstGeom>
          <a:ln>
            <a:noFill/>
          </a:ln>
          <a:effectLst>
            <a:softEdge rad="112500"/>
          </a:effectLst>
        </p:spPr>
      </p:pic>
      <p:pic>
        <p:nvPicPr>
          <p:cNvPr id="52227" name="Picture 3" descr="detsad-224118-1406108463"/>
          <p:cNvPicPr>
            <a:picLocks noChangeAspect="1" noChangeArrowheads="1"/>
          </p:cNvPicPr>
          <p:nvPr/>
        </p:nvPicPr>
        <p:blipFill>
          <a:blip r:embed="rId3" cstate="print"/>
          <a:srcRect/>
          <a:stretch>
            <a:fillRect/>
          </a:stretch>
        </p:blipFill>
        <p:spPr bwMode="auto">
          <a:xfrm>
            <a:off x="5004048" y="764704"/>
            <a:ext cx="3563888" cy="2672916"/>
          </a:xfrm>
          <a:prstGeom prst="rect">
            <a:avLst/>
          </a:prstGeom>
          <a:ln>
            <a:noFill/>
          </a:ln>
          <a:effectLst>
            <a:softEdge rad="112500"/>
          </a:effectLst>
        </p:spPr>
      </p:pic>
      <p:pic>
        <p:nvPicPr>
          <p:cNvPr id="52229" name="Picture 5" descr="https://im0-tub-ru.yandex.net/i?id=7c826c820ed8371392189f146cbdfbe1&amp;n=33&amp;h=215&amp;w=291"/>
          <p:cNvPicPr>
            <a:picLocks noChangeAspect="1" noChangeArrowheads="1"/>
          </p:cNvPicPr>
          <p:nvPr/>
        </p:nvPicPr>
        <p:blipFill>
          <a:blip r:embed="rId4" cstate="print"/>
          <a:srcRect t="11886" r="14269" b="15610"/>
          <a:stretch>
            <a:fillRect/>
          </a:stretch>
        </p:blipFill>
        <p:spPr bwMode="auto">
          <a:xfrm>
            <a:off x="6804248" y="5589240"/>
            <a:ext cx="2030537" cy="126876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692696"/>
            <a:ext cx="8305800" cy="1143000"/>
          </a:xfrm>
        </p:spPr>
        <p:txBody>
          <a:bodyPr>
            <a:normAutofit fontScale="90000"/>
          </a:bodyPr>
          <a:lstStyle/>
          <a:p>
            <a:pPr algn="ctr"/>
            <a:r>
              <a:rPr lang="ru-RU" b="1" dirty="0" err="1" smtClean="0"/>
              <a:t>Каз</a:t>
            </a:r>
            <a:r>
              <a:rPr lang="ru-RU" b="1" dirty="0" smtClean="0"/>
              <a:t> </a:t>
            </a:r>
            <a:r>
              <a:rPr lang="ru-RU" b="1" dirty="0" err="1" smtClean="0"/>
              <a:t>Омэсе</a:t>
            </a:r>
            <a:r>
              <a:rPr lang="ru-RU" b="1" dirty="0" smtClean="0"/>
              <a:t/>
            </a:r>
            <a:br>
              <a:rPr lang="ru-RU" b="1" dirty="0" smtClean="0"/>
            </a:br>
            <a:endParaRPr lang="ru-RU" dirty="0"/>
          </a:p>
        </p:txBody>
      </p:sp>
      <p:sp>
        <p:nvSpPr>
          <p:cNvPr id="53249" name="Rectangle 1"/>
          <p:cNvSpPr>
            <a:spLocks noChangeArrowheads="1"/>
          </p:cNvSpPr>
          <p:nvPr/>
        </p:nvSpPr>
        <p:spPr bwMode="auto">
          <a:xfrm>
            <a:off x="395536" y="1001634"/>
            <a:ext cx="8496944" cy="1569660"/>
          </a:xfrm>
          <a:prstGeom prst="rect">
            <a:avLst/>
          </a:prstGeom>
          <a:solidFill>
            <a:schemeClr val="bg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ru-RU" sz="16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Каз</a:t>
            </a: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Омэсе</a:t>
            </a: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в переводе на русский «Гусиные помочи», или «Гусиное перо» — древний татарский праздник. В это время собирали перо с гуся. Молодые люди за работой присматривались друг к другу для того, чтобы в дальнейшем строить отношения и создавать семьи. Праздник начинается с первого дня зимы и продолжался до тех пор, пока вся деревня не справлялась с урожаем белого пера. На празднике девушки соревнуются меж собой в мастерстве </a:t>
            </a:r>
            <a:r>
              <a:rPr kumimoji="0" lang="ru-RU" sz="16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ощипа</a:t>
            </a: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шуток и пения</a:t>
            </a:r>
            <a:r>
              <a:rPr kumimoji="0" lang="ru-RU"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3250" name="Picture 2" descr="img9"/>
          <p:cNvPicPr>
            <a:picLocks noChangeAspect="1" noChangeArrowheads="1"/>
          </p:cNvPicPr>
          <p:nvPr/>
        </p:nvPicPr>
        <p:blipFill>
          <a:blip r:embed="rId2" cstate="print"/>
          <a:srcRect l="44624" t="15750" r="6814" b="49251"/>
          <a:stretch>
            <a:fillRect/>
          </a:stretch>
        </p:blipFill>
        <p:spPr bwMode="auto">
          <a:xfrm>
            <a:off x="0" y="2492896"/>
            <a:ext cx="4662517" cy="2520280"/>
          </a:xfrm>
          <a:prstGeom prst="rect">
            <a:avLst/>
          </a:prstGeom>
          <a:ln>
            <a:noFill/>
          </a:ln>
          <a:effectLst>
            <a:softEdge rad="112500"/>
          </a:effectLst>
        </p:spPr>
      </p:pic>
      <p:pic>
        <p:nvPicPr>
          <p:cNvPr id="53252" name="Picture 4" descr="img9"/>
          <p:cNvPicPr>
            <a:picLocks noChangeAspect="1" noChangeArrowheads="1"/>
          </p:cNvPicPr>
          <p:nvPr/>
        </p:nvPicPr>
        <p:blipFill>
          <a:blip r:embed="rId2" cstate="print"/>
          <a:srcRect l="50521" t="55334" r="7479" b="6167"/>
          <a:stretch>
            <a:fillRect/>
          </a:stretch>
        </p:blipFill>
        <p:spPr bwMode="auto">
          <a:xfrm>
            <a:off x="5013360" y="2420888"/>
            <a:ext cx="4130640" cy="2839816"/>
          </a:xfrm>
          <a:prstGeom prst="rect">
            <a:avLst/>
          </a:prstGeom>
          <a:ln>
            <a:noFill/>
          </a:ln>
          <a:effectLst>
            <a:softEdge rad="112500"/>
          </a:effectLst>
        </p:spPr>
      </p:pic>
      <p:pic>
        <p:nvPicPr>
          <p:cNvPr id="53253" name="Picture 5" descr="img9"/>
          <p:cNvPicPr>
            <a:picLocks noChangeAspect="1" noChangeArrowheads="1"/>
          </p:cNvPicPr>
          <p:nvPr/>
        </p:nvPicPr>
        <p:blipFill>
          <a:blip r:embed="rId2" cstate="print"/>
          <a:srcRect l="7874" t="24500" r="63251" b="47501"/>
          <a:stretch>
            <a:fillRect/>
          </a:stretch>
        </p:blipFill>
        <p:spPr bwMode="auto">
          <a:xfrm>
            <a:off x="7308304" y="0"/>
            <a:ext cx="1584176" cy="1152128"/>
          </a:xfrm>
          <a:prstGeom prst="rect">
            <a:avLst/>
          </a:prstGeom>
          <a:ln>
            <a:noFill/>
          </a:ln>
          <a:effectLst>
            <a:softEdge rad="112500"/>
          </a:effectLst>
        </p:spPr>
      </p:pic>
      <p:pic>
        <p:nvPicPr>
          <p:cNvPr id="8" name="Picture 3" descr="img9"/>
          <p:cNvPicPr>
            <a:picLocks noChangeAspect="1" noChangeArrowheads="1"/>
          </p:cNvPicPr>
          <p:nvPr/>
        </p:nvPicPr>
        <p:blipFill>
          <a:blip r:embed="rId2" cstate="print"/>
          <a:srcRect l="4317" t="55334" r="54729" b="6167"/>
          <a:stretch>
            <a:fillRect/>
          </a:stretch>
        </p:blipFill>
        <p:spPr bwMode="auto">
          <a:xfrm>
            <a:off x="2807081" y="4437112"/>
            <a:ext cx="3433641" cy="242088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t>Сабантуй</a:t>
            </a:r>
            <a:r>
              <a:rPr lang="ru-RU" dirty="0" smtClean="0"/>
              <a:t/>
            </a:r>
            <a:br>
              <a:rPr lang="ru-RU" dirty="0" smtClean="0"/>
            </a:br>
            <a:endParaRPr lang="ru-RU" dirty="0"/>
          </a:p>
        </p:txBody>
      </p:sp>
      <p:sp>
        <p:nvSpPr>
          <p:cNvPr id="54273" name="Rectangle 1"/>
          <p:cNvSpPr>
            <a:spLocks noChangeArrowheads="1"/>
          </p:cNvSpPr>
          <p:nvPr/>
        </p:nvSpPr>
        <p:spPr bwMode="auto">
          <a:xfrm>
            <a:off x="251520" y="1412776"/>
            <a:ext cx="8280920" cy="2462213"/>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2F363E"/>
                </a:solidFill>
                <a:effectLst/>
                <a:latin typeface="Times New Roman" pitchFamily="18" charset="0"/>
                <a:ea typeface="Times New Roman" pitchFamily="18" charset="0"/>
                <a:cs typeface="Times New Roman" pitchFamily="18" charset="0"/>
              </a:rPr>
              <a:t>Пожалуй, наиболее массовый и популярный сейчас праздник, включает в себя народные</a:t>
            </a:r>
            <a:endParaRPr kumimoji="0" lang="en-US" sz="1400" b="0" i="0" u="none" strike="noStrike" cap="none" normalizeH="0" baseline="0" dirty="0" smtClean="0">
              <a:ln>
                <a:noFill/>
              </a:ln>
              <a:solidFill>
                <a:srgbClr val="2F363E"/>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2F363E"/>
                </a:solidFill>
                <a:effectLst/>
                <a:latin typeface="Times New Roman" pitchFamily="18" charset="0"/>
                <a:ea typeface="Times New Roman" pitchFamily="18" charset="0"/>
                <a:cs typeface="Times New Roman" pitchFamily="18" charset="0"/>
              </a:rPr>
              <a:t> гуляния, различные обряды и игры. Дословно «сабантуй» означает «Праздник Плуга»</a:t>
            </a:r>
            <a:endParaRPr kumimoji="0" lang="en-US" sz="1400" b="0" i="0" u="none" strike="noStrike" cap="none" normalizeH="0" baseline="0" dirty="0" smtClean="0">
              <a:ln>
                <a:noFill/>
              </a:ln>
              <a:solidFill>
                <a:srgbClr val="2F363E"/>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2F363E"/>
                </a:solidFill>
                <a:effectLst/>
                <a:latin typeface="Times New Roman" pitchFamily="18" charset="0"/>
                <a:ea typeface="Times New Roman" pitchFamily="18" charset="0"/>
                <a:cs typeface="Times New Roman" pitchFamily="18" charset="0"/>
              </a:rPr>
              <a:t> (сабан — плуг и туй – праздник). </a:t>
            </a:r>
            <a:br>
              <a:rPr kumimoji="0" lang="ru-RU" sz="1400" b="0" i="0" u="none" strike="noStrike" cap="none" normalizeH="0" baseline="0" dirty="0" smtClean="0">
                <a:ln>
                  <a:noFill/>
                </a:ln>
                <a:solidFill>
                  <a:srgbClr val="2F363E"/>
                </a:solidFill>
                <a:effectLst/>
                <a:latin typeface="Times New Roman" pitchFamily="18" charset="0"/>
                <a:ea typeface="Times New Roman" pitchFamily="18" charset="0"/>
                <a:cs typeface="Times New Roman" pitchFamily="18" charset="0"/>
              </a:rPr>
            </a:br>
            <a:r>
              <a:rPr kumimoji="0" lang="ru-RU" sz="1400" b="0" i="0" u="none" strike="noStrike" cap="none" normalizeH="0" baseline="0" dirty="0" smtClean="0">
                <a:ln>
                  <a:noFill/>
                </a:ln>
                <a:solidFill>
                  <a:srgbClr val="2F363E"/>
                </a:solidFill>
                <a:effectLst/>
                <a:latin typeface="Times New Roman" pitchFamily="18" charset="0"/>
                <a:ea typeface="Times New Roman" pitchFamily="18" charset="0"/>
                <a:cs typeface="Times New Roman" pitchFamily="18" charset="0"/>
              </a:rPr>
              <a:t>Сабантуй начинается с самого утра. Женщины надевают свои самые красивые украшения, в гривы лошадей вплетают ленточки, подвешивают к дуге колокольчики. Все наряжаются и собираются на майдане – большом лугу. Развлечений на сабантуе великое множество. Главное — национальная борьба — </a:t>
            </a:r>
            <a:r>
              <a:rPr kumimoji="0" lang="ru-RU" sz="1400" b="0" i="0" u="none" strike="noStrike" cap="none" normalizeH="0" baseline="0" dirty="0" err="1" smtClean="0">
                <a:ln>
                  <a:noFill/>
                </a:ln>
                <a:solidFill>
                  <a:srgbClr val="2F363E"/>
                </a:solidFill>
                <a:effectLst/>
                <a:latin typeface="Times New Roman" pitchFamily="18" charset="0"/>
                <a:ea typeface="Times New Roman" pitchFamily="18" charset="0"/>
                <a:cs typeface="Times New Roman" pitchFamily="18" charset="0"/>
              </a:rPr>
              <a:t>курэш</a:t>
            </a:r>
            <a:r>
              <a:rPr kumimoji="0" lang="ru-RU" sz="1400" b="0" i="0" u="none" strike="noStrike" cap="none" normalizeH="0" baseline="0" dirty="0" smtClean="0">
                <a:ln>
                  <a:noFill/>
                </a:ln>
                <a:solidFill>
                  <a:srgbClr val="2F363E"/>
                </a:solidFill>
                <a:effectLst/>
                <a:latin typeface="Times New Roman" pitchFamily="18" charset="0"/>
                <a:ea typeface="Times New Roman" pitchFamily="18" charset="0"/>
                <a:cs typeface="Times New Roman" pitchFamily="18" charset="0"/>
              </a:rPr>
              <a:t>. Для победы в ней требуется сила, хитрость и ловкость. Существуют свои строгие правила: противники обматывают друг друга широкими поясами — кушаками, задача заключается в том, чтобы подвесить противника на своем поясе в воздухе, а затем положить его на лопатки. Победитель (батыр)  получает в награду живого барана (по традиции, но сейчас чаще заменяют другими ценными подарками</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 name="Picture 4" descr="img10"/>
          <p:cNvPicPr>
            <a:picLocks noChangeAspect="1" noChangeArrowheads="1"/>
          </p:cNvPicPr>
          <p:nvPr/>
        </p:nvPicPr>
        <p:blipFill>
          <a:blip r:embed="rId2" cstate="print"/>
          <a:srcRect l="3569" t="23087" r="54909" b="44418"/>
          <a:stretch>
            <a:fillRect/>
          </a:stretch>
        </p:blipFill>
        <p:spPr bwMode="auto">
          <a:xfrm>
            <a:off x="2555776" y="4183149"/>
            <a:ext cx="4104456" cy="2406060"/>
          </a:xfrm>
          <a:prstGeom prst="rect">
            <a:avLst/>
          </a:prstGeom>
          <a:ln>
            <a:noFill/>
          </a:ln>
          <a:effectLst>
            <a:softEdge rad="112500"/>
          </a:effectLst>
        </p:spPr>
      </p:pic>
      <p:pic>
        <p:nvPicPr>
          <p:cNvPr id="11" name="Picture 3" descr="img10"/>
          <p:cNvPicPr>
            <a:picLocks noChangeAspect="1" noChangeArrowheads="1"/>
          </p:cNvPicPr>
          <p:nvPr/>
        </p:nvPicPr>
        <p:blipFill>
          <a:blip r:embed="rId2" cstate="print"/>
          <a:srcRect l="53682" t="61316" r="6227" b="2366"/>
          <a:stretch>
            <a:fillRect/>
          </a:stretch>
        </p:blipFill>
        <p:spPr bwMode="auto">
          <a:xfrm>
            <a:off x="7463225" y="116632"/>
            <a:ext cx="1438158" cy="1489520"/>
          </a:xfrm>
          <a:prstGeom prst="rect">
            <a:avLst/>
          </a:prstGeom>
          <a:ln>
            <a:noFill/>
          </a:ln>
          <a:effectLst>
            <a:softEdge rad="112500"/>
          </a:effectLst>
        </p:spPr>
      </p:pic>
      <p:pic>
        <p:nvPicPr>
          <p:cNvPr id="6" name="Picture 9" descr="https://kudago.com/media/images/news/2d/0d/2d0d437625b3c9c2253fa0dd3ce01b63.jpg"/>
          <p:cNvPicPr>
            <a:picLocks noChangeAspect="1" noChangeArrowheads="1"/>
          </p:cNvPicPr>
          <p:nvPr/>
        </p:nvPicPr>
        <p:blipFill>
          <a:blip r:embed="rId3" cstate="print"/>
          <a:srcRect/>
          <a:stretch>
            <a:fillRect/>
          </a:stretch>
        </p:blipFill>
        <p:spPr bwMode="auto">
          <a:xfrm>
            <a:off x="7128640" y="3911925"/>
            <a:ext cx="1772743" cy="1177765"/>
          </a:xfrm>
          <a:prstGeom prst="rect">
            <a:avLst/>
          </a:prstGeom>
          <a:ln>
            <a:noFill/>
          </a:ln>
          <a:effectLst>
            <a:softEdge rad="112500"/>
          </a:effectLst>
        </p:spPr>
      </p:pic>
      <p:pic>
        <p:nvPicPr>
          <p:cNvPr id="7" name="Picture 2" descr="https://im0-tub-ru.yandex.net/i?id=98fb5320329149cc1b1976538546f226&amp;n=33&amp;h=215&amp;w=323"/>
          <p:cNvPicPr>
            <a:picLocks noChangeAspect="1" noChangeArrowheads="1"/>
          </p:cNvPicPr>
          <p:nvPr/>
        </p:nvPicPr>
        <p:blipFill>
          <a:blip r:embed="rId4" cstate="print"/>
          <a:srcRect/>
          <a:stretch>
            <a:fillRect/>
          </a:stretch>
        </p:blipFill>
        <p:spPr bwMode="auto">
          <a:xfrm>
            <a:off x="6516216" y="5089691"/>
            <a:ext cx="1894018" cy="1260724"/>
          </a:xfrm>
          <a:prstGeom prst="rect">
            <a:avLst/>
          </a:prstGeom>
          <a:ln>
            <a:noFill/>
          </a:ln>
          <a:effectLst>
            <a:softEdge rad="112500"/>
          </a:effectLst>
        </p:spPr>
      </p:pic>
      <p:pic>
        <p:nvPicPr>
          <p:cNvPr id="8" name="Picture 7" descr="http://www.nashkamensk.ru/upload/iblock/085/085e61800db721d8fb5218c12e5aa739.jpg"/>
          <p:cNvPicPr>
            <a:picLocks noChangeAspect="1" noChangeArrowheads="1"/>
          </p:cNvPicPr>
          <p:nvPr/>
        </p:nvPicPr>
        <p:blipFill>
          <a:blip r:embed="rId5" cstate="print"/>
          <a:srcRect l="17117" t="13681" r="21263" b="17913"/>
          <a:stretch>
            <a:fillRect/>
          </a:stretch>
        </p:blipFill>
        <p:spPr bwMode="auto">
          <a:xfrm>
            <a:off x="539552" y="4248232"/>
            <a:ext cx="1365536" cy="1137947"/>
          </a:xfrm>
          <a:prstGeom prst="rect">
            <a:avLst/>
          </a:prstGeom>
          <a:ln>
            <a:noFill/>
          </a:ln>
          <a:effectLst>
            <a:softEdge rad="112500"/>
          </a:effectLst>
        </p:spPr>
      </p:pic>
      <p:pic>
        <p:nvPicPr>
          <p:cNvPr id="9" name="Picture 8" descr="http://life-instyle.com/index.php?option=com_joomgallery&amp;view=image&amp;format=raw&amp;id=6314&amp;type=orig"/>
          <p:cNvPicPr>
            <a:picLocks noChangeAspect="1" noChangeArrowheads="1"/>
          </p:cNvPicPr>
          <p:nvPr/>
        </p:nvPicPr>
        <p:blipFill>
          <a:blip r:embed="rId6" cstate="print"/>
          <a:srcRect l="9521"/>
          <a:stretch>
            <a:fillRect/>
          </a:stretch>
        </p:blipFill>
        <p:spPr bwMode="auto">
          <a:xfrm>
            <a:off x="607443" y="5473542"/>
            <a:ext cx="1544859" cy="1137947"/>
          </a:xfrm>
          <a:prstGeom prst="rect">
            <a:avLst/>
          </a:prstGeom>
          <a:ln>
            <a:noFill/>
          </a:ln>
          <a:effectLst>
            <a:softEdge rad="112500"/>
          </a:effectLst>
        </p:spPr>
      </p:pic>
      <p:pic>
        <p:nvPicPr>
          <p:cNvPr id="12" name="Picture 2" descr="img10"/>
          <p:cNvPicPr>
            <a:picLocks noChangeAspect="1" noChangeArrowheads="1"/>
          </p:cNvPicPr>
          <p:nvPr/>
        </p:nvPicPr>
        <p:blipFill>
          <a:blip r:embed="rId2" cstate="print"/>
          <a:srcRect l="50113" t="18080" r="5501" b="43691"/>
          <a:stretch>
            <a:fillRect/>
          </a:stretch>
        </p:blipFill>
        <p:spPr bwMode="auto">
          <a:xfrm>
            <a:off x="539552" y="332656"/>
            <a:ext cx="1463211" cy="94400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flipH="1">
            <a:off x="179512" y="3573016"/>
            <a:ext cx="3240360" cy="3139321"/>
          </a:xfrm>
          <a:prstGeom prst="rect">
            <a:avLst/>
          </a:prstGeom>
        </p:spPr>
        <p:txBody>
          <a:bodyPr wrap="square">
            <a:spAutoFit/>
          </a:bodyPr>
          <a:lstStyle/>
          <a:p>
            <a:pPr lvl="0" fontAlgn="base">
              <a:spcBef>
                <a:spcPct val="0"/>
              </a:spcBef>
              <a:spcAft>
                <a:spcPct val="0"/>
              </a:spcAft>
            </a:pPr>
            <a:r>
              <a:rPr lang="ru-RU" b="1" dirty="0" smtClean="0">
                <a:solidFill>
                  <a:srgbClr val="000000"/>
                </a:solidFill>
                <a:latin typeface="Times New Roman" pitchFamily="18" charset="0"/>
                <a:ea typeface="Times New Roman" pitchFamily="18" charset="0"/>
                <a:cs typeface="Times New Roman" pitchFamily="18" charset="0"/>
              </a:rPr>
              <a:t>Мужской костюм </a:t>
            </a:r>
            <a:endParaRPr lang="ru-RU" dirty="0" smtClean="0">
              <a:latin typeface="Times New Roman" pitchFamily="18" charset="0"/>
              <a:cs typeface="Times New Roman" pitchFamily="18" charset="0"/>
            </a:endParaRPr>
          </a:p>
          <a:p>
            <a:pPr lvl="0" eaLnBrk="0" fontAlgn="base" hangingPunct="0">
              <a:spcBef>
                <a:spcPct val="0"/>
              </a:spcBef>
              <a:spcAft>
                <a:spcPct val="0"/>
              </a:spcAft>
            </a:pPr>
            <a:r>
              <a:rPr lang="ru-RU" dirty="0" smtClean="0">
                <a:solidFill>
                  <a:srgbClr val="000000"/>
                </a:solidFill>
                <a:latin typeface="Times New Roman" pitchFamily="18" charset="0"/>
                <a:ea typeface="Times New Roman" pitchFamily="18" charset="0"/>
                <a:cs typeface="Times New Roman" pitchFamily="18" charset="0"/>
              </a:rPr>
              <a:t>Основу мужского традиционного костюма составляет рубаха и штаны, сшитые из сравнительно лёгких тканей. Рубаха была исключительно глухой. Она шилась очень свободной, до колен, с широкими и длинными рукавами никогда не подпоясывалась.</a:t>
            </a:r>
            <a:endParaRPr lang="ru-RU" dirty="0" smtClean="0">
              <a:latin typeface="Times New Roman" pitchFamily="18" charset="0"/>
              <a:cs typeface="Times New Roman" pitchFamily="18" charset="0"/>
            </a:endParaRPr>
          </a:p>
        </p:txBody>
      </p:sp>
      <p:pic>
        <p:nvPicPr>
          <p:cNvPr id="56322" name="Picture 2" descr="1348"/>
          <p:cNvPicPr>
            <a:picLocks noChangeAspect="1" noChangeArrowheads="1"/>
          </p:cNvPicPr>
          <p:nvPr/>
        </p:nvPicPr>
        <p:blipFill>
          <a:blip r:embed="rId2" cstate="print"/>
          <a:srcRect/>
          <a:stretch>
            <a:fillRect/>
          </a:stretch>
        </p:blipFill>
        <p:spPr bwMode="auto">
          <a:xfrm>
            <a:off x="323528" y="908720"/>
            <a:ext cx="1800200" cy="2700300"/>
          </a:xfrm>
          <a:prstGeom prst="rect">
            <a:avLst/>
          </a:prstGeom>
          <a:ln>
            <a:noFill/>
          </a:ln>
          <a:effectLst>
            <a:softEdge rad="112500"/>
          </a:effectLst>
        </p:spPr>
      </p:pic>
      <p:pic>
        <p:nvPicPr>
          <p:cNvPr id="56323" name="Picture 3" descr="63"/>
          <p:cNvPicPr>
            <a:picLocks noChangeAspect="1" noChangeArrowheads="1"/>
          </p:cNvPicPr>
          <p:nvPr/>
        </p:nvPicPr>
        <p:blipFill>
          <a:blip r:embed="rId3" cstate="print"/>
          <a:srcRect l="12727" r="13456" b="12967"/>
          <a:stretch>
            <a:fillRect/>
          </a:stretch>
        </p:blipFill>
        <p:spPr bwMode="auto">
          <a:xfrm>
            <a:off x="7100752" y="836712"/>
            <a:ext cx="1719720" cy="3024336"/>
          </a:xfrm>
          <a:prstGeom prst="rect">
            <a:avLst/>
          </a:prstGeom>
          <a:ln>
            <a:noFill/>
          </a:ln>
          <a:effectLst>
            <a:softEdge rad="112500"/>
          </a:effectLst>
        </p:spPr>
      </p:pic>
      <p:pic>
        <p:nvPicPr>
          <p:cNvPr id="6" name="Picture 3" descr="ib7abc"/>
          <p:cNvPicPr>
            <a:picLocks noChangeAspect="1" noChangeArrowheads="1"/>
          </p:cNvPicPr>
          <p:nvPr/>
        </p:nvPicPr>
        <p:blipFill>
          <a:blip r:embed="rId4" cstate="print"/>
          <a:srcRect/>
          <a:stretch>
            <a:fillRect/>
          </a:stretch>
        </p:blipFill>
        <p:spPr bwMode="auto">
          <a:xfrm>
            <a:off x="2670872" y="980728"/>
            <a:ext cx="1865609" cy="2592288"/>
          </a:xfrm>
          <a:prstGeom prst="rect">
            <a:avLst/>
          </a:prstGeom>
          <a:noFill/>
          <a:ln w="9525">
            <a:noFill/>
            <a:miter lim="800000"/>
            <a:headEnd/>
            <a:tailEnd/>
          </a:ln>
        </p:spPr>
      </p:pic>
      <p:sp>
        <p:nvSpPr>
          <p:cNvPr id="7" name="Заголовок 6"/>
          <p:cNvSpPr>
            <a:spLocks noGrp="1"/>
          </p:cNvSpPr>
          <p:nvPr>
            <p:ph type="title" idx="4294967295"/>
          </p:nvPr>
        </p:nvSpPr>
        <p:spPr>
          <a:xfrm>
            <a:off x="838200" y="1"/>
            <a:ext cx="8305800" cy="908720"/>
          </a:xfrm>
        </p:spPr>
        <p:txBody>
          <a:bodyPr>
            <a:normAutofit fontScale="90000"/>
          </a:bodyPr>
          <a:lstStyle/>
          <a:p>
            <a:pPr algn="ctr"/>
            <a:r>
              <a:rPr lang="ru-RU" b="1" dirty="0" smtClean="0"/>
              <a:t>Татарская национальная одежда </a:t>
            </a:r>
            <a:endParaRPr lang="ru-RU" dirty="0"/>
          </a:p>
        </p:txBody>
      </p:sp>
      <p:sp>
        <p:nvSpPr>
          <p:cNvPr id="16385" name="Rectangle 1"/>
          <p:cNvSpPr>
            <a:spLocks noChangeArrowheads="1"/>
          </p:cNvSpPr>
          <p:nvPr/>
        </p:nvSpPr>
        <p:spPr bwMode="auto">
          <a:xfrm>
            <a:off x="4644008" y="3356992"/>
            <a:ext cx="403244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Женская </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рубаха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украшалась воланами и мелкими сборками, нагрудная часть дугообразно оформлялась аппликацией, рюшами либо специальным нагрудным украшением </a:t>
            </a:r>
            <a:r>
              <a:rPr kumimoji="0" lang="ru-RU"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изу</a:t>
            </a:r>
            <a:r>
              <a:rPr kumimoji="0" lang="ru-RU"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В оформлении мужских и женских рубах кроме аппликации нередко использовалась тамбурная вышивка (цветочно-растительный орнамент) и художественное ткачество (геометрический орнамент).</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01752" y="0"/>
            <a:ext cx="8534400" cy="987552"/>
          </a:xfrm>
        </p:spPr>
        <p:txBody>
          <a:bodyPr>
            <a:noAutofit/>
          </a:bodyPr>
          <a:lstStyle/>
          <a:p>
            <a:pPr algn="ctr"/>
            <a:r>
              <a:rPr lang="ru-RU" sz="3200" b="1" dirty="0" smtClean="0">
                <a:solidFill>
                  <a:schemeClr val="tx1"/>
                </a:solidFill>
                <a:latin typeface="Times New Roman" pitchFamily="18" charset="0"/>
                <a:cs typeface="Times New Roman" pitchFamily="18" charset="0"/>
              </a:rPr>
              <a:t>Государственный гимн Республики Татарстан </a:t>
            </a:r>
            <a:endParaRPr lang="ru-RU" sz="3200" dirty="0">
              <a:solidFill>
                <a:schemeClr val="tx1"/>
              </a:solidFill>
              <a:latin typeface="Times New Roman" pitchFamily="18" charset="0"/>
              <a:cs typeface="Times New Roman" pitchFamily="18" charset="0"/>
            </a:endParaRPr>
          </a:p>
        </p:txBody>
      </p:sp>
      <p:sp>
        <p:nvSpPr>
          <p:cNvPr id="5" name="Содержимое 4"/>
          <p:cNvSpPr>
            <a:spLocks noGrp="1"/>
          </p:cNvSpPr>
          <p:nvPr>
            <p:ph idx="1"/>
          </p:nvPr>
        </p:nvSpPr>
        <p:spPr>
          <a:xfrm>
            <a:off x="107504" y="1646237"/>
            <a:ext cx="9036496" cy="4526280"/>
          </a:xfrm>
        </p:spPr>
        <p:txBody>
          <a:bodyPr>
            <a:normAutofit fontScale="70000" lnSpcReduction="20000"/>
          </a:bodyPr>
          <a:lstStyle/>
          <a:p>
            <a:pPr>
              <a:lnSpc>
                <a:spcPct val="120000"/>
              </a:lnSpc>
              <a:buNone/>
            </a:pPr>
            <a:r>
              <a:rPr lang="en-US" sz="2400" b="1" dirty="0" smtClean="0"/>
              <a:t>	</a:t>
            </a:r>
            <a:r>
              <a:rPr lang="ru-RU" sz="2900" b="1" dirty="0" smtClean="0"/>
              <a:t>Государственный гимн </a:t>
            </a:r>
            <a:endParaRPr lang="en-US" sz="2900" b="1" dirty="0" smtClean="0"/>
          </a:p>
          <a:p>
            <a:pPr>
              <a:lnSpc>
                <a:spcPct val="120000"/>
              </a:lnSpc>
              <a:buNone/>
            </a:pPr>
            <a:r>
              <a:rPr lang="en-US" sz="2900" b="1" dirty="0" smtClean="0"/>
              <a:t>	</a:t>
            </a:r>
            <a:r>
              <a:rPr lang="ru-RU" sz="2900" b="1" dirty="0" smtClean="0"/>
              <a:t>Республики Татарстан</a:t>
            </a:r>
            <a:r>
              <a:rPr lang="ru-RU" sz="3200" dirty="0" smtClean="0"/>
              <a:t> </a:t>
            </a:r>
          </a:p>
          <a:p>
            <a:pPr>
              <a:lnSpc>
                <a:spcPct val="120000"/>
              </a:lnSpc>
              <a:buNone/>
            </a:pPr>
            <a:r>
              <a:rPr lang="ru-RU" sz="3200" dirty="0" smtClean="0"/>
              <a:t> </a:t>
            </a:r>
            <a:r>
              <a:rPr lang="en-US" sz="3200" dirty="0" smtClean="0"/>
              <a:t>	</a:t>
            </a:r>
            <a:r>
              <a:rPr lang="ru-RU" sz="3200" dirty="0" smtClean="0"/>
              <a:t>представляет собой </a:t>
            </a:r>
            <a:endParaRPr lang="en-US" sz="3200" dirty="0" smtClean="0"/>
          </a:p>
          <a:p>
            <a:pPr>
              <a:lnSpc>
                <a:spcPct val="120000"/>
              </a:lnSpc>
              <a:buNone/>
            </a:pPr>
            <a:r>
              <a:rPr lang="en-US" sz="3200" dirty="0" smtClean="0"/>
              <a:t>	</a:t>
            </a:r>
            <a:r>
              <a:rPr lang="ru-RU" sz="3200" dirty="0" smtClean="0"/>
              <a:t>музыкальное </a:t>
            </a:r>
            <a:endParaRPr lang="en-US" sz="3200" dirty="0" smtClean="0"/>
          </a:p>
          <a:p>
            <a:pPr>
              <a:lnSpc>
                <a:spcPct val="120000"/>
              </a:lnSpc>
              <a:buNone/>
            </a:pPr>
            <a:r>
              <a:rPr lang="en-US" sz="3200" dirty="0" smtClean="0"/>
              <a:t>	</a:t>
            </a:r>
            <a:r>
              <a:rPr lang="ru-RU" sz="3200" dirty="0" smtClean="0"/>
              <a:t>произведение известного </a:t>
            </a:r>
            <a:endParaRPr lang="en-US" sz="3200" dirty="0" smtClean="0"/>
          </a:p>
          <a:p>
            <a:pPr>
              <a:lnSpc>
                <a:spcPct val="120000"/>
              </a:lnSpc>
              <a:buNone/>
            </a:pPr>
            <a:r>
              <a:rPr lang="en-US" sz="3200" dirty="0" smtClean="0"/>
              <a:t>	</a:t>
            </a:r>
            <a:r>
              <a:rPr lang="ru-RU" sz="3200" dirty="0" smtClean="0"/>
              <a:t>татарского композитора </a:t>
            </a:r>
            <a:endParaRPr lang="en-US" sz="3200" dirty="0" smtClean="0"/>
          </a:p>
          <a:p>
            <a:pPr>
              <a:lnSpc>
                <a:spcPct val="120000"/>
              </a:lnSpc>
              <a:buNone/>
            </a:pPr>
            <a:r>
              <a:rPr lang="en-US" sz="3200" dirty="0" smtClean="0"/>
              <a:t>	</a:t>
            </a:r>
            <a:r>
              <a:rPr lang="ru-RU" sz="3200" dirty="0" err="1" smtClean="0"/>
              <a:t>Рустема</a:t>
            </a:r>
            <a:r>
              <a:rPr lang="ru-RU" sz="3200" dirty="0" smtClean="0"/>
              <a:t> </a:t>
            </a:r>
            <a:r>
              <a:rPr lang="ru-RU" sz="3200" dirty="0" err="1" smtClean="0"/>
              <a:t>Яхина</a:t>
            </a:r>
            <a:r>
              <a:rPr lang="ru-RU" sz="3200" dirty="0" smtClean="0"/>
              <a:t> </a:t>
            </a:r>
          </a:p>
          <a:p>
            <a:pPr>
              <a:lnSpc>
                <a:spcPct val="120000"/>
              </a:lnSpc>
              <a:buNone/>
            </a:pPr>
            <a:r>
              <a:rPr lang="en-US" sz="3200" dirty="0" smtClean="0"/>
              <a:t>	</a:t>
            </a:r>
            <a:r>
              <a:rPr lang="ru-RU" sz="3200" dirty="0" smtClean="0"/>
              <a:t>на слова</a:t>
            </a:r>
          </a:p>
          <a:p>
            <a:pPr>
              <a:lnSpc>
                <a:spcPct val="120000"/>
              </a:lnSpc>
              <a:buNone/>
            </a:pPr>
            <a:r>
              <a:rPr lang="ru-RU" sz="3200" dirty="0" smtClean="0"/>
              <a:t> </a:t>
            </a:r>
            <a:r>
              <a:rPr lang="en-US" sz="3200" dirty="0" smtClean="0"/>
              <a:t>	</a:t>
            </a:r>
            <a:r>
              <a:rPr lang="ru-RU" sz="3200" dirty="0" smtClean="0"/>
              <a:t>Рамазана </a:t>
            </a:r>
            <a:r>
              <a:rPr lang="ru-RU" sz="3200" dirty="0" err="1" smtClean="0"/>
              <a:t>Байтимерова</a:t>
            </a:r>
            <a:r>
              <a:rPr lang="ru-RU" sz="3200" dirty="0" smtClean="0"/>
              <a:t>.</a:t>
            </a:r>
          </a:p>
          <a:p>
            <a:pPr>
              <a:lnSpc>
                <a:spcPct val="120000"/>
              </a:lnSpc>
              <a:buNone/>
            </a:pPr>
            <a:r>
              <a:rPr lang="en-US" sz="3200" dirty="0" smtClean="0"/>
              <a:t>	</a:t>
            </a:r>
            <a:r>
              <a:rPr lang="ru-RU" sz="3200" dirty="0" smtClean="0"/>
              <a:t>Автор перевода —</a:t>
            </a:r>
          </a:p>
          <a:p>
            <a:pPr>
              <a:lnSpc>
                <a:spcPct val="120000"/>
              </a:lnSpc>
              <a:buNone/>
            </a:pPr>
            <a:r>
              <a:rPr lang="ru-RU" sz="3200" dirty="0" smtClean="0"/>
              <a:t> </a:t>
            </a:r>
            <a:r>
              <a:rPr lang="en-US" sz="3200" dirty="0" smtClean="0"/>
              <a:t>	</a:t>
            </a:r>
            <a:r>
              <a:rPr lang="ru-RU" sz="3200" dirty="0" smtClean="0"/>
              <a:t>поэт Марсель </a:t>
            </a:r>
            <a:r>
              <a:rPr lang="ru-RU" sz="3200" dirty="0" err="1" smtClean="0"/>
              <a:t>Сабиров</a:t>
            </a:r>
            <a:r>
              <a:rPr lang="ru-RU" sz="2800" dirty="0" smtClean="0"/>
              <a:t>.</a:t>
            </a:r>
          </a:p>
          <a:p>
            <a:endParaRPr lang="ru-RU" dirty="0"/>
          </a:p>
        </p:txBody>
      </p:sp>
      <p:sp>
        <p:nvSpPr>
          <p:cNvPr id="6" name="Содержимое 5"/>
          <p:cNvSpPr>
            <a:spLocks noGrp="1"/>
          </p:cNvSpPr>
          <p:nvPr>
            <p:ph sz="half" idx="4294967295"/>
          </p:nvPr>
        </p:nvSpPr>
        <p:spPr>
          <a:xfrm>
            <a:off x="4140200" y="1371600"/>
            <a:ext cx="5003800" cy="4681538"/>
          </a:xfrm>
        </p:spPr>
        <p:txBody>
          <a:bodyPr>
            <a:normAutofit fontScale="85000" lnSpcReduction="10000"/>
          </a:bodyPr>
          <a:lstStyle/>
          <a:p>
            <a:pPr lvl="1" indent="-457200" eaLnBrk="0" fontAlgn="base" hangingPunct="0">
              <a:spcBef>
                <a:spcPct val="0"/>
              </a:spcBef>
              <a:spcAft>
                <a:spcPct val="0"/>
              </a:spcAft>
              <a:buNone/>
            </a:pPr>
            <a:endParaRPr lang="en-US" sz="2600" dirty="0" smtClean="0">
              <a:solidFill>
                <a:srgbClr val="000000"/>
              </a:solidFill>
              <a:latin typeface="Times New Roman" pitchFamily="18" charset="0"/>
              <a:cs typeface="Times New Roman" pitchFamily="18" charset="0"/>
            </a:endParaRPr>
          </a:p>
          <a:p>
            <a:pPr lvl="1" indent="-457200" eaLnBrk="0" fontAlgn="base" hangingPunct="0">
              <a:spcBef>
                <a:spcPct val="0"/>
              </a:spcBef>
              <a:spcAft>
                <a:spcPct val="0"/>
              </a:spcAft>
              <a:buNone/>
            </a:pPr>
            <a:endParaRPr lang="en-US" dirty="0" smtClean="0">
              <a:solidFill>
                <a:srgbClr val="000000"/>
              </a:solidFill>
              <a:latin typeface="Times New Roman" pitchFamily="18" charset="0"/>
              <a:cs typeface="Times New Roman" pitchFamily="18" charset="0"/>
            </a:endParaRP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Сколько дорог я прошел, весь мир обойдя,</a:t>
            </a: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Нежный ветер ласкал мое лицо любя,</a:t>
            </a: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Но только придя к тебе Родная земля,</a:t>
            </a: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Грудь сжалась, место радости не найдя…</a:t>
            </a:r>
          </a:p>
          <a:p>
            <a:pPr lvl="1" indent="-457200" eaLnBrk="0" fontAlgn="base" hangingPunct="0">
              <a:spcBef>
                <a:spcPct val="0"/>
              </a:spcBef>
              <a:spcAft>
                <a:spcPct val="0"/>
              </a:spcAft>
            </a:pPr>
            <a:endParaRPr lang="ru-RU" dirty="0" smtClean="0">
              <a:solidFill>
                <a:srgbClr val="000000"/>
              </a:solidFill>
              <a:latin typeface="Times New Roman" pitchFamily="18" charset="0"/>
              <a:cs typeface="Times New Roman" pitchFamily="18" charset="0"/>
            </a:endParaRP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В один день даже если будет разлука,</a:t>
            </a: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Грусть по тебе это сплошная мука,</a:t>
            </a: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Без тебя, о Родная земля,</a:t>
            </a: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Нет жизни, без тебя — нет меня…</a:t>
            </a:r>
          </a:p>
          <a:p>
            <a:pPr lvl="1" indent="-457200" eaLnBrk="0" fontAlgn="base" hangingPunct="0">
              <a:spcBef>
                <a:spcPct val="0"/>
              </a:spcBef>
              <a:spcAft>
                <a:spcPct val="0"/>
              </a:spcAft>
            </a:pPr>
            <a:endParaRPr lang="ru-RU" dirty="0" smtClean="0">
              <a:solidFill>
                <a:srgbClr val="000000"/>
              </a:solidFill>
              <a:latin typeface="Times New Roman" pitchFamily="18" charset="0"/>
              <a:cs typeface="Times New Roman" pitchFamily="18" charset="0"/>
            </a:endParaRP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В один день даже если будет разлука,</a:t>
            </a: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Я как будто словно сирота!</a:t>
            </a: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Лишь ты мой смысл жизни,</a:t>
            </a:r>
          </a:p>
          <a:p>
            <a:pPr lvl="1" indent="-457200" eaLnBrk="0" fontAlgn="base" hangingPunct="0">
              <a:spcBef>
                <a:spcPct val="0"/>
              </a:spcBef>
              <a:spcAft>
                <a:spcPct val="0"/>
              </a:spcAft>
              <a:buNone/>
            </a:pPr>
            <a:r>
              <a:rPr lang="ru-RU" dirty="0" smtClean="0">
                <a:solidFill>
                  <a:srgbClr val="000000"/>
                </a:solidFill>
                <a:latin typeface="Times New Roman" pitchFamily="18" charset="0"/>
                <a:cs typeface="Times New Roman" pitchFamily="18" charset="0"/>
              </a:rPr>
              <a:t>Лишь ты яркий свет отчизны</a:t>
            </a:r>
          </a:p>
          <a:p>
            <a:endParaRPr lang="ru-R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34584" y="161153"/>
            <a:ext cx="8305800" cy="636680"/>
          </a:xfrm>
        </p:spPr>
        <p:txBody>
          <a:bodyPr>
            <a:normAutofit/>
          </a:bodyPr>
          <a:lstStyle/>
          <a:p>
            <a:pPr algn="ctr"/>
            <a:r>
              <a:rPr lang="ru-RU" sz="3200" b="1" dirty="0" smtClean="0">
                <a:solidFill>
                  <a:srgbClr val="FF0000"/>
                </a:solidFill>
              </a:rPr>
              <a:t>Головные уборы</a:t>
            </a:r>
            <a:endParaRPr lang="ru-RU" sz="3200" b="1" dirty="0">
              <a:solidFill>
                <a:srgbClr val="FF0000"/>
              </a:solidFill>
            </a:endParaRPr>
          </a:p>
        </p:txBody>
      </p:sp>
      <p:sp>
        <p:nvSpPr>
          <p:cNvPr id="4" name="Прямоугольник 3"/>
          <p:cNvSpPr/>
          <p:nvPr/>
        </p:nvSpPr>
        <p:spPr>
          <a:xfrm>
            <a:off x="5580112" y="828901"/>
            <a:ext cx="3240360" cy="4801314"/>
          </a:xfrm>
          <a:prstGeom prst="rect">
            <a:avLst/>
          </a:prstGeom>
          <a:solidFill>
            <a:schemeClr val="tx2">
              <a:lumMod val="20000"/>
              <a:lumOff val="80000"/>
            </a:schemeClr>
          </a:solidFill>
        </p:spPr>
        <p:txBody>
          <a:bodyPr wrap="square">
            <a:spAutoFit/>
          </a:bodyPr>
          <a:lstStyle/>
          <a:p>
            <a:r>
              <a:rPr lang="ru-RU" dirty="0" err="1" smtClean="0"/>
              <a:t>Этноспецифическим</a:t>
            </a:r>
            <a:r>
              <a:rPr lang="ru-RU" dirty="0" smtClean="0"/>
              <a:t> головным убором татарок Казани и </a:t>
            </a:r>
            <a:r>
              <a:rPr lang="ru-RU" dirty="0" err="1" smtClean="0"/>
              <a:t>Заказанья</a:t>
            </a:r>
            <a:r>
              <a:rPr lang="ru-RU" dirty="0" smtClean="0"/>
              <a:t> был </a:t>
            </a:r>
            <a:r>
              <a:rPr lang="ru-RU" dirty="0" err="1" smtClean="0"/>
              <a:t>калфак</a:t>
            </a:r>
            <a:r>
              <a:rPr lang="ru-RU" dirty="0" smtClean="0"/>
              <a:t>. В периоды разных стилевых направлений моды он принимал самые разнообразные формы и размеры, отличался различными способами ношения (с покрывалом или без) и художественного оформления (золотое шитье, шитье жемчугом и бисером, вышивка синелью, инкрустация самоцветами, отделка мелкой золоченой монетой и др.).</a:t>
            </a:r>
            <a:endParaRPr lang="ru-RU" dirty="0"/>
          </a:p>
        </p:txBody>
      </p:sp>
      <p:pic>
        <p:nvPicPr>
          <p:cNvPr id="5" name="Picture 6" descr="https://fs01.infourok.ru/images/doc/52/65132/img7.jpg"/>
          <p:cNvPicPr>
            <a:picLocks noChangeAspect="1" noChangeArrowheads="1"/>
          </p:cNvPicPr>
          <p:nvPr/>
        </p:nvPicPr>
        <p:blipFill>
          <a:blip r:embed="rId2" cstate="print"/>
          <a:srcRect l="45936" t="26587" r="3665" b="8314"/>
          <a:stretch>
            <a:fillRect/>
          </a:stretch>
        </p:blipFill>
        <p:spPr bwMode="auto">
          <a:xfrm>
            <a:off x="3563887" y="1124744"/>
            <a:ext cx="1332147" cy="1290518"/>
          </a:xfrm>
          <a:prstGeom prst="rect">
            <a:avLst/>
          </a:prstGeom>
          <a:ln>
            <a:noFill/>
          </a:ln>
          <a:effectLst>
            <a:softEdge rad="112500"/>
          </a:effectLst>
        </p:spPr>
      </p:pic>
      <p:pic>
        <p:nvPicPr>
          <p:cNvPr id="6" name="Picture 8" descr="http://ezerskaya.ru/photos/golovnye-ubory-jenschin-tatarstana-22721-large.jpg"/>
          <p:cNvPicPr>
            <a:picLocks noChangeAspect="1" noChangeArrowheads="1"/>
          </p:cNvPicPr>
          <p:nvPr/>
        </p:nvPicPr>
        <p:blipFill>
          <a:blip r:embed="rId3" cstate="print"/>
          <a:srcRect/>
          <a:stretch>
            <a:fillRect/>
          </a:stretch>
        </p:blipFill>
        <p:spPr bwMode="auto">
          <a:xfrm>
            <a:off x="572475" y="1113860"/>
            <a:ext cx="2188812" cy="3074175"/>
          </a:xfrm>
          <a:prstGeom prst="rect">
            <a:avLst/>
          </a:prstGeom>
          <a:ln>
            <a:noFill/>
          </a:ln>
          <a:effectLst>
            <a:softEdge rad="112500"/>
          </a:effectLst>
        </p:spPr>
      </p:pic>
      <p:pic>
        <p:nvPicPr>
          <p:cNvPr id="7" name="Picture 2" descr="e3054bb181cbcd8b9221da8240d51e34_71224"/>
          <p:cNvPicPr>
            <a:picLocks noChangeAspect="1" noChangeArrowheads="1"/>
          </p:cNvPicPr>
          <p:nvPr/>
        </p:nvPicPr>
        <p:blipFill>
          <a:blip r:embed="rId4" cstate="print"/>
          <a:srcRect l="6257" r="4170" b="12039"/>
          <a:stretch>
            <a:fillRect/>
          </a:stretch>
        </p:blipFill>
        <p:spPr bwMode="auto">
          <a:xfrm flipH="1">
            <a:off x="2858475" y="2650948"/>
            <a:ext cx="2286000" cy="1691640"/>
          </a:xfrm>
          <a:prstGeom prst="rect">
            <a:avLst/>
          </a:prstGeom>
          <a:ln>
            <a:noFill/>
          </a:ln>
          <a:effectLst>
            <a:softEdge rad="112500"/>
          </a:effectLst>
        </p:spPr>
      </p:pic>
      <p:sp>
        <p:nvSpPr>
          <p:cNvPr id="2" name="Прямоугольник 1"/>
          <p:cNvSpPr/>
          <p:nvPr/>
        </p:nvSpPr>
        <p:spPr>
          <a:xfrm>
            <a:off x="572475" y="4688056"/>
            <a:ext cx="4572000" cy="1477328"/>
          </a:xfrm>
          <a:prstGeom prst="rect">
            <a:avLst/>
          </a:prstGeom>
          <a:solidFill>
            <a:schemeClr val="tx2">
              <a:lumMod val="20000"/>
              <a:lumOff val="80000"/>
            </a:schemeClr>
          </a:solidFill>
        </p:spPr>
        <p:txBody>
          <a:bodyPr>
            <a:spAutoFit/>
          </a:bodyPr>
          <a:lstStyle/>
          <a:p>
            <a:r>
              <a:rPr lang="ru-RU" dirty="0"/>
              <a:t>Постоянным головным убором мужчин являлась тюбетейка (</a:t>
            </a:r>
            <a:r>
              <a:rPr lang="ru-RU" dirty="0" err="1"/>
              <a:t>тубэтэй</a:t>
            </a:r>
            <a:r>
              <a:rPr lang="ru-RU" dirty="0"/>
              <a:t>, </a:t>
            </a:r>
            <a:r>
              <a:rPr lang="ru-RU" dirty="0" err="1"/>
              <a:t>кэлэпуш</a:t>
            </a:r>
            <a:r>
              <a:rPr lang="ru-RU" dirty="0"/>
              <a:t>), поверх которой надевали полусферическую или цилиндрическую шапку </a:t>
            </a:r>
            <a:r>
              <a:rPr lang="ru-RU" dirty="0" err="1"/>
              <a:t>бурек</a:t>
            </a:r>
            <a:r>
              <a:rPr lang="ru-RU" dirty="0"/>
              <a:t>, а летом шляпу из войлока</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3491880" y="1478107"/>
            <a:ext cx="5472608" cy="4493538"/>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2000" dirty="0" smtClean="0"/>
              <a:t>	</a:t>
            </a:r>
            <a:r>
              <a:rPr lang="ru-RU" sz="1400" dirty="0" smtClean="0"/>
              <a:t>Украшения носили как мужчины, так и женщины. Мужчины носили перстни, перстни-печатки, пряжки для поясов. Женские украшения были гораздо разнообразнее, в связи с мусульманской традицией судить о состоянии мужчины по богатству одежды и украшений его женщин.</a:t>
            </a:r>
          </a:p>
          <a:p>
            <a:r>
              <a:rPr lang="en-US" sz="1400" dirty="0" smtClean="0"/>
              <a:t>	</a:t>
            </a:r>
            <a:r>
              <a:rPr lang="ru-RU" sz="1400" dirty="0" smtClean="0"/>
              <a:t>Женским головным украшением был </a:t>
            </a:r>
            <a:r>
              <a:rPr lang="ru-RU" sz="1400" dirty="0" err="1" smtClean="0"/>
              <a:t>накосник</a:t>
            </a:r>
            <a:r>
              <a:rPr lang="ru-RU" sz="1400" dirty="0" smtClean="0"/>
              <a:t>. Они были очень разнообразны по форме, материалу, формам отделки и способам ношения.</a:t>
            </a:r>
          </a:p>
          <a:p>
            <a:r>
              <a:rPr lang="en-US" sz="1400" dirty="0" smtClean="0"/>
              <a:t>	</a:t>
            </a:r>
            <a:r>
              <a:rPr lang="ru-RU" sz="1400" dirty="0" smtClean="0"/>
              <a:t>Более древним видом украшений татарок были серьги. Их начинали носить рано – в </a:t>
            </a:r>
            <a:r>
              <a:rPr lang="ru-RU" sz="1400" dirty="0" err="1" smtClean="0"/>
              <a:t>трех-четырехлетнем</a:t>
            </a:r>
            <a:r>
              <a:rPr lang="ru-RU" sz="1400" dirty="0" smtClean="0"/>
              <a:t> возрасте и продолжали носить до самой старости. Серьги с подвесками представляют собой неотъемлемую часть национального костюма татар.</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140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Украшения</a:t>
            </a:r>
            <a:r>
              <a:rPr lang="ru-RU" sz="1400" dirty="0" smtClean="0">
                <a:latin typeface="Times New Roman" pitchFamily="18" charset="0"/>
                <a:ea typeface="Times New Roman" pitchFamily="18" charset="0"/>
                <a:cs typeface="Times New Roman" pitchFamily="18" charset="0"/>
              </a:rPr>
              <a:t> </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изготавливались из серебра, золотились и инкрустировались камнями. Предпочтение отдавалось коричневому сердолику и голубовато-зеленой бирюзе, наделявшейся магической силой. Часто использовали сиреневые аметисты, дымчатые топазы и горный хрусталь. Женщины носили кольца, перстни, браслеты разных видов, разнообразные застежки ворота "яка </a:t>
            </a:r>
            <a:r>
              <a:rPr kumimoji="0" lang="ru-RU" sz="1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чылбыры</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1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накосники</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 name="Прямоугольник 2"/>
          <p:cNvSpPr/>
          <p:nvPr/>
        </p:nvSpPr>
        <p:spPr>
          <a:xfrm>
            <a:off x="1475656" y="188640"/>
            <a:ext cx="5688632" cy="707886"/>
          </a:xfrm>
          <a:prstGeom prst="rect">
            <a:avLst/>
          </a:prstGeom>
        </p:spPr>
        <p:txBody>
          <a:bodyPr wrap="square">
            <a:spAutoFit/>
          </a:bodyPr>
          <a:lstStyle/>
          <a:p>
            <a:pPr algn="ctr"/>
            <a:r>
              <a:rPr lang="ru-RU" sz="4000" b="1" dirty="0" smtClean="0">
                <a:solidFill>
                  <a:srgbClr val="000000"/>
                </a:solidFill>
                <a:latin typeface="Times New Roman" pitchFamily="18" charset="0"/>
                <a:ea typeface="Times New Roman" pitchFamily="18" charset="0"/>
                <a:cs typeface="Times New Roman" pitchFamily="18" charset="0"/>
              </a:rPr>
              <a:t>Украшения</a:t>
            </a:r>
            <a:r>
              <a:rPr lang="ru-RU" sz="4000" dirty="0" smtClean="0">
                <a:latin typeface="Times New Roman" pitchFamily="18" charset="0"/>
                <a:ea typeface="Times New Roman" pitchFamily="18" charset="0"/>
                <a:cs typeface="Times New Roman" pitchFamily="18" charset="0"/>
              </a:rPr>
              <a:t> </a:t>
            </a:r>
            <a:endParaRPr lang="ru-RU" sz="4000" dirty="0"/>
          </a:p>
        </p:txBody>
      </p:sp>
      <p:pic>
        <p:nvPicPr>
          <p:cNvPr id="4" name="Picture 2" descr="http://badumka.ru/images/634065_uvelirnye-ukrasheniya-tatarskogo-naroda.jpg"/>
          <p:cNvPicPr>
            <a:picLocks noChangeAspect="1" noChangeArrowheads="1"/>
          </p:cNvPicPr>
          <p:nvPr/>
        </p:nvPicPr>
        <p:blipFill>
          <a:blip r:embed="rId2" cstate="print"/>
          <a:srcRect t="8066" b="8129"/>
          <a:stretch>
            <a:fillRect/>
          </a:stretch>
        </p:blipFill>
        <p:spPr bwMode="auto">
          <a:xfrm>
            <a:off x="683568" y="896526"/>
            <a:ext cx="2278360" cy="1455563"/>
          </a:xfrm>
          <a:prstGeom prst="rect">
            <a:avLst/>
          </a:prstGeom>
          <a:ln>
            <a:noFill/>
          </a:ln>
          <a:effectLst>
            <a:softEdge rad="112500"/>
          </a:effectLst>
        </p:spPr>
      </p:pic>
      <p:pic>
        <p:nvPicPr>
          <p:cNvPr id="5" name="Picture 2" descr="&amp;tcy;&amp;acy;&amp;tcy;&amp;acy;&amp;rcy;&amp;scy;&amp;kcy;&amp;icy;&amp;iecy; &amp;ucy;&amp;kcy;&amp;rcy;&amp;acy;&amp;shcy;&amp;iecy;&amp;ncy;&amp;icy;&amp;yacy;"/>
          <p:cNvPicPr>
            <a:picLocks noChangeAspect="1" noChangeArrowheads="1"/>
          </p:cNvPicPr>
          <p:nvPr/>
        </p:nvPicPr>
        <p:blipFill>
          <a:blip r:embed="rId3" cstate="print"/>
          <a:srcRect/>
          <a:stretch>
            <a:fillRect/>
          </a:stretch>
        </p:blipFill>
        <p:spPr bwMode="auto">
          <a:xfrm>
            <a:off x="938380" y="4079863"/>
            <a:ext cx="903088" cy="1318509"/>
          </a:xfrm>
          <a:prstGeom prst="rect">
            <a:avLst/>
          </a:prstGeom>
          <a:ln>
            <a:noFill/>
          </a:ln>
          <a:effectLst>
            <a:softEdge rad="112500"/>
          </a:effectLst>
        </p:spPr>
      </p:pic>
      <p:pic>
        <p:nvPicPr>
          <p:cNvPr id="6" name="Picture 2" descr="kazan-tatars-national-costumes-views-5"/>
          <p:cNvPicPr>
            <a:picLocks noChangeAspect="1" noChangeArrowheads="1"/>
          </p:cNvPicPr>
          <p:nvPr/>
        </p:nvPicPr>
        <p:blipFill>
          <a:blip r:embed="rId4" cstate="print"/>
          <a:srcRect/>
          <a:stretch>
            <a:fillRect/>
          </a:stretch>
        </p:blipFill>
        <p:spPr bwMode="auto">
          <a:xfrm>
            <a:off x="431833" y="5591131"/>
            <a:ext cx="1630130" cy="761027"/>
          </a:xfrm>
          <a:prstGeom prst="rect">
            <a:avLst/>
          </a:prstGeom>
          <a:ln>
            <a:noFill/>
          </a:ln>
          <a:effectLst>
            <a:softEdge rad="112500"/>
          </a:effectLst>
        </p:spPr>
      </p:pic>
      <p:pic>
        <p:nvPicPr>
          <p:cNvPr id="7" name="Picture 2" descr="http://jewellerymuseum.ru/russia/bulgaria/bulgaria_09.jpg"/>
          <p:cNvPicPr>
            <a:picLocks noChangeAspect="1" noChangeArrowheads="1"/>
          </p:cNvPicPr>
          <p:nvPr/>
        </p:nvPicPr>
        <p:blipFill>
          <a:blip r:embed="rId5" cstate="print"/>
          <a:srcRect/>
          <a:stretch>
            <a:fillRect/>
          </a:stretch>
        </p:blipFill>
        <p:spPr bwMode="auto">
          <a:xfrm>
            <a:off x="2069963" y="3160152"/>
            <a:ext cx="1302706" cy="1839421"/>
          </a:xfrm>
          <a:prstGeom prst="rect">
            <a:avLst/>
          </a:prstGeom>
          <a:ln>
            <a:noFill/>
          </a:ln>
          <a:effectLst>
            <a:softEdge rad="112500"/>
          </a:effectLst>
        </p:spPr>
      </p:pic>
      <p:pic>
        <p:nvPicPr>
          <p:cNvPr id="8" name="Picture 2" descr="img17"/>
          <p:cNvPicPr>
            <a:picLocks noChangeAspect="1" noChangeArrowheads="1"/>
          </p:cNvPicPr>
          <p:nvPr/>
        </p:nvPicPr>
        <p:blipFill>
          <a:blip r:embed="rId6" cstate="print"/>
          <a:srcRect l="2941" t="18703" r="50980" b="7190"/>
          <a:stretch>
            <a:fillRect/>
          </a:stretch>
        </p:blipFill>
        <p:spPr bwMode="auto">
          <a:xfrm>
            <a:off x="709622" y="2695470"/>
            <a:ext cx="1074551" cy="129614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636680"/>
          </a:xfrm>
        </p:spPr>
        <p:txBody>
          <a:bodyPr>
            <a:normAutofit fontScale="90000"/>
          </a:bodyPr>
          <a:lstStyle/>
          <a:p>
            <a:pPr algn="ctr"/>
            <a:r>
              <a:rPr lang="ru-RU" b="1" dirty="0" smtClean="0"/>
              <a:t>Обувь </a:t>
            </a:r>
            <a:r>
              <a:rPr lang="ru-RU" dirty="0" smtClean="0"/>
              <a:t/>
            </a:r>
            <a:br>
              <a:rPr lang="ru-RU" dirty="0" smtClean="0"/>
            </a:br>
            <a:endParaRPr lang="ru-RU" dirty="0"/>
          </a:p>
        </p:txBody>
      </p:sp>
      <p:sp>
        <p:nvSpPr>
          <p:cNvPr id="3" name="Содержимое 2"/>
          <p:cNvSpPr>
            <a:spLocks noGrp="1"/>
          </p:cNvSpPr>
          <p:nvPr>
            <p:ph idx="1"/>
          </p:nvPr>
        </p:nvSpPr>
        <p:spPr>
          <a:xfrm>
            <a:off x="4927536" y="3284984"/>
            <a:ext cx="3240360" cy="2808312"/>
          </a:xfrm>
          <a:solidFill>
            <a:schemeClr val="tx2">
              <a:lumMod val="20000"/>
              <a:lumOff val="80000"/>
            </a:schemeClr>
          </a:solidFill>
        </p:spPr>
        <p:txBody>
          <a:bodyPr>
            <a:normAutofit fontScale="62500" lnSpcReduction="20000"/>
          </a:bodyPr>
          <a:lstStyle/>
          <a:p>
            <a:r>
              <a:rPr lang="ru-RU" dirty="0" smtClean="0"/>
              <a:t>Наиболее древним видом обуви у татар были кожаные сапоги и туфли, напоминающие современные тапочки, причем обязательно с загнутыми вверх носками - ведь нельзя царапать носком сапога мать-землю. Их носили с суконными или холщовыми чулками "</a:t>
            </a:r>
            <a:r>
              <a:rPr lang="ru-RU" dirty="0" err="1" smtClean="0"/>
              <a:t>тула</a:t>
            </a:r>
            <a:r>
              <a:rPr lang="ru-RU" dirty="0" smtClean="0"/>
              <a:t> </a:t>
            </a:r>
            <a:r>
              <a:rPr lang="ru-RU" dirty="0" err="1" smtClean="0"/>
              <a:t>оек</a:t>
            </a:r>
            <a:r>
              <a:rPr lang="ru-RU" dirty="0" smtClean="0"/>
              <a:t>"</a:t>
            </a:r>
          </a:p>
          <a:p>
            <a:endParaRPr lang="ru-RU" dirty="0"/>
          </a:p>
        </p:txBody>
      </p:sp>
      <p:pic>
        <p:nvPicPr>
          <p:cNvPr id="17410" name="Picture 2" descr="http://www.grishko.ru.opt-images.1c-bitrix-cdn.ru/upload/iblock/69c/69cd646bbaf2fdc90c5cdb62f9d9fbad.png?1437991721201215"/>
          <p:cNvPicPr>
            <a:picLocks noChangeAspect="1" noChangeArrowheads="1"/>
          </p:cNvPicPr>
          <p:nvPr/>
        </p:nvPicPr>
        <p:blipFill>
          <a:blip r:embed="rId2" cstate="print"/>
          <a:srcRect l="7572" t="43399"/>
          <a:stretch>
            <a:fillRect/>
          </a:stretch>
        </p:blipFill>
        <p:spPr bwMode="auto">
          <a:xfrm>
            <a:off x="2742089" y="2545060"/>
            <a:ext cx="2012373" cy="1478789"/>
          </a:xfrm>
          <a:prstGeom prst="rect">
            <a:avLst/>
          </a:prstGeom>
          <a:noFill/>
        </p:spPr>
      </p:pic>
      <p:pic>
        <p:nvPicPr>
          <p:cNvPr id="17414" name="Picture 6" descr="http://www.ljplus.ru/img4/p/o/podarki_volga/P2101924.JPG"/>
          <p:cNvPicPr>
            <a:picLocks noChangeAspect="1" noChangeArrowheads="1"/>
          </p:cNvPicPr>
          <p:nvPr/>
        </p:nvPicPr>
        <p:blipFill>
          <a:blip r:embed="rId3" cstate="print"/>
          <a:srcRect t="19071"/>
          <a:stretch>
            <a:fillRect/>
          </a:stretch>
        </p:blipFill>
        <p:spPr bwMode="auto">
          <a:xfrm>
            <a:off x="4788024" y="1202892"/>
            <a:ext cx="3240360" cy="1966788"/>
          </a:xfrm>
          <a:prstGeom prst="rect">
            <a:avLst/>
          </a:prstGeom>
          <a:ln>
            <a:noFill/>
          </a:ln>
          <a:effectLst>
            <a:softEdge rad="112500"/>
          </a:effectLst>
        </p:spPr>
      </p:pic>
      <p:pic>
        <p:nvPicPr>
          <p:cNvPr id="23554" name="Picture 2" descr="http://s-media-cache-ak0.pinimg.com/236x/a7/7e/8c/a77e8c665c591f0ca750a4992e85b892.jpg"/>
          <p:cNvPicPr>
            <a:picLocks noChangeAspect="1" noChangeArrowheads="1"/>
          </p:cNvPicPr>
          <p:nvPr/>
        </p:nvPicPr>
        <p:blipFill>
          <a:blip r:embed="rId4" cstate="print"/>
          <a:srcRect/>
          <a:stretch>
            <a:fillRect/>
          </a:stretch>
        </p:blipFill>
        <p:spPr bwMode="auto">
          <a:xfrm>
            <a:off x="654159" y="1700808"/>
            <a:ext cx="1757601" cy="1973578"/>
          </a:xfrm>
          <a:prstGeom prst="rect">
            <a:avLst/>
          </a:prstGeom>
          <a:ln>
            <a:noFill/>
          </a:ln>
          <a:effectLst>
            <a:softEdge rad="112500"/>
          </a:effectLst>
        </p:spPr>
      </p:pic>
      <p:pic>
        <p:nvPicPr>
          <p:cNvPr id="7" name="Picture 4" descr="https://www.personalguide.ru/upload/2016/07/06/289ffe6d8aa70147c2463627465beacb.jpg"/>
          <p:cNvPicPr>
            <a:picLocks noChangeAspect="1" noChangeArrowheads="1"/>
          </p:cNvPicPr>
          <p:nvPr/>
        </p:nvPicPr>
        <p:blipFill>
          <a:blip r:embed="rId5" cstate="print"/>
          <a:srcRect/>
          <a:stretch>
            <a:fillRect/>
          </a:stretch>
        </p:blipFill>
        <p:spPr bwMode="auto">
          <a:xfrm>
            <a:off x="3131840" y="1385371"/>
            <a:ext cx="1117205" cy="1117205"/>
          </a:xfrm>
          <a:prstGeom prst="rect">
            <a:avLst/>
          </a:prstGeom>
          <a:ln>
            <a:noFill/>
          </a:ln>
          <a:effectLst>
            <a:softEdge rad="112500"/>
          </a:effectLst>
        </p:spPr>
      </p:pic>
      <p:pic>
        <p:nvPicPr>
          <p:cNvPr id="8" name="Picture 8" descr="https://im0-tub-ru.yandex.net/i?id=5ea9fdd1c0ec9f0035e1f3a0010c6438-l&amp;n=13"/>
          <p:cNvPicPr>
            <a:picLocks noChangeAspect="1" noChangeArrowheads="1"/>
          </p:cNvPicPr>
          <p:nvPr/>
        </p:nvPicPr>
        <p:blipFill>
          <a:blip r:embed="rId6" cstate="print"/>
          <a:srcRect/>
          <a:stretch>
            <a:fillRect/>
          </a:stretch>
        </p:blipFill>
        <p:spPr bwMode="auto">
          <a:xfrm>
            <a:off x="659586" y="4365104"/>
            <a:ext cx="3999529" cy="194421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600019" y="332656"/>
            <a:ext cx="3312368" cy="1754326"/>
          </a:xfrm>
          <a:prstGeom prst="rect">
            <a:avLst/>
          </a:prstGeom>
          <a:solidFill>
            <a:schemeClr val="tx2">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Курай</a:t>
            </a:r>
            <a:r>
              <a:rPr kumimoji="0" lang="ru-RU" sz="1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 старинный духовой инструмент, похожий на открытую продольную флейту. Его называют властелином степей. Название свое </a:t>
            </a:r>
            <a:r>
              <a:rPr kumimoji="0" lang="ru-RU" sz="12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курай</a:t>
            </a:r>
            <a:r>
              <a:rPr kumimoji="0" lang="ru-RU" sz="1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получил от растения семейства зонтичных, из стебля которого изготавливают этот инструмент. В нем проделывают одно отверстие на тыльной стороне и четыре – на лицевой. Современные </a:t>
            </a:r>
            <a:r>
              <a:rPr kumimoji="0" lang="ru-RU" sz="12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кураи</a:t>
            </a:r>
            <a:r>
              <a:rPr kumimoji="0" lang="ru-RU" sz="1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делают из дерева или металла.</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5538" name="Picture 2" descr="838_big"/>
          <p:cNvPicPr>
            <a:picLocks noChangeAspect="1" noChangeArrowheads="1"/>
          </p:cNvPicPr>
          <p:nvPr/>
        </p:nvPicPr>
        <p:blipFill>
          <a:blip r:embed="rId2" cstate="print"/>
          <a:srcRect/>
          <a:stretch>
            <a:fillRect/>
          </a:stretch>
        </p:blipFill>
        <p:spPr bwMode="auto">
          <a:xfrm>
            <a:off x="867955" y="2319326"/>
            <a:ext cx="1388248" cy="921642"/>
          </a:xfrm>
          <a:prstGeom prst="rect">
            <a:avLst/>
          </a:prstGeom>
          <a:ln>
            <a:noFill/>
          </a:ln>
          <a:effectLst>
            <a:softEdge rad="112500"/>
          </a:effectLst>
        </p:spPr>
      </p:pic>
      <p:sp>
        <p:nvSpPr>
          <p:cNvPr id="3" name="Прямоугольник 2"/>
          <p:cNvSpPr/>
          <p:nvPr/>
        </p:nvSpPr>
        <p:spPr>
          <a:xfrm>
            <a:off x="5002116" y="2219672"/>
            <a:ext cx="3845138" cy="2677656"/>
          </a:xfrm>
          <a:prstGeom prst="rect">
            <a:avLst/>
          </a:prstGeom>
          <a:solidFill>
            <a:schemeClr val="accent1">
              <a:lumMod val="20000"/>
              <a:lumOff val="80000"/>
            </a:schemeClr>
          </a:solidFill>
        </p:spPr>
        <p:txBody>
          <a:bodyPr wrap="square">
            <a:spAutoFit/>
          </a:bodyPr>
          <a:lstStyle/>
          <a:p>
            <a:r>
              <a:rPr lang="ru-RU" sz="1200" dirty="0" err="1"/>
              <a:t>Думбра</a:t>
            </a:r>
            <a:r>
              <a:rPr lang="ru-RU" sz="1200" dirty="0"/>
              <a:t> (тамбур) – струнный музыкальный инструмент, сродни русской балалайке и домре. Имеет грушевидную форму и длинный, с двумя струнами, гриф. Этимология этого названия восходит к арабскому слову «танбур», которое означает «</a:t>
            </a:r>
            <a:r>
              <a:rPr lang="ru-RU" sz="1200" dirty="0" err="1"/>
              <a:t>тан</a:t>
            </a:r>
            <a:r>
              <a:rPr lang="ru-RU" sz="1200" dirty="0"/>
              <a:t>», то есть «сердце» и «бура» - терзать. </a:t>
            </a:r>
            <a:r>
              <a:rPr lang="ru-RU" sz="1200" dirty="0" err="1"/>
              <a:t>Думбару</a:t>
            </a:r>
            <a:r>
              <a:rPr lang="ru-RU" sz="1200" dirty="0"/>
              <a:t> применяли для музыкального сопровождения эпических сказаний. При изготовлении использовали дерево: клен, орех, березу, кедр, сосну, ель. Инструмент обладает тихим, мягким звучанием. Играют на нем щипком либо медиатором</a:t>
            </a:r>
            <a:r>
              <a:rPr lang="ru-RU" dirty="0"/>
              <a:t>.</a:t>
            </a:r>
          </a:p>
          <a:p>
            <a:endParaRPr lang="ru-RU" dirty="0"/>
          </a:p>
        </p:txBody>
      </p:sp>
      <p:pic>
        <p:nvPicPr>
          <p:cNvPr id="6" name="Picture 2" descr="1212273660_i-776"/>
          <p:cNvPicPr>
            <a:picLocks noChangeAspect="1" noChangeArrowheads="1"/>
          </p:cNvPicPr>
          <p:nvPr/>
        </p:nvPicPr>
        <p:blipFill>
          <a:blip r:embed="rId3" cstate="print"/>
          <a:srcRect/>
          <a:stretch>
            <a:fillRect/>
          </a:stretch>
        </p:blipFill>
        <p:spPr bwMode="auto">
          <a:xfrm>
            <a:off x="5364088" y="5517232"/>
            <a:ext cx="1443057" cy="808112"/>
          </a:xfrm>
          <a:prstGeom prst="rect">
            <a:avLst/>
          </a:prstGeom>
          <a:noFill/>
          <a:ln w="9525">
            <a:noFill/>
            <a:miter lim="800000"/>
            <a:headEnd/>
            <a:tailEnd/>
          </a:ln>
        </p:spPr>
      </p:pic>
      <p:sp>
        <p:nvSpPr>
          <p:cNvPr id="4" name="Прямоугольник 3"/>
          <p:cNvSpPr/>
          <p:nvPr/>
        </p:nvSpPr>
        <p:spPr>
          <a:xfrm>
            <a:off x="395536" y="3293246"/>
            <a:ext cx="4572000" cy="3139321"/>
          </a:xfrm>
          <a:prstGeom prst="rect">
            <a:avLst/>
          </a:prstGeom>
          <a:solidFill>
            <a:schemeClr val="accent1">
              <a:lumMod val="20000"/>
              <a:lumOff val="80000"/>
            </a:schemeClr>
          </a:solidFill>
        </p:spPr>
        <p:txBody>
          <a:bodyPr>
            <a:spAutoFit/>
          </a:bodyPr>
          <a:lstStyle/>
          <a:p>
            <a:r>
              <a:rPr lang="ru-RU" sz="1200" dirty="0"/>
              <a:t>Варган (</a:t>
            </a:r>
            <a:r>
              <a:rPr lang="ru-RU" sz="1200" dirty="0" err="1"/>
              <a:t>Кубыз</a:t>
            </a:r>
            <a:r>
              <a:rPr lang="ru-RU" sz="1200" dirty="0"/>
              <a:t>). Самые древние варганы делались из дерева. </a:t>
            </a:r>
            <a:r>
              <a:rPr lang="ru-RU" sz="1200" dirty="0" err="1"/>
              <a:t>Кубыз</a:t>
            </a:r>
            <a:r>
              <a:rPr lang="ru-RU" sz="1200" dirty="0"/>
              <a:t>- один из самых древних музыкальных инструментов, известных человеку. </a:t>
            </a:r>
            <a:r>
              <a:rPr lang="ru-RU" sz="1200" dirty="0" err="1"/>
              <a:t>Кубыз</a:t>
            </a:r>
            <a:r>
              <a:rPr lang="ru-RU" sz="1200" dirty="0"/>
              <a:t> представляет собой дугу с язычком посередине. При игре </a:t>
            </a:r>
            <a:r>
              <a:rPr lang="ru-RU" sz="1200" dirty="0" err="1"/>
              <a:t>кубыз</a:t>
            </a:r>
            <a:r>
              <a:rPr lang="ru-RU" sz="1200" dirty="0"/>
              <a:t> зажимают губами и придерживают левой рукой, слегка приблизив к зубам. Язычок защипывают пальцем правой руки, отчего он приходит в состояние вибрации и возникает  </a:t>
            </a:r>
            <a:r>
              <a:rPr lang="ru-RU" sz="1200" dirty="0" err="1"/>
              <a:t>бурдонный</a:t>
            </a:r>
            <a:r>
              <a:rPr lang="ru-RU" sz="1200" dirty="0"/>
              <a:t> звук. Звук тихий, диапазон в пределах октавы. </a:t>
            </a:r>
            <a:r>
              <a:rPr lang="ru-RU" sz="1200" dirty="0" err="1"/>
              <a:t>Кубыз</a:t>
            </a:r>
            <a:r>
              <a:rPr lang="ru-RU" sz="1200" dirty="0"/>
              <a:t> - чаще жен. и дет. инструмент. На нем исполняются главным образом плясовые наигрыши ; используется как сольный и ансамблевый инструмент. Для изготовления татарского </a:t>
            </a:r>
            <a:r>
              <a:rPr lang="ru-RU" sz="1200" dirty="0" err="1"/>
              <a:t>кубыза</a:t>
            </a:r>
            <a:r>
              <a:rPr lang="ru-RU" sz="1200" dirty="0"/>
              <a:t> брали деревья твердых пород, чаще клен. Существовало поверье, что мастера выбирали дерево, стоящее на высоком месте, и пострадавшее от удара молнии. Из него нарезали линейки, тщательно высушивали, в середине вырезали язычок и к основанию его привязывали узелок из суровой нити</a:t>
            </a:r>
            <a:r>
              <a:rPr lang="ru-RU" dirty="0"/>
              <a:t>.</a:t>
            </a:r>
          </a:p>
        </p:txBody>
      </p:sp>
      <p:pic>
        <p:nvPicPr>
          <p:cNvPr id="8" name="Picture 2" descr="Кубызы салаватского мастера М.Давлетбаева"/>
          <p:cNvPicPr>
            <a:picLocks noChangeAspect="1" noChangeArrowheads="1"/>
          </p:cNvPicPr>
          <p:nvPr/>
        </p:nvPicPr>
        <p:blipFill>
          <a:blip r:embed="rId4" cstate="print"/>
          <a:srcRect/>
          <a:stretch>
            <a:fillRect/>
          </a:stretch>
        </p:blipFill>
        <p:spPr bwMode="auto">
          <a:xfrm>
            <a:off x="2411760" y="2219672"/>
            <a:ext cx="1728192" cy="1073574"/>
          </a:xfrm>
          <a:prstGeom prst="rect">
            <a:avLst/>
          </a:prstGeom>
          <a:ln>
            <a:noFill/>
          </a:ln>
          <a:effectLst>
            <a:softEdge rad="112500"/>
          </a:effectLst>
        </p:spPr>
      </p:pic>
      <p:sp>
        <p:nvSpPr>
          <p:cNvPr id="5" name="Прямоугольник 4"/>
          <p:cNvSpPr/>
          <p:nvPr/>
        </p:nvSpPr>
        <p:spPr>
          <a:xfrm>
            <a:off x="4134618" y="408166"/>
            <a:ext cx="4572000" cy="1569660"/>
          </a:xfrm>
          <a:prstGeom prst="rect">
            <a:avLst/>
          </a:prstGeom>
        </p:spPr>
        <p:txBody>
          <a:bodyPr>
            <a:spAutoFit/>
          </a:bodyPr>
          <a:lstStyle/>
          <a:p>
            <a:r>
              <a:rPr lang="ru-RU" sz="1200" b="1" dirty="0">
                <a:solidFill>
                  <a:srgbClr val="FF0000"/>
                </a:solidFill>
              </a:rPr>
              <a:t>Музыкальные национальные инструменты татар, прошли путь исторического формирования, который длился веками. Музыкальные традиции имеют множество общих черт с особенностями ритмики тюркских и финно-угорских народов Поволжья Татарская народная музыка имеет в своей основе колорит восточных традиций, она созвучна с музыкой народов Дальнего Востока</a:t>
            </a:r>
          </a:p>
        </p:txBody>
      </p:sp>
      <p:pic>
        <p:nvPicPr>
          <p:cNvPr id="10" name="Picture 1" descr="imgpreview?key=2209b47c4ad41339&amp;mb=imgdb_preview_1996"/>
          <p:cNvPicPr>
            <a:picLocks noChangeAspect="1" noChangeArrowheads="1"/>
          </p:cNvPicPr>
          <p:nvPr/>
        </p:nvPicPr>
        <p:blipFill>
          <a:blip r:embed="rId5" cstate="print"/>
          <a:srcRect/>
          <a:stretch>
            <a:fillRect/>
          </a:stretch>
        </p:blipFill>
        <p:spPr bwMode="auto">
          <a:xfrm>
            <a:off x="7291540" y="5119506"/>
            <a:ext cx="1066861" cy="160356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792088"/>
          </a:xfrm>
        </p:spPr>
        <p:txBody>
          <a:bodyPr>
            <a:normAutofit fontScale="90000"/>
          </a:bodyPr>
          <a:lstStyle/>
          <a:p>
            <a:pPr algn="ctr"/>
            <a:r>
              <a:rPr lang="ru-RU" dirty="0" err="1" smtClean="0"/>
              <a:t>Харис</a:t>
            </a:r>
            <a:r>
              <a:rPr lang="ru-RU" dirty="0" smtClean="0"/>
              <a:t> </a:t>
            </a:r>
            <a:r>
              <a:rPr lang="ru-RU" dirty="0" err="1" smtClean="0"/>
              <a:t>Абдрахманович</a:t>
            </a:r>
            <a:r>
              <a:rPr lang="ru-RU" dirty="0" smtClean="0"/>
              <a:t> </a:t>
            </a:r>
            <a:r>
              <a:rPr lang="ru-RU" dirty="0" err="1" smtClean="0"/>
              <a:t>Якупов</a:t>
            </a:r>
            <a:endParaRPr lang="ru-RU" dirty="0"/>
          </a:p>
        </p:txBody>
      </p:sp>
      <p:sp>
        <p:nvSpPr>
          <p:cNvPr id="3" name="Содержимое 2"/>
          <p:cNvSpPr>
            <a:spLocks noGrp="1"/>
          </p:cNvSpPr>
          <p:nvPr>
            <p:ph idx="1"/>
          </p:nvPr>
        </p:nvSpPr>
        <p:spPr>
          <a:xfrm>
            <a:off x="4139952" y="1268760"/>
            <a:ext cx="4546848" cy="5328592"/>
          </a:xfrm>
        </p:spPr>
        <p:txBody>
          <a:bodyPr>
            <a:normAutofit fontScale="77500" lnSpcReduction="20000"/>
          </a:bodyPr>
          <a:lstStyle/>
          <a:p>
            <a:r>
              <a:rPr lang="ru-RU" dirty="0" err="1" smtClean="0"/>
              <a:t>Харис</a:t>
            </a:r>
            <a:r>
              <a:rPr lang="ru-RU" dirty="0" smtClean="0"/>
              <a:t> </a:t>
            </a:r>
            <a:r>
              <a:rPr lang="ru-RU" dirty="0" err="1" smtClean="0"/>
              <a:t>Якупов</a:t>
            </a:r>
            <a:r>
              <a:rPr lang="ru-RU" dirty="0" smtClean="0"/>
              <a:t> — знаменитый татарский живописец - автор исторических и жанровых картин, портретов, пейзажей. Родился 23 декабря 1919 года в столице Татарстана - Казани. </a:t>
            </a:r>
            <a:endParaRPr lang="en-US" dirty="0" smtClean="0"/>
          </a:p>
          <a:p>
            <a:r>
              <a:rPr lang="ru-RU" dirty="0" smtClean="0"/>
              <a:t>Умер</a:t>
            </a:r>
            <a:r>
              <a:rPr lang="en-US" dirty="0" smtClean="0"/>
              <a:t> </a:t>
            </a:r>
            <a:r>
              <a:rPr lang="ru-RU" dirty="0" smtClean="0"/>
              <a:t>17 февраля 2010 г. (90 лет</a:t>
            </a:r>
            <a:r>
              <a:rPr lang="en-US" dirty="0" smtClean="0"/>
              <a:t>)</a:t>
            </a:r>
            <a:r>
              <a:rPr lang="ru-RU" dirty="0" smtClean="0"/>
              <a:t> </a:t>
            </a:r>
          </a:p>
          <a:p>
            <a:r>
              <a:rPr lang="ru-RU" dirty="0" smtClean="0"/>
              <a:t>За долгую и плодотворную творческую жизнь создал десятки шедевров, вошедших в Золотой Фонд культурного наследия татарского народа. </a:t>
            </a:r>
          </a:p>
          <a:p>
            <a:r>
              <a:rPr lang="ru-RU" dirty="0" smtClean="0"/>
              <a:t>Является обладателем множества различных наград и званий, в частности:</a:t>
            </a:r>
            <a:br>
              <a:rPr lang="ru-RU" dirty="0" smtClean="0"/>
            </a:br>
            <a:r>
              <a:rPr lang="ru-RU" dirty="0" smtClean="0"/>
              <a:t>— Народный художник СССР,</a:t>
            </a:r>
            <a:br>
              <a:rPr lang="ru-RU" dirty="0" smtClean="0"/>
            </a:br>
            <a:r>
              <a:rPr lang="ru-RU" dirty="0" smtClean="0"/>
              <a:t>— Заслуженный деятель искусств ТАССР,</a:t>
            </a:r>
            <a:br>
              <a:rPr lang="ru-RU" dirty="0" smtClean="0"/>
            </a:br>
            <a:r>
              <a:rPr lang="ru-RU" dirty="0" smtClean="0"/>
              <a:t>— Кавалер ордена «За заслуги перед Республикой Татарстан». </a:t>
            </a:r>
          </a:p>
          <a:p>
            <a:endParaRPr lang="ru-RU" dirty="0"/>
          </a:p>
        </p:txBody>
      </p:sp>
      <p:pic>
        <p:nvPicPr>
          <p:cNvPr id="157698" name="Picture 2" descr="http://soviet-art.ru/wp-content/uploads/2016/04/Soviet-Tatar-artist-Haris-Yakupov-1.jpg"/>
          <p:cNvPicPr>
            <a:picLocks noChangeAspect="1" noChangeArrowheads="1"/>
          </p:cNvPicPr>
          <p:nvPr/>
        </p:nvPicPr>
        <p:blipFill>
          <a:blip r:embed="rId2" cstate="print"/>
          <a:srcRect/>
          <a:stretch>
            <a:fillRect/>
          </a:stretch>
        </p:blipFill>
        <p:spPr bwMode="auto">
          <a:xfrm>
            <a:off x="251520" y="1628800"/>
            <a:ext cx="4047428" cy="482453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780696"/>
          </a:xfrm>
        </p:spPr>
        <p:txBody>
          <a:bodyPr>
            <a:normAutofit fontScale="90000"/>
          </a:bodyPr>
          <a:lstStyle/>
          <a:p>
            <a:r>
              <a:rPr lang="ru-RU" b="1" dirty="0" smtClean="0"/>
              <a:t>Сельское хозяйство Татарстана</a:t>
            </a:r>
            <a:br>
              <a:rPr lang="ru-RU" b="1" dirty="0" smtClean="0"/>
            </a:br>
            <a:endParaRPr lang="ru-RU" b="1" dirty="0"/>
          </a:p>
        </p:txBody>
      </p:sp>
      <p:sp>
        <p:nvSpPr>
          <p:cNvPr id="3" name="Содержимое 2"/>
          <p:cNvSpPr>
            <a:spLocks noGrp="1"/>
          </p:cNvSpPr>
          <p:nvPr>
            <p:ph idx="1"/>
          </p:nvPr>
        </p:nvSpPr>
        <p:spPr>
          <a:xfrm>
            <a:off x="35038" y="1196752"/>
            <a:ext cx="8686800" cy="1844824"/>
          </a:xfrm>
          <a:solidFill>
            <a:schemeClr val="accent1">
              <a:lumMod val="20000"/>
              <a:lumOff val="80000"/>
            </a:schemeClr>
          </a:solidFill>
        </p:spPr>
        <p:txBody>
          <a:bodyPr>
            <a:normAutofit fontScale="47500" lnSpcReduction="20000"/>
          </a:bodyPr>
          <a:lstStyle/>
          <a:p>
            <a:pPr>
              <a:buNone/>
            </a:pPr>
            <a:r>
              <a:rPr lang="ru-RU" sz="5100" b="1" dirty="0" smtClean="0"/>
              <a:t>	</a:t>
            </a:r>
            <a:r>
              <a:rPr lang="ru-RU" sz="3400" b="1" dirty="0" smtClean="0"/>
              <a:t>Сельское хозяйство Татарстана</a:t>
            </a:r>
            <a:r>
              <a:rPr lang="ru-RU" sz="3400" dirty="0" smtClean="0"/>
              <a:t> играет важную роль в развитии экономики республики, так как формирует продовольственную базу региона. В отрасли занято 83,7 тыс. человек, что составляет 6,2% экономически активного населения республики.</a:t>
            </a:r>
          </a:p>
          <a:p>
            <a:pPr>
              <a:buNone/>
            </a:pPr>
            <a:r>
              <a:rPr lang="ru-RU" sz="3400" dirty="0" smtClean="0"/>
              <a:t>	Агропромышленный комплекс республики обеспечивает население основными продуктами питания собственного производства. Показатели потребления продовольствия на душу населения в Татарстане значительно выше, чем в среднем по России.</a:t>
            </a:r>
          </a:p>
          <a:p>
            <a:endParaRPr lang="ru-RU" dirty="0"/>
          </a:p>
        </p:txBody>
      </p:sp>
      <p:sp>
        <p:nvSpPr>
          <p:cNvPr id="5" name="Прямоугольник 4"/>
          <p:cNvSpPr/>
          <p:nvPr/>
        </p:nvSpPr>
        <p:spPr>
          <a:xfrm>
            <a:off x="5228166" y="3874693"/>
            <a:ext cx="3332858" cy="2492990"/>
          </a:xfrm>
          <a:prstGeom prst="rect">
            <a:avLst/>
          </a:prstGeom>
          <a:solidFill>
            <a:schemeClr val="accent1">
              <a:lumMod val="20000"/>
              <a:lumOff val="80000"/>
            </a:schemeClr>
          </a:solidFill>
        </p:spPr>
        <p:txBody>
          <a:bodyPr wrap="square">
            <a:spAutoFit/>
          </a:bodyPr>
          <a:lstStyle/>
          <a:p>
            <a:r>
              <a:rPr lang="ru-RU" sz="1200" dirty="0"/>
              <a:t>Давным-давно люди научились не просто охотиться на животных, а специально разводить их, чтобы домашние животные давали больше молока, мяса, яиц;  их труд  нелегок, отнимает много сил и времени.</a:t>
            </a:r>
          </a:p>
          <a:p>
            <a:r>
              <a:rPr lang="ru-RU" sz="1200" dirty="0"/>
              <a:t>Называется такое занятие сельским хозяйством. Работникам сельского хозяйства нужно много знать о растениях и животных, уметь правильно их выращивать и ухаживать за ними. Но главное  больше всего на свете нужно любить землю. Без этого не добиться хороших результатов.</a:t>
            </a:r>
          </a:p>
        </p:txBody>
      </p:sp>
      <p:pic>
        <p:nvPicPr>
          <p:cNvPr id="6" name="Picture 2" descr="http://player.myshared.ru/19/1182916/slides/slide_9.jpg"/>
          <p:cNvPicPr>
            <a:picLocks noChangeAspect="1" noChangeArrowheads="1"/>
          </p:cNvPicPr>
          <p:nvPr/>
        </p:nvPicPr>
        <p:blipFill>
          <a:blip r:embed="rId2" cstate="print"/>
          <a:srcRect l="5670" t="3780" r="3611" b="4241"/>
          <a:stretch>
            <a:fillRect/>
          </a:stretch>
        </p:blipFill>
        <p:spPr bwMode="auto">
          <a:xfrm>
            <a:off x="5940152" y="2731422"/>
            <a:ext cx="1296144" cy="985609"/>
          </a:xfrm>
          <a:prstGeom prst="rect">
            <a:avLst/>
          </a:prstGeom>
          <a:ln>
            <a:noFill/>
          </a:ln>
          <a:effectLst>
            <a:softEdge rad="112500"/>
          </a:effectLst>
        </p:spPr>
      </p:pic>
      <p:pic>
        <p:nvPicPr>
          <p:cNvPr id="8" name="Picture 4" descr="http://www.morozovsky.ru/imgs/wysiwyg/otrasli.jpg"/>
          <p:cNvPicPr>
            <a:picLocks noChangeAspect="1" noChangeArrowheads="1"/>
          </p:cNvPicPr>
          <p:nvPr/>
        </p:nvPicPr>
        <p:blipFill>
          <a:blip r:embed="rId3" cstate="print"/>
          <a:srcRect t="9830" b="6611"/>
          <a:stretch>
            <a:fillRect/>
          </a:stretch>
        </p:blipFill>
        <p:spPr bwMode="auto">
          <a:xfrm>
            <a:off x="107505" y="3224227"/>
            <a:ext cx="4968552" cy="311372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35696" y="404664"/>
            <a:ext cx="6927304" cy="576064"/>
          </a:xfrm>
        </p:spPr>
        <p:txBody>
          <a:bodyPr>
            <a:noAutofit/>
          </a:bodyPr>
          <a:lstStyle/>
          <a:p>
            <a:pPr algn="ctr"/>
            <a:r>
              <a:rPr lang="ru-RU" sz="3600" b="1" dirty="0" smtClean="0">
                <a:latin typeface="Times New Roman" pitchFamily="18" charset="0"/>
                <a:cs typeface="Times New Roman" pitchFamily="18" charset="0"/>
              </a:rPr>
              <a:t>Казанский метрополитен</a:t>
            </a:r>
            <a:endParaRPr lang="ru-RU" sz="3600" dirty="0"/>
          </a:p>
        </p:txBody>
      </p:sp>
      <p:sp>
        <p:nvSpPr>
          <p:cNvPr id="3" name="Прямоугольник 2"/>
          <p:cNvSpPr/>
          <p:nvPr/>
        </p:nvSpPr>
        <p:spPr>
          <a:xfrm>
            <a:off x="323528" y="1484784"/>
            <a:ext cx="8352928" cy="5016758"/>
          </a:xfrm>
          <a:prstGeom prst="rect">
            <a:avLst/>
          </a:prstGeom>
        </p:spPr>
        <p:txBody>
          <a:bodyPr wrap="square">
            <a:spAutoFit/>
          </a:bodyPr>
          <a:lstStyle/>
          <a:p>
            <a:r>
              <a:rPr lang="en-US" dirty="0" smtClean="0"/>
              <a:t>	</a:t>
            </a:r>
            <a:r>
              <a:rPr lang="ru-RU" sz="2000" dirty="0" smtClean="0">
                <a:latin typeface="Times New Roman" pitchFamily="18" charset="0"/>
                <a:cs typeface="Times New Roman" pitchFamily="18" charset="0"/>
              </a:rPr>
              <a:t> Метрополитен Казани был открыт в 2005 году. При его оформлении были сохранены традиции советского метростроения: все станции выполнены по оригинальным проектам и выглядят очень красиво. Интересно, что названия всех станций метрополитена Казани продублированы на русском и татарском языках. В вагонах поездов станции объявляются на русском, татарском и английском языках, а еще  к названию станции указывается информация о значимых объектах на поверхности, которые расположены рядом с ней. В вагонах поездов Казанского метрополитена висят экраны, на которых транслируется реклама. В метрополитене Казани значительное внимание уделяется безопасности: при входе стоят рамки металлоискателей, а абсолютно весь габаритный багаж досматривают при помощи рентгена. Оплата проезда в Казанском метрополитене осуществляется при помощи </a:t>
            </a:r>
            <a:r>
              <a:rPr lang="ru-RU" sz="2000" dirty="0" err="1" smtClean="0">
                <a:latin typeface="Times New Roman" pitchFamily="18" charset="0"/>
                <a:cs typeface="Times New Roman" pitchFamily="18" charset="0"/>
              </a:rPr>
              <a:t>смарт-жетона</a:t>
            </a:r>
            <a:r>
              <a:rPr lang="ru-RU" sz="2000" dirty="0" smtClean="0">
                <a:latin typeface="Times New Roman" pitchFamily="18" charset="0"/>
                <a:cs typeface="Times New Roman" pitchFamily="18" charset="0"/>
              </a:rPr>
              <a:t>, продающегося в кассах и имеющего ограниченный срок действия, который опускается в турникет при входе. В метрополитене Казани очень чисто. </a:t>
            </a:r>
            <a:endParaRPr lang="ru-RU" sz="2000" dirty="0">
              <a:latin typeface="Times New Roman" pitchFamily="18" charset="0"/>
              <a:cs typeface="Times New Roman" pitchFamily="18" charset="0"/>
            </a:endParaRPr>
          </a:p>
        </p:txBody>
      </p:sp>
      <p:pic>
        <p:nvPicPr>
          <p:cNvPr id="120834" name="Picture 2" descr="&amp;Kcy;&amp;Rcy;&amp;IEcy;&amp;Mcy;&amp;Lcy;&amp;IOcy;&amp;Vcy;&amp;Scy;&amp;Kcy;&amp;Acy;&amp;YAcy;"/>
          <p:cNvPicPr>
            <a:picLocks noChangeAspect="1" noChangeArrowheads="1"/>
          </p:cNvPicPr>
          <p:nvPr/>
        </p:nvPicPr>
        <p:blipFill>
          <a:blip r:embed="rId2" cstate="print"/>
          <a:srcRect l="21807" t="15230" r="20040" b="8617"/>
          <a:stretch>
            <a:fillRect/>
          </a:stretch>
        </p:blipFill>
        <p:spPr bwMode="auto">
          <a:xfrm>
            <a:off x="0" y="-1"/>
            <a:ext cx="1619672" cy="159074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331640" y="404664"/>
            <a:ext cx="5688632" cy="6001643"/>
          </a:xfrm>
          <a:prstGeom prst="rect">
            <a:avLst/>
          </a:prstGeom>
        </p:spPr>
        <p:txBody>
          <a:bodyPr wrap="square">
            <a:spAutoFit/>
          </a:bodyPr>
          <a:lstStyle/>
          <a:p>
            <a:r>
              <a:rPr lang="ru-RU" sz="2400" b="1" dirty="0">
                <a:solidFill>
                  <a:srgbClr val="FF0000"/>
                </a:solidFill>
              </a:rPr>
              <a:t>Россия, Родина, Отчизна,</a:t>
            </a:r>
          </a:p>
          <a:p>
            <a:r>
              <a:rPr lang="ru-RU" sz="2400" b="1" dirty="0">
                <a:solidFill>
                  <a:srgbClr val="FF0000"/>
                </a:solidFill>
              </a:rPr>
              <a:t>Родной цветущий Татарстан.</a:t>
            </a:r>
          </a:p>
          <a:p>
            <a:r>
              <a:rPr lang="ru-RU" sz="2400" b="1" dirty="0">
                <a:solidFill>
                  <a:srgbClr val="FF0000"/>
                </a:solidFill>
              </a:rPr>
              <a:t>Мои слова идут из сердца.</a:t>
            </a:r>
          </a:p>
          <a:p>
            <a:r>
              <a:rPr lang="ru-RU" sz="2400" b="1" dirty="0">
                <a:solidFill>
                  <a:srgbClr val="FF0000"/>
                </a:solidFill>
              </a:rPr>
              <a:t>Ты Родиной моею стал.</a:t>
            </a:r>
          </a:p>
          <a:p>
            <a:r>
              <a:rPr lang="ru-RU" sz="2400" b="1" dirty="0">
                <a:solidFill>
                  <a:srgbClr val="FF0000"/>
                </a:solidFill>
              </a:rPr>
              <a:t>Здесь есть деревни и поселки,</a:t>
            </a:r>
          </a:p>
          <a:p>
            <a:r>
              <a:rPr lang="ru-RU" sz="2400" b="1" dirty="0">
                <a:solidFill>
                  <a:srgbClr val="FF0000"/>
                </a:solidFill>
              </a:rPr>
              <a:t>Здесь есть большие города,</a:t>
            </a:r>
          </a:p>
          <a:p>
            <a:r>
              <a:rPr lang="ru-RU" sz="2400" b="1" dirty="0">
                <a:solidFill>
                  <a:srgbClr val="FF0000"/>
                </a:solidFill>
              </a:rPr>
              <a:t>И нет милее Татарстана,</a:t>
            </a:r>
          </a:p>
          <a:p>
            <a:r>
              <a:rPr lang="ru-RU" sz="2400" b="1" dirty="0">
                <a:solidFill>
                  <a:srgbClr val="FF0000"/>
                </a:solidFill>
              </a:rPr>
              <a:t>Ведь это Родина моя.</a:t>
            </a:r>
          </a:p>
          <a:p>
            <a:r>
              <a:rPr lang="ru-RU" sz="2400" b="1" dirty="0">
                <a:solidFill>
                  <a:srgbClr val="FF0000"/>
                </a:solidFill>
              </a:rPr>
              <a:t>Луга цветут и солнце всходит,</a:t>
            </a:r>
          </a:p>
          <a:p>
            <a:r>
              <a:rPr lang="ru-RU" sz="2400" b="1" dirty="0">
                <a:solidFill>
                  <a:srgbClr val="FF0000"/>
                </a:solidFill>
              </a:rPr>
              <a:t>Привольно дышится везде.</a:t>
            </a:r>
          </a:p>
          <a:p>
            <a:r>
              <a:rPr lang="ru-RU" sz="2400" b="1" dirty="0">
                <a:solidFill>
                  <a:srgbClr val="FF0000"/>
                </a:solidFill>
              </a:rPr>
              <a:t>Я о тебе стихи слагаю,</a:t>
            </a:r>
          </a:p>
          <a:p>
            <a:r>
              <a:rPr lang="ru-RU" sz="2400" b="1" dirty="0">
                <a:solidFill>
                  <a:srgbClr val="FF0000"/>
                </a:solidFill>
              </a:rPr>
              <a:t>Пою я песни о тебе.</a:t>
            </a:r>
          </a:p>
          <a:p>
            <a:r>
              <a:rPr lang="ru-RU" sz="2400" b="1" dirty="0">
                <a:solidFill>
                  <a:srgbClr val="FF0000"/>
                </a:solidFill>
              </a:rPr>
              <a:t>Люблю тебя я всей душою,</a:t>
            </a:r>
          </a:p>
          <a:p>
            <a:r>
              <a:rPr lang="ru-RU" sz="2400" b="1" dirty="0">
                <a:solidFill>
                  <a:srgbClr val="FF0000"/>
                </a:solidFill>
              </a:rPr>
              <a:t>Люблю родной мой Татарстан.</a:t>
            </a:r>
          </a:p>
          <a:p>
            <a:r>
              <a:rPr lang="ru-RU" sz="2400" b="1" dirty="0">
                <a:solidFill>
                  <a:srgbClr val="FF0000"/>
                </a:solidFill>
              </a:rPr>
              <a:t>Где б ни был ты — свети звездою,</a:t>
            </a:r>
          </a:p>
          <a:p>
            <a:r>
              <a:rPr lang="ru-RU" sz="2400" b="1" dirty="0">
                <a:solidFill>
                  <a:srgbClr val="FF0000"/>
                </a:solidFill>
              </a:rPr>
              <a:t>Наш Татарстан судьбой нам дан.</a:t>
            </a:r>
          </a:p>
        </p:txBody>
      </p:sp>
    </p:spTree>
    <p:extLst>
      <p:ext uri="{BB962C8B-B14F-4D97-AF65-F5344CB8AC3E}">
        <p14:creationId xmlns:p14="http://schemas.microsoft.com/office/powerpoint/2010/main" val="3773693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0648"/>
            <a:ext cx="8229600" cy="1152128"/>
          </a:xfrm>
        </p:spPr>
        <p:txBody>
          <a:bodyPr>
            <a:normAutofit fontScale="90000"/>
          </a:bodyPr>
          <a:lstStyle/>
          <a:p>
            <a:r>
              <a:rPr lang="ru-RU" b="1" dirty="0" smtClean="0">
                <a:ln w="10541" cmpd="sng">
                  <a:solidFill>
                    <a:schemeClr val="accent1">
                      <a:shade val="88000"/>
                      <a:satMod val="110000"/>
                    </a:schemeClr>
                  </a:solidFill>
                  <a:prstDash val="solid"/>
                </a:ln>
                <a:solidFill>
                  <a:schemeClr val="tx1"/>
                </a:solidFill>
                <a:latin typeface="Times New Roman" pitchFamily="18" charset="0"/>
              </a:rPr>
              <a:t/>
            </a:r>
            <a:br>
              <a:rPr lang="ru-RU" b="1" dirty="0" smtClean="0">
                <a:ln w="10541" cmpd="sng">
                  <a:solidFill>
                    <a:schemeClr val="accent1">
                      <a:shade val="88000"/>
                      <a:satMod val="110000"/>
                    </a:schemeClr>
                  </a:solidFill>
                  <a:prstDash val="solid"/>
                </a:ln>
                <a:solidFill>
                  <a:schemeClr val="tx1"/>
                </a:solidFill>
                <a:latin typeface="Times New Roman" pitchFamily="18" charset="0"/>
              </a:rPr>
            </a:br>
            <a:r>
              <a:rPr lang="ru-RU" dirty="0" smtClean="0"/>
              <a:t> </a:t>
            </a:r>
            <a:r>
              <a:rPr lang="ru-RU" b="1" dirty="0" smtClean="0">
                <a:solidFill>
                  <a:schemeClr val="tx1"/>
                </a:solidFill>
              </a:rPr>
              <a:t>Казань- столица Татарстана</a:t>
            </a:r>
            <a:endParaRPr lang="ru-RU" b="1" dirty="0">
              <a:solidFill>
                <a:schemeClr val="tx1"/>
              </a:solidFill>
            </a:endParaRPr>
          </a:p>
        </p:txBody>
      </p:sp>
      <p:sp>
        <p:nvSpPr>
          <p:cNvPr id="3" name="Содержимое 2"/>
          <p:cNvSpPr>
            <a:spLocks noGrp="1"/>
          </p:cNvSpPr>
          <p:nvPr>
            <p:ph idx="1"/>
          </p:nvPr>
        </p:nvSpPr>
        <p:spPr>
          <a:xfrm>
            <a:off x="6372200" y="1556792"/>
            <a:ext cx="2483768" cy="4581128"/>
          </a:xfrm>
        </p:spPr>
        <p:txBody>
          <a:bodyPr>
            <a:normAutofit fontScale="25000" lnSpcReduction="20000"/>
          </a:bodyPr>
          <a:lstStyle/>
          <a:p>
            <a:pPr>
              <a:buNone/>
            </a:pPr>
            <a:r>
              <a:rPr lang="ru-RU" sz="7200" b="1" i="1" dirty="0" smtClean="0">
                <a:latin typeface="Times New Roman" pitchFamily="18" charset="0"/>
                <a:cs typeface="Times New Roman" pitchFamily="18" charset="0"/>
              </a:rPr>
              <a:t>	Казань</a:t>
            </a:r>
            <a:r>
              <a:rPr lang="ru-RU" sz="7200" dirty="0" smtClean="0">
                <a:latin typeface="Times New Roman" pitchFamily="18" charset="0"/>
                <a:cs typeface="Times New Roman" pitchFamily="18" charset="0"/>
              </a:rPr>
              <a:t> — город в Российской Федерации, столица Республики Татарстан, крупный порт на левом берегу Волги. Один из крупнейших экономических, политических, научных и культурных центров России. </a:t>
            </a:r>
          </a:p>
          <a:p>
            <a:pPr>
              <a:buNone/>
            </a:pPr>
            <a:r>
              <a:rPr lang="ru-RU" sz="7200" dirty="0" smtClean="0">
                <a:latin typeface="Times New Roman" pitchFamily="18" charset="0"/>
                <a:cs typeface="Times New Roman" pitchFamily="18" charset="0"/>
              </a:rPr>
              <a:t>	Расположена Казань на левобережье реки Волги по обеим сторонам реки Казанки</a:t>
            </a:r>
            <a:r>
              <a:rPr lang="ru-RU" sz="6400" dirty="0" smtClean="0">
                <a:latin typeface="Times New Roman" pitchFamily="18" charset="0"/>
                <a:cs typeface="Times New Roman" pitchFamily="18" charset="0"/>
              </a:rPr>
              <a:t>. </a:t>
            </a:r>
          </a:p>
          <a:p>
            <a:pPr>
              <a:buNone/>
            </a:pPr>
            <a:endParaRPr lang="ru-RU" sz="6400" dirty="0" smtClean="0">
              <a:latin typeface="Times New Roman" pitchFamily="18" charset="0"/>
              <a:cs typeface="Times New Roman" pitchFamily="18" charset="0"/>
            </a:endParaRPr>
          </a:p>
          <a:p>
            <a:pPr>
              <a:buNone/>
            </a:pPr>
            <a:endParaRPr lang="ru-RU" dirty="0"/>
          </a:p>
        </p:txBody>
      </p:sp>
      <p:pic>
        <p:nvPicPr>
          <p:cNvPr id="4" name="Picture 4" descr="http://www.tatar-inform.ru/upload/image/2010_new/goroda_i_stranu/kazan.jpg"/>
          <p:cNvPicPr>
            <a:picLocks noChangeAspect="1" noChangeArrowheads="1"/>
          </p:cNvPicPr>
          <p:nvPr/>
        </p:nvPicPr>
        <p:blipFill>
          <a:blip r:embed="rId2" cstate="print"/>
          <a:srcRect/>
          <a:stretch>
            <a:fillRect/>
          </a:stretch>
        </p:blipFill>
        <p:spPr bwMode="auto">
          <a:xfrm>
            <a:off x="179512" y="2199602"/>
            <a:ext cx="6264696" cy="418172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476672"/>
            <a:ext cx="8534400" cy="648072"/>
          </a:xfrm>
        </p:spPr>
        <p:txBody>
          <a:bodyPr>
            <a:normAutofit fontScale="90000"/>
          </a:bodyPr>
          <a:lstStyle/>
          <a:p>
            <a:pPr algn="ctr"/>
            <a:r>
              <a:rPr lang="ru-RU" b="1" dirty="0" smtClean="0">
                <a:solidFill>
                  <a:schemeClr val="tx1"/>
                </a:solidFill>
              </a:rPr>
              <a:t/>
            </a:r>
            <a:br>
              <a:rPr lang="ru-RU" b="1" dirty="0" smtClean="0">
                <a:solidFill>
                  <a:schemeClr val="tx1"/>
                </a:solidFill>
              </a:rPr>
            </a:br>
            <a:r>
              <a:rPr lang="ru-RU" b="1" dirty="0" smtClean="0">
                <a:solidFill>
                  <a:schemeClr val="tx1"/>
                </a:solidFill>
              </a:rPr>
              <a:t/>
            </a:r>
            <a:br>
              <a:rPr lang="ru-RU" b="1" dirty="0" smtClean="0">
                <a:solidFill>
                  <a:schemeClr val="tx1"/>
                </a:solidFill>
              </a:rPr>
            </a:br>
            <a:r>
              <a:rPr lang="ru-RU" b="1" dirty="0" smtClean="0"/>
              <a:t/>
            </a:r>
            <a:br>
              <a:rPr lang="ru-RU" b="1" dirty="0" smtClean="0"/>
            </a:br>
            <a:r>
              <a:rPr lang="ru-RU" b="1" dirty="0" smtClean="0">
                <a:solidFill>
                  <a:schemeClr val="tx1"/>
                </a:solidFill>
              </a:rPr>
              <a:t>Герб Казани</a:t>
            </a:r>
            <a:endParaRPr lang="ru-RU" dirty="0">
              <a:solidFill>
                <a:schemeClr val="tx1"/>
              </a:solidFill>
            </a:endParaRPr>
          </a:p>
        </p:txBody>
      </p:sp>
      <p:sp>
        <p:nvSpPr>
          <p:cNvPr id="3" name="Содержимое 2"/>
          <p:cNvSpPr>
            <a:spLocks noGrp="1"/>
          </p:cNvSpPr>
          <p:nvPr>
            <p:ph idx="1"/>
          </p:nvPr>
        </p:nvSpPr>
        <p:spPr>
          <a:xfrm>
            <a:off x="323528" y="1484784"/>
            <a:ext cx="4392488" cy="4788024"/>
          </a:xfrm>
        </p:spPr>
        <p:txBody>
          <a:bodyPr>
            <a:normAutofit fontScale="92500" lnSpcReduction="20000"/>
          </a:bodyPr>
          <a:lstStyle/>
          <a:p>
            <a:r>
              <a:rPr lang="ru-RU" sz="2000" dirty="0" smtClean="0"/>
              <a:t>Дракон является силой созидательной и благоприятствующей человеку, обладает космической сверхъестественной силой, символизирует мощь, величие, жизнь, свет, мудрость, непобедимость, символ бессмертия и вечного возрождения. Язык в форме стрелы означает импульс, быстроту и целенаправленность.</a:t>
            </a:r>
            <a:br>
              <a:rPr lang="ru-RU" sz="2000" dirty="0" smtClean="0"/>
            </a:br>
            <a:r>
              <a:rPr lang="ru-RU" sz="2000" dirty="0" smtClean="0"/>
              <a:t>Земля — хранительница жизни и богатств, символ жизни.</a:t>
            </a:r>
            <a:br>
              <a:rPr lang="ru-RU" sz="2000" dirty="0" smtClean="0"/>
            </a:br>
            <a:r>
              <a:rPr lang="ru-RU" sz="2000" dirty="0" smtClean="0"/>
              <a:t>Корона — символ достижения высокой ступени развития.</a:t>
            </a:r>
          </a:p>
          <a:p>
            <a:pPr>
              <a:buNone/>
            </a:pPr>
            <a:r>
              <a:rPr lang="ru-RU" sz="2000" dirty="0" smtClean="0"/>
              <a:t>	Казанская шапка указывает на статус Казани как столицы территорий и их древние традиции.</a:t>
            </a:r>
          </a:p>
          <a:p>
            <a:pPr>
              <a:buNone/>
            </a:pPr>
            <a:endParaRPr lang="ru-RU" sz="2000" b="1" dirty="0" smtClean="0"/>
          </a:p>
        </p:txBody>
      </p:sp>
      <p:pic>
        <p:nvPicPr>
          <p:cNvPr id="5" name="Picture 2" descr="http://www.mirkazani.ru/uploads/f1/s/30/219/image/1433/327/medium_Gerb.jpg?t=1444588148"/>
          <p:cNvPicPr>
            <a:picLocks noChangeAspect="1" noChangeArrowheads="1"/>
          </p:cNvPicPr>
          <p:nvPr/>
        </p:nvPicPr>
        <p:blipFill>
          <a:blip r:embed="rId2" cstate="print"/>
          <a:srcRect l="18841" r="18840"/>
          <a:stretch>
            <a:fillRect/>
          </a:stretch>
        </p:blipFill>
        <p:spPr bwMode="auto">
          <a:xfrm>
            <a:off x="5076056" y="1052737"/>
            <a:ext cx="3608748" cy="579078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499992" y="889844"/>
            <a:ext cx="4392488" cy="5078313"/>
          </a:xfrm>
          <a:prstGeom prst="rect">
            <a:avLst/>
          </a:prstGeom>
        </p:spPr>
        <p:txBody>
          <a:bodyPr wrap="square">
            <a:spAutoFit/>
          </a:bodyPr>
          <a:lstStyle/>
          <a:p>
            <a:r>
              <a:rPr lang="ru-RU" b="1" dirty="0" smtClean="0"/>
              <a:t>Символические значения цветов:</a:t>
            </a:r>
            <a:r>
              <a:rPr lang="ru-RU" dirty="0" smtClean="0"/>
              <a:t/>
            </a:r>
            <a:br>
              <a:rPr lang="ru-RU" dirty="0" smtClean="0"/>
            </a:br>
            <a:r>
              <a:rPr lang="ru-RU" dirty="0" smtClean="0"/>
              <a:t> Зеленый цвет— символ весны, радости, надежды, природы, означает достаток, процветание, стабильность.</a:t>
            </a:r>
            <a:br>
              <a:rPr lang="ru-RU" dirty="0" smtClean="0"/>
            </a:br>
            <a:r>
              <a:rPr lang="ru-RU" dirty="0" smtClean="0"/>
              <a:t>Золото — символ высшей ценности, богатства, величия, постоянства, прочности, силы, великодушия, интеллекта, интуиции и провидения, солнечного света.</a:t>
            </a:r>
            <a:br>
              <a:rPr lang="ru-RU" dirty="0" smtClean="0"/>
            </a:br>
            <a:r>
              <a:rPr lang="ru-RU" dirty="0" smtClean="0"/>
              <a:t>Серебряный цвет — символ совершенства, благородства, чистоты помыслов, мира.</a:t>
            </a:r>
            <a:br>
              <a:rPr lang="ru-RU" dirty="0" smtClean="0"/>
            </a:br>
            <a:r>
              <a:rPr lang="ru-RU" dirty="0" smtClean="0"/>
              <a:t>Червлёный цвет— символ храбрости, мужества, неустрашимости, зрелости, энергии, жизнеспособности.</a:t>
            </a:r>
          </a:p>
          <a:p>
            <a:pPr>
              <a:buNone/>
            </a:pPr>
            <a:r>
              <a:rPr lang="ru-RU" dirty="0" smtClean="0"/>
              <a:t>	Чёрный цвет — символ благоразумия, мудрости, честности, смирения и вечности бытия</a:t>
            </a:r>
            <a:endParaRPr lang="ru-RU" dirty="0"/>
          </a:p>
        </p:txBody>
      </p:sp>
      <p:pic>
        <p:nvPicPr>
          <p:cNvPr id="3" name="Picture 4"/>
          <p:cNvPicPr>
            <a:picLocks noChangeAspect="1" noChangeArrowheads="1"/>
          </p:cNvPicPr>
          <p:nvPr/>
        </p:nvPicPr>
        <p:blipFill>
          <a:blip r:embed="rId2" cstate="print"/>
          <a:srcRect/>
          <a:stretch>
            <a:fillRect/>
          </a:stretch>
        </p:blipFill>
        <p:spPr bwMode="auto">
          <a:xfrm>
            <a:off x="179512" y="691064"/>
            <a:ext cx="4320480" cy="55188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780696"/>
          </a:xfrm>
        </p:spPr>
        <p:txBody>
          <a:bodyPr>
            <a:normAutofit fontScale="90000"/>
          </a:bodyPr>
          <a:lstStyle/>
          <a:p>
            <a:r>
              <a:rPr lang="ru-RU" dirty="0" smtClean="0">
                <a:solidFill>
                  <a:schemeClr val="tx1"/>
                </a:solidFill>
              </a:rPr>
              <a:t>Легенда об основании Казани</a:t>
            </a:r>
            <a:endParaRPr lang="ru-RU" dirty="0">
              <a:solidFill>
                <a:schemeClr val="tx1"/>
              </a:solidFill>
            </a:endParaRPr>
          </a:p>
        </p:txBody>
      </p:sp>
      <p:sp>
        <p:nvSpPr>
          <p:cNvPr id="5" name="Содержимое 4"/>
          <p:cNvSpPr>
            <a:spLocks noGrp="1"/>
          </p:cNvSpPr>
          <p:nvPr>
            <p:ph idx="1"/>
          </p:nvPr>
        </p:nvSpPr>
        <p:spPr>
          <a:xfrm>
            <a:off x="5076056" y="1628800"/>
            <a:ext cx="3888432" cy="5229200"/>
          </a:xfrm>
        </p:spPr>
        <p:txBody>
          <a:bodyPr>
            <a:normAutofit fontScale="92500" lnSpcReduction="20000"/>
          </a:bodyPr>
          <a:lstStyle/>
          <a:p>
            <a:pPr>
              <a:buNone/>
            </a:pPr>
            <a:r>
              <a:rPr lang="ru-RU" dirty="0" smtClean="0"/>
              <a:t>	</a:t>
            </a:r>
            <a:r>
              <a:rPr lang="ru-RU" sz="1800" dirty="0" smtClean="0"/>
              <a:t>Легенд о возникновении и названии города очень много. Самая распространенная легенда выводит ее название из булгарского слова КАЗАН (котел). В легенде  рассказывается о том, что старший сын одного из булгарских правителей - хан  </a:t>
            </a:r>
            <a:r>
              <a:rPr lang="ru-RU" sz="1800" dirty="0" err="1" smtClean="0"/>
              <a:t>Алтынбек</a:t>
            </a:r>
            <a:r>
              <a:rPr lang="ru-RU" sz="1800" dirty="0" smtClean="0"/>
              <a:t>, спасаясь от преследования монголов, оказался на берегу неизвестной реки. Он приказал слуге принести воды в золотом котле. Берег был очень крут, и слуга, черпая воду, нечаянно уронил казан в реку. Эту потерю восприняли как знак поселиться здесь, в месте падения казана на берегу этой реки. Реку назвали Казань. Отсюда и название сторожевой крепости Казань, которая стала прототипом города.</a:t>
            </a:r>
          </a:p>
          <a:p>
            <a:endParaRPr lang="ru-RU" dirty="0"/>
          </a:p>
        </p:txBody>
      </p:sp>
      <p:pic>
        <p:nvPicPr>
          <p:cNvPr id="58372" name="Picture 4" descr="https://im0-tub-ru.yandex.net/i?id=6ab82c70301aac20e972a94e110126be&amp;n=33&amp;h=215&amp;w=287"/>
          <p:cNvPicPr>
            <a:picLocks noChangeAspect="1" noChangeArrowheads="1"/>
          </p:cNvPicPr>
          <p:nvPr/>
        </p:nvPicPr>
        <p:blipFill>
          <a:blip r:embed="rId2" cstate="print"/>
          <a:srcRect/>
          <a:stretch>
            <a:fillRect/>
          </a:stretch>
        </p:blipFill>
        <p:spPr bwMode="auto">
          <a:xfrm>
            <a:off x="0" y="1844824"/>
            <a:ext cx="5293084" cy="396520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9832" y="260648"/>
            <a:ext cx="5626968" cy="864096"/>
          </a:xfrm>
        </p:spPr>
        <p:txBody>
          <a:bodyPr>
            <a:normAutofit/>
          </a:bodyPr>
          <a:lstStyle/>
          <a:p>
            <a:r>
              <a:rPr lang="ru-RU" sz="3600" dirty="0" smtClean="0">
                <a:solidFill>
                  <a:schemeClr val="tx1"/>
                </a:solidFill>
                <a:latin typeface="Times New Roman" pitchFamily="18" charset="0"/>
                <a:cs typeface="Times New Roman" pitchFamily="18" charset="0"/>
              </a:rPr>
              <a:t>Легенда о </a:t>
            </a:r>
            <a:r>
              <a:rPr lang="ru-RU" sz="3600" dirty="0" err="1" smtClean="0">
                <a:solidFill>
                  <a:schemeClr val="tx1"/>
                </a:solidFill>
                <a:latin typeface="Times New Roman" pitchFamily="18" charset="0"/>
                <a:cs typeface="Times New Roman" pitchFamily="18" charset="0"/>
              </a:rPr>
              <a:t>Зиланте</a:t>
            </a:r>
            <a:endParaRPr lang="ru-RU" sz="36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860032" y="1916832"/>
            <a:ext cx="4176464" cy="4941168"/>
          </a:xfrm>
        </p:spPr>
        <p:txBody>
          <a:bodyPr>
            <a:normAutofit fontScale="62500" lnSpcReduction="20000"/>
          </a:bodyPr>
          <a:lstStyle/>
          <a:p>
            <a:endParaRPr lang="ru-RU" dirty="0" smtClean="0"/>
          </a:p>
          <a:p>
            <a:pPr>
              <a:buNone/>
            </a:pPr>
            <a:r>
              <a:rPr lang="ru-RU" dirty="0" smtClean="0"/>
              <a:t>	Татарской легенде говорится, что на том месте, где была заложена Казань, жили змеи и правил ими змеиный царь </a:t>
            </a:r>
            <a:r>
              <a:rPr lang="ru-RU" dirty="0" err="1" smtClean="0"/>
              <a:t>Зилант</a:t>
            </a:r>
            <a:r>
              <a:rPr lang="ru-RU" dirty="0" smtClean="0"/>
              <a:t>, ужасный, наводивший на всех страх и совершавший много злого. Только один батыр, вызвавший змея на поединок, смог отрубить ему голову, но он и сам погиб в бою. И в память избавления от ужасного змея и в назидание потомкам изображение чудища было помещено на гербе города. В наши дни сохранилась </a:t>
            </a:r>
            <a:r>
              <a:rPr lang="ru-RU" dirty="0" err="1" smtClean="0"/>
              <a:t>Зилантова</a:t>
            </a:r>
            <a:r>
              <a:rPr lang="ru-RU" dirty="0" smtClean="0"/>
              <a:t> гора у старого русла Казанки. Во времена Ивана Грозного на ней был построен Успенский монастырь, работающий и поныне. В народе этот монастырь зовется </a:t>
            </a:r>
            <a:r>
              <a:rPr lang="ru-RU" dirty="0" err="1" smtClean="0"/>
              <a:t>Зилантовым</a:t>
            </a:r>
            <a:r>
              <a:rPr lang="ru-RU" dirty="0" smtClean="0"/>
              <a:t>, и его, возвышающегося на холме, можно увидеть, въезжая в Казань по железной дороге. Сегодня образ </a:t>
            </a:r>
            <a:r>
              <a:rPr lang="ru-RU" dirty="0" err="1" smtClean="0"/>
              <a:t>Зиланта</a:t>
            </a:r>
            <a:r>
              <a:rPr lang="ru-RU" dirty="0" smtClean="0"/>
              <a:t> часто встречается в архитектуре Казани.</a:t>
            </a:r>
            <a:endParaRPr lang="ru-RU" dirty="0"/>
          </a:p>
        </p:txBody>
      </p:sp>
      <p:pic>
        <p:nvPicPr>
          <p:cNvPr id="40962" name="Picture 2" descr="http://1000-travel.ru/images/legends/l4.jpg"/>
          <p:cNvPicPr>
            <a:picLocks noChangeAspect="1" noChangeArrowheads="1"/>
          </p:cNvPicPr>
          <p:nvPr/>
        </p:nvPicPr>
        <p:blipFill>
          <a:blip r:embed="rId2" cstate="print"/>
          <a:srcRect l="11825" t="4681" r="9136" b="1698"/>
          <a:stretch>
            <a:fillRect/>
          </a:stretch>
        </p:blipFill>
        <p:spPr bwMode="auto">
          <a:xfrm>
            <a:off x="0" y="1608280"/>
            <a:ext cx="5111552" cy="470104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2267</TotalTime>
  <Words>2892</Words>
  <Application>Microsoft Office PowerPoint</Application>
  <PresentationFormat>Экран (4:3)</PresentationFormat>
  <Paragraphs>230</Paragraphs>
  <Slides>47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47</vt:i4>
      </vt:variant>
    </vt:vector>
  </HeadingPairs>
  <TitlesOfParts>
    <vt:vector size="48" baseType="lpstr">
      <vt:lpstr>Поток</vt:lpstr>
      <vt:lpstr>Презентация PowerPoint</vt:lpstr>
      <vt:lpstr>Государственный герб Республики Татарстан</vt:lpstr>
      <vt:lpstr>Государственный флаг  Республики Татарстан</vt:lpstr>
      <vt:lpstr>Государственный гимн Республики Татарстан </vt:lpstr>
      <vt:lpstr>  Казань- столица Татарстана</vt:lpstr>
      <vt:lpstr>   Герб Казани</vt:lpstr>
      <vt:lpstr>Презентация PowerPoint</vt:lpstr>
      <vt:lpstr>Легенда об основании Казани</vt:lpstr>
      <vt:lpstr>Легенда о Зиланте</vt:lpstr>
      <vt:lpstr>Легенда о башне Сююмбике </vt:lpstr>
      <vt:lpstr>ЛЕГЕНДА ОБ ОЗЕРЕ КАБАН </vt:lpstr>
      <vt:lpstr>   Легенда об Иконе Казанской Божьей матери</vt:lpstr>
      <vt:lpstr>Презентация PowerPoint</vt:lpstr>
      <vt:lpstr>Мечеть Кул Шариф</vt:lpstr>
      <vt:lpstr>Башня Сююмбике</vt:lpstr>
      <vt:lpstr>Благовещенский собор</vt:lpstr>
      <vt:lpstr>Театры</vt:lpstr>
      <vt:lpstr>Музеи</vt:lpstr>
      <vt:lpstr>Булгары</vt:lpstr>
      <vt:lpstr>Презентация PowerPoint</vt:lpstr>
      <vt:lpstr>Билярск</vt:lpstr>
      <vt:lpstr>Раифский монастырь</vt:lpstr>
      <vt:lpstr>Презентация PowerPoint</vt:lpstr>
      <vt:lpstr>Остров-град Свияжск</vt:lpstr>
      <vt:lpstr>Презентация PowerPoint</vt:lpstr>
      <vt:lpstr>Расположение </vt:lpstr>
      <vt:lpstr>Интересные факты о реке Волга. </vt:lpstr>
      <vt:lpstr>КАМА</vt:lpstr>
      <vt:lpstr>Озеро Кабан</vt:lpstr>
      <vt:lpstr>В Татарстане проживает около 4 миллионов человек, это люди разных национальностей</vt:lpstr>
      <vt:lpstr>Татарский народ: культура, традиции и обычаи </vt:lpstr>
      <vt:lpstr>Русский народ</vt:lpstr>
      <vt:lpstr>Кулинария </vt:lpstr>
      <vt:lpstr>Легенда о чак-чаке </vt:lpstr>
      <vt:lpstr>Народные праздники </vt:lpstr>
      <vt:lpstr>Карга Боткасы</vt:lpstr>
      <vt:lpstr>Каз Омэсе </vt:lpstr>
      <vt:lpstr>Сабантуй </vt:lpstr>
      <vt:lpstr>Татарская национальная одежда </vt:lpstr>
      <vt:lpstr>Головные уборы</vt:lpstr>
      <vt:lpstr>Презентация PowerPoint</vt:lpstr>
      <vt:lpstr>Обувь  </vt:lpstr>
      <vt:lpstr>Презентация PowerPoint</vt:lpstr>
      <vt:lpstr>Харис Абдрахманович Якупов</vt:lpstr>
      <vt:lpstr>Сельское хозяйство Татарстана </vt:lpstr>
      <vt:lpstr>Казанский метрополитен</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Лейля</cp:lastModifiedBy>
  <cp:revision>237</cp:revision>
  <dcterms:created xsi:type="dcterms:W3CDTF">2017-03-21T15:22:35Z</dcterms:created>
  <dcterms:modified xsi:type="dcterms:W3CDTF">2021-03-01T08:50:55Z</dcterms:modified>
</cp:coreProperties>
</file>