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7F9400-435A-4F8A-BDB6-717B91A2ABBD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CC4AC2-AE8C-4E89-A67F-154A5CFEDC2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C4AC2-AE8C-4E89-A67F-154A5CFEDC26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077072"/>
            <a:ext cx="8305800" cy="1143000"/>
          </a:xfrm>
        </p:spPr>
        <p:txBody>
          <a:bodyPr/>
          <a:lstStyle/>
          <a:p>
            <a:pPr algn="r"/>
            <a:r>
              <a:rPr lang="ru-RU" sz="2400" b="1" i="1" dirty="0" smtClean="0"/>
              <a:t>Медицина поистине есть </a:t>
            </a:r>
            <a:r>
              <a:rPr lang="ru-RU" sz="2400" b="1" i="1" dirty="0" smtClean="0"/>
              <a:t>самое</a:t>
            </a:r>
          </a:p>
          <a:p>
            <a:pPr algn="r"/>
            <a:r>
              <a:rPr lang="ru-RU" sz="2400" b="1" i="1" dirty="0" smtClean="0"/>
              <a:t> </a:t>
            </a:r>
            <a:r>
              <a:rPr lang="ru-RU" sz="2400" b="1" i="1" dirty="0" smtClean="0"/>
              <a:t>благородное из всех искусств.</a:t>
            </a:r>
          </a:p>
          <a:p>
            <a:pPr algn="r"/>
            <a:r>
              <a:rPr lang="ru-RU" sz="2400" b="1" i="1" dirty="0" smtClean="0"/>
              <a:t> Гиппократ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algn="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b="1" i="1" dirty="0" smtClean="0">
                <a:solidFill>
                  <a:srgbClr val="FFFF00"/>
                </a:solidFill>
              </a:rPr>
              <a:t>Великие имена медицины</a:t>
            </a:r>
            <a:endParaRPr lang="ru-RU" sz="60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G.A._Ilisarow_(199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124744"/>
            <a:ext cx="3168352" cy="481841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err="1" smtClean="0"/>
              <a:t>Илизаров</a:t>
            </a:r>
            <a:r>
              <a:rPr lang="ru-RU" b="1" i="1" dirty="0" smtClean="0"/>
              <a:t> Гавриил Абрамович</a:t>
            </a:r>
            <a:endParaRPr lang="ru-RU" b="1" i="1" dirty="0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067944" y="1052736"/>
            <a:ext cx="4752528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Calibri" pitchFamily="34" charset="0"/>
                <a:cs typeface="Arial" pitchFamily="34" charset="0"/>
              </a:rPr>
              <a:t>Герой Социалистического труда, профессор медицинских наук, заслуженный врач, кавалер ордена «Улыбки». Самоотверженно и беззаветно служил народу, медицине. Самой великой и гуманной цели – борьбе за счастье и жизнь человека.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5877272"/>
            <a:ext cx="25026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/>
              <a:t>(1921 – 1992)</a:t>
            </a: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63688" y="332656"/>
            <a:ext cx="6923112" cy="612068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4400" b="1" i="1" dirty="0" smtClean="0">
                <a:solidFill>
                  <a:srgbClr val="FFFF00"/>
                </a:solidFill>
                <a:cs typeface="Arial" pitchFamily="34" charset="0"/>
              </a:rPr>
              <a:t>Сохраняя верность клятве Гиппократа,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b="1" i="1" dirty="0" smtClean="0">
                <a:solidFill>
                  <a:srgbClr val="FFFF00"/>
                </a:solidFill>
                <a:cs typeface="Arial" pitchFamily="34" charset="0"/>
              </a:rPr>
              <a:t>С болью и страданьем вы ведете бой,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b="1" i="1" dirty="0" smtClean="0">
                <a:solidFill>
                  <a:srgbClr val="FFFF00"/>
                </a:solidFill>
                <a:cs typeface="Arial" pitchFamily="34" charset="0"/>
              </a:rPr>
              <a:t>Знайте: пациенты ваши верят свято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b="1" i="1" dirty="0" smtClean="0">
                <a:solidFill>
                  <a:srgbClr val="FFFF00"/>
                </a:solidFill>
                <a:cs typeface="Arial" pitchFamily="34" charset="0"/>
              </a:rPr>
              <a:t>В то, что вы с болезнью справитесь любой,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b="1" i="1" dirty="0" smtClean="0">
                <a:solidFill>
                  <a:srgbClr val="FFFF00"/>
                </a:solidFill>
                <a:cs typeface="Arial" pitchFamily="34" charset="0"/>
              </a:rPr>
              <a:t>Всем прийти на помощь вы всегда готовы,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b="1" i="1" dirty="0" smtClean="0">
                <a:solidFill>
                  <a:srgbClr val="FFFF00"/>
                </a:solidFill>
                <a:cs typeface="Arial" pitchFamily="34" charset="0"/>
              </a:rPr>
              <a:t>И с собой несете бодрости заряд,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b="1" i="1" dirty="0" smtClean="0">
                <a:solidFill>
                  <a:srgbClr val="FFFF00"/>
                </a:solidFill>
                <a:cs typeface="Arial" pitchFamily="34" charset="0"/>
              </a:rPr>
              <a:t>Лечите порою просто добрым словом,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b="1" i="1" dirty="0" smtClean="0">
                <a:solidFill>
                  <a:srgbClr val="FFFF00"/>
                </a:solidFill>
                <a:cs typeface="Arial" pitchFamily="34" charset="0"/>
              </a:rPr>
              <a:t>И за это люди вас благодарят!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5085184"/>
            <a:ext cx="1368152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История становления медицины</a:t>
            </a:r>
            <a:endParaRPr lang="ru-RU" sz="3600" b="1" i="1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Jana\Desktop\для презентации\Hippocrates_pushkin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174"/>
            <a:ext cx="3395807" cy="45370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11960" y="1340768"/>
            <a:ext cx="4572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FF00"/>
                </a:solidFill>
              </a:rPr>
              <a:t>Во всем мире «отцом медицины» считается древнегреческий </a:t>
            </a:r>
            <a:r>
              <a:rPr lang="ru-RU" sz="3600" dirty="0" smtClean="0">
                <a:solidFill>
                  <a:srgbClr val="FFFF00"/>
                </a:solidFill>
              </a:rPr>
              <a:t>целитель </a:t>
            </a:r>
            <a:r>
              <a:rPr lang="ru-RU" sz="3600" dirty="0" smtClean="0">
                <a:solidFill>
                  <a:srgbClr val="FFFF00"/>
                </a:solidFill>
              </a:rPr>
              <a:t>и врач, философ и писатель – Гиппократ</a:t>
            </a:r>
            <a:r>
              <a:rPr lang="ru-RU" sz="3600" dirty="0" smtClean="0"/>
              <a:t>. 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5877272"/>
            <a:ext cx="31838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(</a:t>
            </a:r>
            <a:r>
              <a:rPr lang="ru-RU" b="1" i="1" dirty="0" err="1" smtClean="0"/>
              <a:t>ок</a:t>
            </a:r>
            <a:r>
              <a:rPr lang="ru-RU" b="1" i="1" dirty="0" smtClean="0"/>
              <a:t>. 460 – </a:t>
            </a:r>
            <a:r>
              <a:rPr lang="ru-RU" b="1" i="1" dirty="0" err="1" smtClean="0"/>
              <a:t>ок</a:t>
            </a:r>
            <a:r>
              <a:rPr lang="ru-RU" b="1" i="1" dirty="0" smtClean="0"/>
              <a:t>. 370 до н.э.).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GRS_2_013_Buyalsky_-_cro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268760"/>
            <a:ext cx="4369969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052736"/>
          </a:xfrm>
        </p:spPr>
        <p:txBody>
          <a:bodyPr/>
          <a:lstStyle/>
          <a:p>
            <a:pPr algn="ctr"/>
            <a:r>
              <a:rPr lang="ru-RU" b="1" i="1" dirty="0" err="1" smtClean="0"/>
              <a:t>Буяльский</a:t>
            </a:r>
            <a:r>
              <a:rPr lang="ru-RU" b="1" i="1" dirty="0" smtClean="0"/>
              <a:t> Илья Васильевич</a:t>
            </a:r>
            <a:endParaRPr lang="ru-RU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1268760"/>
            <a:ext cx="381642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Русский </a:t>
            </a:r>
            <a:r>
              <a:rPr lang="ru-RU" sz="2400" dirty="0" smtClean="0">
                <a:solidFill>
                  <a:srgbClr val="FFFF00"/>
                </a:solidFill>
              </a:rPr>
              <a:t>анатом и хирург, заслуженный профессор Императорской медико-хирургической академии, академик Императорской Академии художеств, тайный советник. Почётный член Императорского Московского университета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5877272"/>
            <a:ext cx="4032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      (</a:t>
            </a:r>
            <a:r>
              <a:rPr lang="ru-RU" sz="2800" b="1" i="1" dirty="0" smtClean="0"/>
              <a:t>1789 - 1866</a:t>
            </a:r>
            <a:r>
              <a:rPr lang="ru-RU" sz="2800" b="1" i="1" dirty="0" smtClean="0"/>
              <a:t>)</a:t>
            </a: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ирогов_Николай_Иванович,_д.ст.сов.,_профессор,_до_1860г_7138393_ч4_e1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27584" y="1340768"/>
            <a:ext cx="304800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/>
          <a:lstStyle/>
          <a:p>
            <a:pPr algn="ctr"/>
            <a:r>
              <a:rPr lang="ru-RU" b="1" i="1" dirty="0" smtClean="0"/>
              <a:t>Пирогов Николай Иванович</a:t>
            </a:r>
            <a:endParaRPr lang="ru-RU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067944" y="1164134"/>
            <a:ext cx="4572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Русский </a:t>
            </a:r>
            <a:r>
              <a:rPr lang="ru-RU" sz="2800" dirty="0" smtClean="0">
                <a:solidFill>
                  <a:srgbClr val="FFFF00"/>
                </a:solidFill>
              </a:rPr>
              <a:t>хирург и учёный-анатом, естествоиспытатель и педагог, профессор, создатель первого атласа топографической анатомии, основоположник русской военно-полевой хирургии, основатель русской школы анестезии. Тайный советник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4D515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(1810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4D5156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4D515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1881)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4D515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(1810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4D5156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4D515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1881)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4D515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(1810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4D5156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4D515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1881)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4D515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(1810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4D5156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rgbClr val="4D515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1881)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899592" y="5949280"/>
            <a:ext cx="28803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(1810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1881)</a:t>
            </a:r>
            <a:endParaRPr kumimoji="0" lang="ru-RU" sz="54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24744"/>
            <a:ext cx="8291264" cy="5112568"/>
          </a:xfrm>
        </p:spPr>
        <p:txBody>
          <a:bodyPr>
            <a:normAutofit fontScale="32500" lnSpcReduction="20000"/>
          </a:bodyPr>
          <a:lstStyle/>
          <a:p>
            <a:r>
              <a:rPr lang="ru-RU" sz="2900" dirty="0" smtClean="0"/>
              <a:t>Награды и звания </a:t>
            </a:r>
          </a:p>
          <a:p>
            <a:pPr lvl="0"/>
            <a:r>
              <a:rPr lang="ru-RU" sz="4300" dirty="0" smtClean="0">
                <a:solidFill>
                  <a:srgbClr val="FFFF00"/>
                </a:solidFill>
              </a:rPr>
              <a:t>1839 — орден Святой Анны III степени</a:t>
            </a:r>
          </a:p>
          <a:p>
            <a:pPr lvl="0"/>
            <a:r>
              <a:rPr lang="ru-RU" sz="4300" dirty="0" smtClean="0">
                <a:solidFill>
                  <a:srgbClr val="FFFF00"/>
                </a:solidFill>
              </a:rPr>
              <a:t>1845 — орден Святого Станислава II степени</a:t>
            </a:r>
          </a:p>
          <a:p>
            <a:pPr lvl="0"/>
            <a:r>
              <a:rPr lang="ru-RU" sz="4300" dirty="0" smtClean="0">
                <a:solidFill>
                  <a:srgbClr val="FFFF00"/>
                </a:solidFill>
              </a:rPr>
              <a:t>1848 — орден Святой Анны II степени</a:t>
            </a:r>
          </a:p>
          <a:p>
            <a:pPr lvl="0"/>
            <a:r>
              <a:rPr lang="ru-RU" sz="4300" dirty="0" smtClean="0">
                <a:solidFill>
                  <a:srgbClr val="FFFF00"/>
                </a:solidFill>
              </a:rPr>
              <a:t>1851 — орден Святого Владимира III степени</a:t>
            </a:r>
          </a:p>
          <a:p>
            <a:pPr lvl="0"/>
            <a:r>
              <a:rPr lang="ru-RU" sz="4300" dirty="0" smtClean="0">
                <a:solidFill>
                  <a:srgbClr val="FFFF00"/>
                </a:solidFill>
              </a:rPr>
              <a:t>1855 — орден Святого Станислава I степени</a:t>
            </a:r>
          </a:p>
          <a:p>
            <a:pPr lvl="0"/>
            <a:r>
              <a:rPr lang="ru-RU" sz="4300" dirty="0" smtClean="0">
                <a:solidFill>
                  <a:srgbClr val="FFFF00"/>
                </a:solidFill>
              </a:rPr>
              <a:t>1856 — медаль «В память Восточной (Крымской) войны 1853—1856 годов»</a:t>
            </a:r>
          </a:p>
          <a:p>
            <a:pPr lvl="0"/>
            <a:r>
              <a:rPr lang="ru-RU" sz="4300" dirty="0" smtClean="0">
                <a:solidFill>
                  <a:srgbClr val="FFFF00"/>
                </a:solidFill>
              </a:rPr>
              <a:t>1860 — орден Святой Анны I степени</a:t>
            </a:r>
          </a:p>
          <a:p>
            <a:pPr lvl="0"/>
            <a:r>
              <a:rPr lang="ru-RU" sz="4300" dirty="0" smtClean="0">
                <a:solidFill>
                  <a:srgbClr val="FFFF00"/>
                </a:solidFill>
              </a:rPr>
              <a:t>1863 — знак «За введение в действие Положений 1861 года»</a:t>
            </a:r>
          </a:p>
          <a:p>
            <a:pPr lvl="0"/>
            <a:r>
              <a:rPr lang="ru-RU" sz="4300" dirty="0" smtClean="0">
                <a:solidFill>
                  <a:srgbClr val="FFFF00"/>
                </a:solidFill>
              </a:rPr>
              <a:t>1873 — орден Святого Владимира II степени</a:t>
            </a:r>
          </a:p>
          <a:p>
            <a:pPr lvl="0"/>
            <a:r>
              <a:rPr lang="ru-RU" sz="4300" dirty="0" smtClean="0">
                <a:solidFill>
                  <a:srgbClr val="FFFF00"/>
                </a:solidFill>
              </a:rPr>
              <a:t>1877 — орден Белого орла</a:t>
            </a:r>
          </a:p>
          <a:p>
            <a:r>
              <a:rPr lang="ru-RU" sz="4300" dirty="0" smtClean="0">
                <a:solidFill>
                  <a:srgbClr val="FFFF00"/>
                </a:solidFill>
              </a:rPr>
              <a:t>Кроме того, награждён германской памятной медалью войны 1870—1871 годов для </a:t>
            </a:r>
            <a:r>
              <a:rPr lang="ru-RU" sz="4300" dirty="0" err="1" smtClean="0">
                <a:solidFill>
                  <a:srgbClr val="FFFF00"/>
                </a:solidFill>
              </a:rPr>
              <a:t>некомбатантов</a:t>
            </a:r>
            <a:r>
              <a:rPr lang="ru-RU" sz="4300" dirty="0" smtClean="0">
                <a:solidFill>
                  <a:srgbClr val="FFFF00"/>
                </a:solidFill>
              </a:rPr>
              <a:t> (</a:t>
            </a:r>
            <a:r>
              <a:rPr lang="ru-RU" sz="4300" i="1" dirty="0" err="1" smtClean="0">
                <a:solidFill>
                  <a:srgbClr val="FFFF00"/>
                </a:solidFill>
              </a:rPr>
              <a:t>Kriegsdenkmunze</a:t>
            </a:r>
            <a:r>
              <a:rPr lang="ru-RU" sz="4300" i="1" dirty="0" smtClean="0">
                <a:solidFill>
                  <a:srgbClr val="FFFF00"/>
                </a:solidFill>
              </a:rPr>
              <a:t> </a:t>
            </a:r>
            <a:r>
              <a:rPr lang="ru-RU" sz="4300" i="1" dirty="0" err="1" smtClean="0">
                <a:solidFill>
                  <a:srgbClr val="FFFF00"/>
                </a:solidFill>
              </a:rPr>
              <a:t>für</a:t>
            </a:r>
            <a:r>
              <a:rPr lang="ru-RU" sz="4300" i="1" dirty="0" smtClean="0">
                <a:solidFill>
                  <a:srgbClr val="FFFF00"/>
                </a:solidFill>
              </a:rPr>
              <a:t> </a:t>
            </a:r>
            <a:r>
              <a:rPr lang="ru-RU" sz="4300" i="1" dirty="0" err="1" smtClean="0">
                <a:solidFill>
                  <a:srgbClr val="FFFF00"/>
                </a:solidFill>
              </a:rPr>
              <a:t>Nichtkampfer</a:t>
            </a:r>
            <a:r>
              <a:rPr lang="ru-RU" sz="4300" i="1" dirty="0" smtClean="0">
                <a:solidFill>
                  <a:srgbClr val="FFFF00"/>
                </a:solidFill>
              </a:rPr>
              <a:t> 1870/1871</a:t>
            </a:r>
            <a:r>
              <a:rPr lang="ru-RU" sz="4300" dirty="0" smtClean="0">
                <a:solidFill>
                  <a:srgbClr val="FFFF00"/>
                </a:solidFill>
              </a:rPr>
              <a:t>) и французским Бронзовым крестом Общества помощи раненым (</a:t>
            </a:r>
            <a:r>
              <a:rPr lang="ru-RU" sz="4300" i="1" dirty="0" err="1" smtClean="0">
                <a:solidFill>
                  <a:srgbClr val="FFFF00"/>
                </a:solidFill>
              </a:rPr>
              <a:t>Croix</a:t>
            </a:r>
            <a:r>
              <a:rPr lang="ru-RU" sz="4300" i="1" dirty="0" smtClean="0">
                <a:solidFill>
                  <a:srgbClr val="FFFF00"/>
                </a:solidFill>
              </a:rPr>
              <a:t> </a:t>
            </a:r>
            <a:r>
              <a:rPr lang="ru-RU" sz="4300" i="1" dirty="0" err="1" smtClean="0">
                <a:solidFill>
                  <a:srgbClr val="FFFF00"/>
                </a:solidFill>
              </a:rPr>
              <a:t>de</a:t>
            </a:r>
            <a:r>
              <a:rPr lang="ru-RU" sz="4300" i="1" dirty="0" smtClean="0">
                <a:solidFill>
                  <a:srgbClr val="FFFF00"/>
                </a:solidFill>
              </a:rPr>
              <a:t> </a:t>
            </a:r>
            <a:r>
              <a:rPr lang="ru-RU" sz="4300" i="1" dirty="0" err="1" smtClean="0">
                <a:solidFill>
                  <a:srgbClr val="FFFF00"/>
                </a:solidFill>
              </a:rPr>
              <a:t>la</a:t>
            </a:r>
            <a:r>
              <a:rPr lang="ru-RU" sz="4300" i="1" dirty="0" smtClean="0">
                <a:solidFill>
                  <a:srgbClr val="FFFF00"/>
                </a:solidFill>
              </a:rPr>
              <a:t> </a:t>
            </a:r>
            <a:r>
              <a:rPr lang="ru-RU" sz="4300" i="1" dirty="0" err="1" smtClean="0">
                <a:solidFill>
                  <a:srgbClr val="FFFF00"/>
                </a:solidFill>
              </a:rPr>
              <a:t>Société</a:t>
            </a:r>
            <a:r>
              <a:rPr lang="ru-RU" sz="4300" i="1" dirty="0" smtClean="0">
                <a:solidFill>
                  <a:srgbClr val="FFFF00"/>
                </a:solidFill>
              </a:rPr>
              <a:t> </a:t>
            </a:r>
            <a:r>
              <a:rPr lang="ru-RU" sz="4300" i="1" dirty="0" err="1" smtClean="0">
                <a:solidFill>
                  <a:srgbClr val="FFFF00"/>
                </a:solidFill>
              </a:rPr>
              <a:t>Française</a:t>
            </a:r>
            <a:r>
              <a:rPr lang="ru-RU" sz="4300" i="1" dirty="0" smtClean="0">
                <a:solidFill>
                  <a:srgbClr val="FFFF00"/>
                </a:solidFill>
              </a:rPr>
              <a:t> </a:t>
            </a:r>
            <a:r>
              <a:rPr lang="ru-RU" sz="4300" i="1" dirty="0" err="1" smtClean="0">
                <a:solidFill>
                  <a:srgbClr val="FFFF00"/>
                </a:solidFill>
              </a:rPr>
              <a:t>de</a:t>
            </a:r>
            <a:r>
              <a:rPr lang="ru-RU" sz="4300" i="1" dirty="0" smtClean="0">
                <a:solidFill>
                  <a:srgbClr val="FFFF00"/>
                </a:solidFill>
              </a:rPr>
              <a:t> </a:t>
            </a:r>
            <a:r>
              <a:rPr lang="ru-RU" sz="4300" i="1" dirty="0" err="1" smtClean="0">
                <a:solidFill>
                  <a:srgbClr val="FFFF00"/>
                </a:solidFill>
              </a:rPr>
              <a:t>Secours</a:t>
            </a:r>
            <a:r>
              <a:rPr lang="ru-RU" sz="4300" i="1" dirty="0" smtClean="0">
                <a:solidFill>
                  <a:srgbClr val="FFFF00"/>
                </a:solidFill>
              </a:rPr>
              <a:t> </a:t>
            </a:r>
            <a:r>
              <a:rPr lang="ru-RU" sz="4300" i="1" dirty="0" err="1" smtClean="0">
                <a:solidFill>
                  <a:srgbClr val="FFFF00"/>
                </a:solidFill>
              </a:rPr>
              <a:t>aux</a:t>
            </a:r>
            <a:r>
              <a:rPr lang="ru-RU" sz="4300" i="1" dirty="0" smtClean="0">
                <a:solidFill>
                  <a:srgbClr val="FFFF00"/>
                </a:solidFill>
              </a:rPr>
              <a:t> </a:t>
            </a:r>
            <a:r>
              <a:rPr lang="ru-RU" sz="4300" i="1" dirty="0" err="1" smtClean="0">
                <a:solidFill>
                  <a:srgbClr val="FFFF00"/>
                </a:solidFill>
              </a:rPr>
              <a:t>Blessés</a:t>
            </a:r>
            <a:r>
              <a:rPr lang="ru-RU" sz="4300" i="1" dirty="0" smtClean="0">
                <a:solidFill>
                  <a:srgbClr val="FFFF00"/>
                </a:solidFill>
              </a:rPr>
              <a:t> </a:t>
            </a:r>
            <a:r>
              <a:rPr lang="ru-RU" sz="4300" i="1" dirty="0" err="1" smtClean="0">
                <a:solidFill>
                  <a:srgbClr val="FFFF00"/>
                </a:solidFill>
              </a:rPr>
              <a:t>Militaires</a:t>
            </a:r>
            <a:r>
              <a:rPr lang="ru-RU" sz="4300" i="1" dirty="0" smtClean="0">
                <a:solidFill>
                  <a:srgbClr val="FFFF00"/>
                </a:solidFill>
              </a:rPr>
              <a:t> </a:t>
            </a:r>
            <a:r>
              <a:rPr lang="ru-RU" sz="4300" i="1" dirty="0" err="1" smtClean="0">
                <a:solidFill>
                  <a:srgbClr val="FFFF00"/>
                </a:solidFill>
              </a:rPr>
              <a:t>en</a:t>
            </a:r>
            <a:r>
              <a:rPr lang="ru-RU" sz="4300" i="1" dirty="0" smtClean="0">
                <a:solidFill>
                  <a:srgbClr val="FFFF00"/>
                </a:solidFill>
              </a:rPr>
              <a:t> </a:t>
            </a:r>
            <a:r>
              <a:rPr lang="ru-RU" sz="4300" i="1" dirty="0" err="1" smtClean="0">
                <a:solidFill>
                  <a:srgbClr val="FFFF00"/>
                </a:solidFill>
              </a:rPr>
              <a:t>broénze</a:t>
            </a:r>
            <a:r>
              <a:rPr lang="ru-RU" sz="4300" dirty="0" smtClean="0">
                <a:solidFill>
                  <a:srgbClr val="FFFF00"/>
                </a:solidFill>
              </a:rPr>
              <a:t>)</a:t>
            </a:r>
          </a:p>
          <a:p>
            <a:pPr lvl="0"/>
            <a:r>
              <a:rPr lang="ru-RU" sz="4300" dirty="0" smtClean="0">
                <a:solidFill>
                  <a:srgbClr val="FFFF00"/>
                </a:solidFill>
              </a:rPr>
              <a:t>1840 — половинная Демидовская премия и золотая медаль за труд «Хирургическая анатомия артериальных стволов и фасций»</a:t>
            </a:r>
          </a:p>
          <a:p>
            <a:pPr lvl="0"/>
            <a:r>
              <a:rPr lang="ru-RU" sz="4300" dirty="0" smtClean="0">
                <a:solidFill>
                  <a:srgbClr val="FFFF00"/>
                </a:solidFill>
              </a:rPr>
              <a:t>1844 — полная Демидовская премия и большая золотая медаль за «Полный курс прикладной анатомии человеческого тела»</a:t>
            </a:r>
          </a:p>
          <a:p>
            <a:pPr lvl="0"/>
            <a:r>
              <a:rPr lang="ru-RU" sz="4300" dirty="0" smtClean="0">
                <a:solidFill>
                  <a:srgbClr val="FFFF00"/>
                </a:solidFill>
              </a:rPr>
              <a:t>1850 — полная Демидовская премия и большая золотая медаль за монографию «Патологическая анатомия холеры»</a:t>
            </a:r>
          </a:p>
          <a:p>
            <a:pPr lvl="0"/>
            <a:r>
              <a:rPr lang="ru-RU" sz="4300" dirty="0" smtClean="0">
                <a:solidFill>
                  <a:srgbClr val="FFFF00"/>
                </a:solidFill>
              </a:rPr>
              <a:t>1860 — полная Демидовская премия и большая золотая медаль за атлас «Топографическая анатомия разрезов»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/>
          <a:lstStyle/>
          <a:p>
            <a:r>
              <a:rPr lang="ru-RU" b="1" i="1" dirty="0" smtClean="0"/>
              <a:t>Пирогов Николай Иванович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Korsakov_S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340768"/>
            <a:ext cx="3238500" cy="436245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44352"/>
          </a:xfrm>
        </p:spPr>
        <p:txBody>
          <a:bodyPr/>
          <a:lstStyle/>
          <a:p>
            <a:pPr algn="ctr"/>
            <a:r>
              <a:rPr lang="ru-RU" b="1" i="1" dirty="0" smtClean="0"/>
              <a:t>Корсаков Сергей Сергеевич</a:t>
            </a:r>
            <a:endParaRPr lang="ru-RU" b="1" i="1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067944" y="1412776"/>
            <a:ext cx="468052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FF00"/>
                </a:solidFill>
                <a:ea typeface="Calibri" pitchFamily="34" charset="0"/>
                <a:cs typeface="Arial" pitchFamily="34" charset="0"/>
              </a:rPr>
              <a:t>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Calibri" pitchFamily="34" charset="0"/>
                <a:cs typeface="Arial" pitchFamily="34" charset="0"/>
              </a:rPr>
              <a:t>усский психиатр, один из основоположников нозологического направления в психиатрии и московской научной школы психиатрии, автор классического «Курса психиатрии», один из основателей экспериментальной психологической лаборатории в Москве в 1886 году.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5805264"/>
            <a:ext cx="25154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/>
              <a:t>(1854 – 1900)</a:t>
            </a: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van_Pavlov_NLM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340768"/>
            <a:ext cx="3245291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044352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/>
              <a:t>Павлов Иван Петрович</a:t>
            </a:r>
            <a:endParaRPr lang="ru-RU" sz="4800" b="1" i="1" dirty="0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067944" y="1075816"/>
            <a:ext cx="446449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Calibri" pitchFamily="34" charset="0"/>
                <a:cs typeface="Arial" pitchFamily="34" charset="0"/>
              </a:rPr>
              <a:t>Русский и советский учёный, физиолог, вивисектор, создатель науки о высшей нервной деятельности, физиологической школы; лауреат Нобелевской премии по физиологии или медицине 1904 года «за работу по физиологии пищеварения»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5877272"/>
            <a:ext cx="2845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/>
              <a:t>(1849 – 1936)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зильбе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700808"/>
            <a:ext cx="4289586" cy="273630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44352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/>
              <a:t>Зильбер Лев Александрович</a:t>
            </a:r>
            <a:endParaRPr lang="ru-RU" sz="40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1556792"/>
            <a:ext cx="35101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cs typeface="Arial" pitchFamily="34" charset="0"/>
              </a:rPr>
              <a:t>Советский </a:t>
            </a:r>
            <a:r>
              <a:rPr lang="ru-RU" sz="2400" dirty="0" smtClean="0">
                <a:solidFill>
                  <a:srgbClr val="FFFF00"/>
                </a:solidFill>
                <a:cs typeface="Arial" pitchFamily="34" charset="0"/>
              </a:rPr>
              <a:t>иммунолог и вирусолог, создатель советской школы медицинской вирусологии. Старший брат писателя Вениамина Каверина. Академик Академии медицинских наук СССР, лауреат Сталинской премии.</a:t>
            </a:r>
            <a:r>
              <a:rPr lang="ru-RU" dirty="0" smtClean="0">
                <a:cs typeface="Arial" pitchFamily="34" charset="0"/>
              </a:rPr>
              <a:t> </a:t>
            </a:r>
            <a:endParaRPr lang="ru-RU" dirty="0"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4581128"/>
            <a:ext cx="2659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(</a:t>
            </a:r>
            <a:r>
              <a:rPr lang="ru-RU" sz="3200" b="1" i="1" dirty="0" smtClean="0"/>
              <a:t>1894-1966)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Демихов,_Владимир_Петрович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484783"/>
            <a:ext cx="3168352" cy="425826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443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err="1" smtClean="0"/>
              <a:t>Демихов</a:t>
            </a:r>
            <a:r>
              <a:rPr lang="ru-RU" b="1" i="1" dirty="0" smtClean="0"/>
              <a:t> Владимир Петрович</a:t>
            </a:r>
            <a:endParaRPr lang="ru-RU" b="1" i="1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355976" y="1484784"/>
            <a:ext cx="442798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Calibri" pitchFamily="34" charset="0"/>
                <a:cs typeface="Arial" pitchFamily="34" charset="0"/>
              </a:rPr>
              <a:t>Советский и российский биолог и учёный-экспериментатор, один из основоположников трансплантологии. Доктор биологических наук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5805264"/>
            <a:ext cx="25026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/>
              <a:t>(1916 – 1998)</a:t>
            </a: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389</Words>
  <Application>Microsoft Office PowerPoint</Application>
  <PresentationFormat>Экран (4:3)</PresentationFormat>
  <Paragraphs>58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Великие имена медицины</vt:lpstr>
      <vt:lpstr>История становления медицины</vt:lpstr>
      <vt:lpstr>Буяльский Илья Васильевич</vt:lpstr>
      <vt:lpstr>Пирогов Николай Иванович</vt:lpstr>
      <vt:lpstr>Пирогов Николай Иванович</vt:lpstr>
      <vt:lpstr>Корсаков Сергей Сергеевич</vt:lpstr>
      <vt:lpstr>Павлов Иван Петрович</vt:lpstr>
      <vt:lpstr>Зильбер Лев Александрович</vt:lpstr>
      <vt:lpstr>Демихов Владимир Петрович</vt:lpstr>
      <vt:lpstr>Илизаров Гавриил Абрамович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Великие имена медицины</dc:title>
  <dc:creator>svetlanka</dc:creator>
  <cp:lastModifiedBy>svetlanka</cp:lastModifiedBy>
  <cp:revision>15</cp:revision>
  <dcterms:created xsi:type="dcterms:W3CDTF">2021-11-13T13:36:06Z</dcterms:created>
  <dcterms:modified xsi:type="dcterms:W3CDTF">2021-11-21T13:04:04Z</dcterms:modified>
</cp:coreProperties>
</file>