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92" r:id="rId3"/>
    <p:sldId id="279" r:id="rId4"/>
    <p:sldId id="259" r:id="rId5"/>
    <p:sldId id="280" r:id="rId6"/>
    <p:sldId id="276" r:id="rId7"/>
    <p:sldId id="281" r:id="rId8"/>
    <p:sldId id="282" r:id="rId9"/>
    <p:sldId id="265" r:id="rId10"/>
    <p:sldId id="283" r:id="rId11"/>
    <p:sldId id="291" r:id="rId12"/>
    <p:sldId id="285" r:id="rId13"/>
    <p:sldId id="284" r:id="rId14"/>
    <p:sldId id="288" r:id="rId15"/>
    <p:sldId id="278" r:id="rId16"/>
    <p:sldId id="286" r:id="rId17"/>
    <p:sldId id="270" r:id="rId18"/>
    <p:sldId id="289" r:id="rId19"/>
    <p:sldId id="290" r:id="rId20"/>
    <p:sldId id="272" r:id="rId21"/>
    <p:sldId id="277" r:id="rId22"/>
    <p:sldId id="273" r:id="rId23"/>
    <p:sldId id="263" r:id="rId24"/>
    <p:sldId id="261" r:id="rId25"/>
    <p:sldId id="275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7BE2F7"/>
    <a:srgbClr val="66CCFF"/>
    <a:srgbClr val="91CEF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3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A660C-BADE-4044-BC4D-7A5FAEC5C271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042C9-5798-4903-821E-2D6C7E2C7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D158B-2DCA-437B-860C-6CEAE6768B04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8CFDD-B2CE-49E0-9771-6CC6C5C17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F015B-B210-45B8-9D75-E667068AD294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202C7-73D9-4C74-81B2-AE44444AA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8AF4F-9A71-4783-9BC2-DB539A34AC12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5F8F5-A133-4BB5-94A1-B347C0B9E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ADBAD-55FE-4611-8303-617EB56A04A1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4541F-BB49-475B-A01D-806D04043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84397-7DB0-417E-9E80-06ECF3D7E923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7880F-C6D1-4EB4-BC59-9B44B02D7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80682-48B8-4B32-A1D0-67FC66F9FFAD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04175-36A1-4289-8000-A1D12DBD9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B0CAA-C1FB-426F-A9AD-203A0841CA18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6A1F6-E19D-42C0-9426-B573AE4EE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94D7C-076B-4425-A739-1D4423E9679C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07EC2-5C25-4284-9DBC-F9A2D2F8A4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C5850-5591-49AC-A4AA-13BB538EFE0B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084D-CEE6-4802-BB35-8D71FEF8B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F42C2-9C9E-4403-83AE-62BC898B602B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C896C-177C-4532-A58D-D042A29A69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CCFF"/>
            </a:gs>
            <a:gs pos="50000">
              <a:srgbClr val="7BE2F7"/>
            </a:gs>
            <a:gs pos="100000">
              <a:srgbClr val="CCFFFF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0151CC-129C-44C5-810E-0B53618A6DFF}" type="datetimeFigureOut">
              <a:rPr lang="ru-RU"/>
              <a:pPr>
                <a:defRPr/>
              </a:pPr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A08C92-0EA8-4A7A-AB74-F78156774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4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6.png"/><Relationship Id="rId10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12.jpeg"/><Relationship Id="rId1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51.png"/><Relationship Id="rId5" Type="http://schemas.openxmlformats.org/officeDocument/2006/relationships/image" Target="../media/image20.png"/><Relationship Id="rId10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1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7.png"/><Relationship Id="rId9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>
          <a:xfrm>
            <a:off x="1928813" y="274638"/>
            <a:ext cx="6757987" cy="1143000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Путешествие в страну </a:t>
            </a:r>
            <a:r>
              <a:rPr lang="ru-RU" sz="2800" dirty="0" smtClean="0"/>
              <a:t>Геометрию.</a:t>
            </a:r>
            <a:br>
              <a:rPr lang="ru-RU" sz="2800" dirty="0" smtClean="0"/>
            </a:br>
            <a:r>
              <a:rPr lang="ru-RU" sz="2800" dirty="0" smtClean="0"/>
              <a:t>Тема: Точка, линия, прямая.</a:t>
            </a:r>
            <a:endParaRPr lang="ru-RU" sz="2800" dirty="0" smtClean="0"/>
          </a:p>
        </p:txBody>
      </p:sp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165100"/>
            <a:ext cx="2071687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9" descr="Smiley Face Emoticon Smile Day S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53578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1357313"/>
            <a:ext cx="2178050" cy="122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3857625"/>
            <a:ext cx="163988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2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3071813"/>
            <a:ext cx="2057400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2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286000"/>
            <a:ext cx="137160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4929188"/>
            <a:ext cx="15811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52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0" y="5949950"/>
            <a:ext cx="543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Что нарисовано прямыми линиями?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52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3071802" y="214290"/>
            <a:ext cx="6072198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smtClean="0"/>
              <a:t>Какой инструмент поможет нарисовать  прямую линию?  Возьмите линейку и начертите ровную дорожку к дому.</a:t>
            </a:r>
          </a:p>
          <a:p>
            <a:pPr>
              <a:spcBef>
                <a:spcPct val="50000"/>
              </a:spcBef>
            </a:pPr>
            <a:endParaRPr lang="ru-RU" dirty="0"/>
          </a:p>
        </p:txBody>
      </p:sp>
      <p:pic>
        <p:nvPicPr>
          <p:cNvPr id="7" name="Picture 2" descr="Ruler clip art - Download free Other vector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579674">
            <a:off x="889512" y="4045771"/>
            <a:ext cx="3600358" cy="1719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469743">
            <a:off x="1265708" y="4853508"/>
            <a:ext cx="3753981" cy="13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Ломанная линия</a:t>
            </a:r>
          </a:p>
        </p:txBody>
      </p:sp>
      <p:pic>
        <p:nvPicPr>
          <p:cNvPr id="26626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4213" y="1700213"/>
            <a:ext cx="7137400" cy="1125537"/>
          </a:xfrm>
        </p:spPr>
      </p:pic>
      <p:pic>
        <p:nvPicPr>
          <p:cNvPr id="26627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2997200"/>
            <a:ext cx="3529013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5157788"/>
            <a:ext cx="15335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5157788"/>
            <a:ext cx="15335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5157788"/>
            <a:ext cx="15335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508625" y="5013325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Выложите из палочек ломаную линию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52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55650" y="6021388"/>
            <a:ext cx="4537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Найди ломаные линии на рисунке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latin typeface="Arial" charset="0"/>
              </a:rPr>
              <a:t>Закрепление</a:t>
            </a:r>
            <a:br>
              <a:rPr lang="ru-RU" sz="4000" dirty="0" smtClean="0">
                <a:latin typeface="Arial" charset="0"/>
              </a:rPr>
            </a:br>
            <a:r>
              <a:rPr lang="ru-RU" sz="4000" dirty="0" smtClean="0">
                <a:latin typeface="Arial" charset="0"/>
              </a:rPr>
              <a:t/>
            </a:r>
            <a:br>
              <a:rPr lang="ru-RU" sz="4000" dirty="0" smtClean="0">
                <a:latin typeface="Arial" charset="0"/>
              </a:rPr>
            </a:br>
            <a:r>
              <a:rPr lang="ru-RU" sz="2800" dirty="0" smtClean="0"/>
              <a:t>Виды линий: кривая, прямая, ломаная.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4005263"/>
            <a:ext cx="4476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96682" flipH="1">
            <a:off x="3348038" y="2565400"/>
            <a:ext cx="33147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4941888"/>
            <a:ext cx="4519613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2357438"/>
            <a:ext cx="1214437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9" descr="Smiley Face Emoticon Smile Day Sit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500" y="564356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835150" y="5013325"/>
            <a:ext cx="3379788" cy="1701800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Arial" charset="0"/>
              </a:rPr>
              <a:t> Дорожка какая?</a:t>
            </a:r>
            <a:br>
              <a:rPr lang="ru-RU" sz="2400" dirty="0" smtClean="0">
                <a:latin typeface="Arial" charset="0"/>
              </a:rPr>
            </a:br>
            <a:endParaRPr lang="ru-RU" sz="2400" dirty="0" smtClean="0">
              <a:latin typeface="Arial" charset="0"/>
            </a:endParaRPr>
          </a:p>
        </p:txBody>
      </p:sp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788308">
            <a:off x="-33338" y="3186113"/>
            <a:ext cx="923925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2000250"/>
            <a:ext cx="928688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63" y="500063"/>
            <a:ext cx="642937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0" y="285750"/>
            <a:ext cx="642938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38" y="214313"/>
            <a:ext cx="642937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75" y="142875"/>
            <a:ext cx="64293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88" y="1428750"/>
            <a:ext cx="1500187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0" y="2643188"/>
            <a:ext cx="1714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88" y="1214438"/>
            <a:ext cx="714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63" y="1428750"/>
            <a:ext cx="1143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75" y="3071813"/>
            <a:ext cx="2066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4" descr="&amp;Acy;&amp;vcy;&amp;acy;&amp;tcy;&amp;acy;&amp;rcy;&amp;kcy;&amp;acy; &amp;ocy;&amp;scy;&amp;iecy;&amp;ncy;&amp;ncy;&amp;iecy;&amp;iecy; &amp;scy;&amp;ocy;&amp;lcy;&amp;ncy;&amp;tscy;&amp;iecy;. - 22 May 2013 - Blog - Home-robot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14313"/>
            <a:ext cx="2000250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 descr="Smiley Face Emoticon Smile Day Site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71500" y="4000500"/>
            <a:ext cx="498475" cy="498475"/>
          </a:xfrm>
        </p:spPr>
      </p:pic>
      <p:pic>
        <p:nvPicPr>
          <p:cNvPr id="27663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1428750"/>
            <a:ext cx="15716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4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1350" y="428625"/>
            <a:ext cx="215265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3 -0.03515 L 0.69375 -0.276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4230688"/>
            <a:ext cx="15049469" cy="11088688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857750" y="274638"/>
            <a:ext cx="3829050" cy="1143000"/>
          </a:xfrm>
        </p:spPr>
        <p:txBody>
          <a:bodyPr/>
          <a:lstStyle/>
          <a:p>
            <a:pPr eaLnBrk="1" hangingPunct="1"/>
            <a:r>
              <a:rPr lang="ru-RU" smtClean="0"/>
              <a:t>Кривая линия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86438" y="1857375"/>
            <a:ext cx="3357562" cy="2071688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Размотался клубок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 ним играл кот Пушок.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Какая линия получилась?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8675" name="Picture 2" descr="&amp;Scy;&amp;tcy;&amp;icy;&amp;khcy;&amp;icy; &amp;Zcy;&amp;acy;&amp;pcy;&amp;icy;&amp;scy;&amp;icy; &amp;vcy; &amp;rcy;&amp;ucy;&amp;bcy;&amp;rcy;&amp;icy;&amp;kcy;&amp;iecy; &amp;Scy;&amp;tcy;&amp;icy;&amp;khcy;&amp;icy; &amp;Dcy;&amp;ncy;&amp;iecy;&amp;vcy;&amp;ncy;&amp;icy;&amp;kcy; nhrinch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31750"/>
            <a:ext cx="4406900" cy="57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8" descr="Femke Turlings &amp;Ucy;&amp;Ocy;&amp;L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4071938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4643438"/>
            <a:ext cx="1331912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022229" flipH="1" flipV="1">
            <a:off x="1954213" y="4513263"/>
            <a:ext cx="2951162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лево 8"/>
          <p:cNvSpPr/>
          <p:nvPr/>
        </p:nvSpPr>
        <p:spPr>
          <a:xfrm rot="18863390">
            <a:off x="4591844" y="4969669"/>
            <a:ext cx="1835150" cy="48418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80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75" y="4071938"/>
            <a:ext cx="142875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Отрезок </a:t>
            </a:r>
            <a:endParaRPr lang="en-US" smtClean="0">
              <a:latin typeface="Arial" charset="0"/>
            </a:endParaRP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213100"/>
            <a:ext cx="9036050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997200"/>
            <a:ext cx="285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997200"/>
            <a:ext cx="285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Отрезок </a:t>
            </a:r>
            <a:endParaRPr lang="en-US" smtClean="0">
              <a:latin typeface="Arial" charset="0"/>
            </a:endParaRPr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213100"/>
            <a:ext cx="9036050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997200"/>
            <a:ext cx="285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2997200"/>
            <a:ext cx="285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4724400"/>
            <a:ext cx="3887788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8538" y="4437063"/>
            <a:ext cx="285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4437063"/>
            <a:ext cx="285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Задание №1</a:t>
            </a:r>
            <a:br>
              <a:rPr lang="ru-RU" sz="2800" dirty="0" smtClean="0"/>
            </a:br>
            <a:r>
              <a:rPr lang="ru-RU" sz="2800" dirty="0" smtClean="0"/>
              <a:t>На какие геометрические фигуры похожи эти предметы? </a:t>
            </a:r>
            <a:endParaRPr lang="ru-RU" sz="2800" dirty="0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214686"/>
            <a:ext cx="1037028" cy="3056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5" name="Picture 9" descr="Smiley Face Emoticon Smile Day Si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500702"/>
            <a:ext cx="714380" cy="71438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358050" y="5786454"/>
            <a:ext cx="1571668" cy="72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6000768"/>
            <a:ext cx="642942" cy="552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5929330"/>
            <a:ext cx="785818" cy="74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 descr="&amp;tcy;&amp;ocy;&amp;pcy; &amp;pcy;&amp;acy;&amp;tcy;&amp;icy; &amp;acy;&amp;ncy;&amp;scy;&amp;iecy;&amp;rcy;&amp;acy; &amp;vcy; &amp;khcy;&amp;fcy; - &amp;Scy;&amp;tcy;&amp;rcy;&amp;acy;&amp;ncy;&amp;icy;&amp;tscy;&amp;acy; 5 - GoHa.Ru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3220966"/>
            <a:ext cx="1714512" cy="2260895"/>
          </a:xfrm>
          <a:prstGeom prst="rect">
            <a:avLst/>
          </a:prstGeom>
          <a:noFill/>
        </p:spPr>
      </p:pic>
      <p:pic>
        <p:nvPicPr>
          <p:cNvPr id="1038" name="Picture 14" descr="&amp;SHcy;&amp;icy;&amp;shcy;&amp;kcy;&amp;icy;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713107">
            <a:off x="2488255" y="3319108"/>
            <a:ext cx="1000132" cy="2354157"/>
          </a:xfrm>
          <a:prstGeom prst="rect">
            <a:avLst/>
          </a:prstGeom>
          <a:noFill/>
        </p:spPr>
      </p:pic>
      <p:pic>
        <p:nvPicPr>
          <p:cNvPr id="1040" name="Picture 16" descr="LCD &amp;Tcy;&amp;iecy;&amp;lcy;&amp;iecy;&amp;vcy;&amp;icy;&amp;zcy;&amp;ocy;&amp;rcy;&amp;ycy; &amp;ocy;&amp;pcy;&amp;tcy;&amp;ocy;&amp;mcy;. - &amp;pcy;&amp;rcy;&amp;ocy;&amp;dcy;&amp;acy;&amp;mcy;.&amp;kcy;&amp;ucy;&amp;pcy;&amp;icy;&amp;tcy;&amp;softcy; LCD &amp;Tcy;&amp;iecy;&amp;lcy;&amp;iecy;&amp;vcy;&amp;icy;&amp;zcy;&amp;ocy;&amp;rcy;&amp;ycy; &amp;ocy;&amp;pcy;&amp;tcy;&amp;ocy;&amp;mcy;. &amp;Zcy;&amp;acy;&amp;kcy;&amp;acy;&amp;rcy;&amp;pcy;&amp;acy;&amp;tcy;&amp;scy;&amp;kcy;&amp;acy;&amp;yacy; &amp;ocy;&amp;bcy;&amp;lcy;&amp;acy;&amp;scy;&amp;tcy;&amp;softcy;, &amp;Ucy;&amp;kcy;&amp;rcy;&amp;acy;&amp;icy;&amp;ncy;&amp;acy;. &amp;Fcy;&amp;ocy;&amp;tcy;&amp;ocy;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1375586"/>
            <a:ext cx="2928958" cy="2202577"/>
          </a:xfrm>
          <a:prstGeom prst="rect">
            <a:avLst/>
          </a:prstGeom>
          <a:noFill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3643314"/>
            <a:ext cx="17621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85918" y="1453676"/>
            <a:ext cx="1785950" cy="176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4" name="Picture 20" descr="&amp;Pcy;&amp;icy;&amp;rcy;&amp;acy;&amp;mcy;&amp;icy;&amp;dcy;&amp;kcy;&amp;acy; &amp;kcy;&amp;acy;&amp;rcy;&amp;tcy;&amp;icy;&amp;ncy;&amp;kcy;&amp;acy; &amp;dcy;&amp;lcy;&amp;yacy; &amp;dcy;&amp;iecy;&amp;tcy;&amp;iecy;&amp;jcy;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1714488"/>
            <a:ext cx="928694" cy="1518287"/>
          </a:xfrm>
          <a:prstGeom prst="rect">
            <a:avLst/>
          </a:prstGeom>
          <a:noFill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6072206"/>
            <a:ext cx="1285884" cy="59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5786454"/>
            <a:ext cx="1000131" cy="93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786182" y="5786454"/>
            <a:ext cx="866778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Arial" charset="0"/>
              </a:rPr>
              <a:t>Из отрезков можно построить разные геометрические фигуры</a:t>
            </a:r>
            <a:r>
              <a:rPr lang="ru-RU" sz="4000" smtClean="0">
                <a:latin typeface="Arial" charset="0"/>
              </a:rPr>
              <a:t> </a:t>
            </a:r>
            <a:endParaRPr lang="en-US" sz="4000" smtClean="0">
              <a:latin typeface="Arial" charset="0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724150" y="2725738"/>
            <a:ext cx="3695700" cy="2276475"/>
          </a:xfrm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88" y="5572125"/>
            <a:ext cx="364807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5357813"/>
            <a:ext cx="364807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25" y="2857500"/>
            <a:ext cx="857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38" y="2928938"/>
            <a:ext cx="857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Из отрезков можно выложить различные фигуры: треугольник, четырехугольник и т.д. Каждый отрезок является одной из сторон фигуры.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143125"/>
            <a:ext cx="364807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Содержимое 7"/>
          <p:cNvSpPr>
            <a:spLocks noGrp="1"/>
          </p:cNvSpPr>
          <p:nvPr>
            <p:ph idx="1"/>
          </p:nvPr>
        </p:nvSpPr>
        <p:spPr>
          <a:xfrm>
            <a:off x="7858125" y="1600200"/>
            <a:ext cx="828675" cy="4525963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571750"/>
            <a:ext cx="364807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2928938"/>
            <a:ext cx="857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2928938"/>
            <a:ext cx="857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50" y="1357313"/>
            <a:ext cx="1290638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6072188"/>
            <a:ext cx="738188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25" y="6000750"/>
            <a:ext cx="15716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58063" y="6000750"/>
            <a:ext cx="1643062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63" y="5857875"/>
            <a:ext cx="928687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5929313"/>
            <a:ext cx="714375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9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88" y="5643563"/>
            <a:ext cx="100012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10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8563" y="5715000"/>
            <a:ext cx="928687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3321E-6 L 0.28577 0.475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51526E-6 L 0.28576 0.087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6198E-6 L 0.61493 0.032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" y="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06198E-6 L 0.28368 0.0328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25"/>
          </a:xfrm>
        </p:spPr>
        <p:txBody>
          <a:bodyPr/>
          <a:lstStyle/>
          <a:p>
            <a:pPr eaLnBrk="1" hangingPunct="1"/>
            <a:r>
              <a:rPr lang="ru-RU" sz="2800" smtClean="0"/>
              <a:t>Задание № </a:t>
            </a:r>
            <a:br>
              <a:rPr lang="ru-RU" sz="2800" smtClean="0"/>
            </a:br>
            <a:r>
              <a:rPr lang="ru-RU" sz="2800" smtClean="0"/>
              <a:t>Сколько нужно отрезков чтобы составить треугольник?</a:t>
            </a:r>
          </a:p>
        </p:txBody>
      </p:sp>
      <p:pic>
        <p:nvPicPr>
          <p:cNvPr id="32770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75" y="1143000"/>
            <a:ext cx="1290638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2143125"/>
            <a:ext cx="2000250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2928938"/>
            <a:ext cx="17145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13" y="3429000"/>
            <a:ext cx="11430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4387850"/>
            <a:ext cx="642938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63" y="4852988"/>
            <a:ext cx="64293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0" y="4500563"/>
            <a:ext cx="6826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8686800" cy="2286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Что еще в окружающей жизни напоминает точки? </a:t>
            </a:r>
            <a:r>
              <a:rPr lang="ru-RU" sz="2400" smtClean="0"/>
              <a:t>(Капельки дождя, бусинки, град, снежинки, ягоды, крупа — гречка, манка, пшено, горох.) </a:t>
            </a:r>
          </a:p>
          <a:p>
            <a:pPr eaLnBrk="1" hangingPunct="1"/>
            <a:endParaRPr lang="ru-RU" smtClean="0"/>
          </a:p>
        </p:txBody>
      </p:sp>
      <p:pic>
        <p:nvPicPr>
          <p:cNvPr id="34818" name="Picture 2" descr="&amp;Bcy;&amp;Ucy;&amp;Scy;&amp;Icy;&amp;Ncy;&amp;Kcy;&amp;Acy; &amp;Rcy;&amp;YAcy;&amp;Bcy;&amp;Icy;&amp;Ncy;&amp;Ycy;, &amp;Gcy;&amp;acy;&amp;lcy;&amp;icy;&amp;ncy;&amp;acy; &amp;Scy;&amp;ocy;&amp;rcy;&amp;iecy;&amp;ncy;&amp;kcy;&amp;ocy;&amp;vcy;&amp;acy;, &amp;fcy;&amp;icy;&amp;lcy;&amp;ocy;&amp;scy;&amp;ocy;&amp;fcy;&amp;scy;&amp;kcy;&amp;icy;&amp;iecy; &amp;scy;&amp;tcy;&amp;icy;&amp;khcy;&amp;icy; - &amp;Ucy;&amp;kcy;&amp;rcy;&amp;acy;&amp;icy;&amp;ncy;&amp;scy;&amp;kcy;&amp;icy;&amp;jcy; &amp;pcy;&amp;ocy;&amp;rcy;&amp;tcy;&amp;acy;&amp;lcy; &amp;pcy;&amp;ocy;&amp;ecy;&amp;zcy;&amp;icy;&amp;i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786188"/>
            <a:ext cx="4191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4" descr="&amp;Bcy;&amp;ucy;&amp;scy;&amp;ycy; &amp;vcy; &amp;Tcy;&amp;ocy;&amp;mcy;&amp;scy;&amp;kcy;&amp;ie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785938"/>
            <a:ext cx="2071688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 descr="&amp;Scy;&amp;ocy;&amp;ncy;&amp;ncy;&amp;icy;&amp;kcy; &amp;dcy;&amp;ocy;&amp;zhcy;&amp;dcy;&amp;softcy;, &amp;scy;&amp;ncy;&amp;iecy;&amp;gcy;, &amp;gcy;&amp;rcy;&amp;acy;&amp;dcy; &amp;icy; &amp;ocy;&amp;scy;&amp;acy;&amp;dcy;&amp;kcy;&amp;icy; - &amp;pcy;&amp;ocy;&amp;lcy;&amp;ncy;&amp;ocy;&amp;iecy; &amp;ocy;&amp;pcy;&amp;icy;&amp;scy;&amp;acy;&amp;n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857625"/>
            <a:ext cx="4429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&amp;Kcy;&amp;acy;&amp;kcy;&amp;acy;&amp;yacy; &amp;zcy;&amp;vcy;&amp;iecy;&amp;zcy;&amp;dcy;&amp;acy; &amp;scy;&amp;vcy;&amp;iecy;&amp;tcy;&amp;icy;&amp;tcy; &amp;vcy;&amp;acy;&amp;mcy;. - &amp;Gcy;&amp;acy;&amp;dcy;&amp;acy;&amp;ncy;&amp;icy;&amp;yacy; - &amp;Acy;&amp;iecy;&amp;tcy;&amp;iecy;&amp;rcy;&amp;ncy;&amp;a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14813"/>
            <a:ext cx="298767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4" descr="&amp;Scy;&amp;kcy;&amp;acy;&amp;chcy;&amp;acy;&amp;tcy;&amp;softcy; &amp;zcy;&amp;vcy;&amp;iecy;&amp;zcy;&amp;dcy;&amp;ycy; &amp;ncy;&amp;acy; &amp;ncy;&amp;iecy;&amp;bcy;&amp;iecy; &amp;acy;&amp;ncy;&amp;icy;&amp;mcy;&amp;acy;&amp;tscy;&amp;icy;&amp;yacy; &amp;kcy;&amp;acy;&amp;rcy;&amp;tcy;&amp;icy;&amp;ncy;&amp;kcy;&amp;icy; &amp;icy; &amp;fcy;&amp;ocy;&amp;tcy;&amp;ocy; &amp;ncy;&amp;acy; &amp;tcy;&amp;iecy;&amp;lcy;&amp;iecy;&amp;fcy;&amp;ocy;&amp;ncy; &amp;bcy;&amp;iecy;&amp;scy;&amp;pcy;&amp;lcy;&amp;acy;&amp;tcy;&amp;ncy;&amp;ocy;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2647951" y="4076700"/>
            <a:ext cx="2919412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2" descr="&amp;Kcy;&amp;acy;&amp;kcy;&amp;acy;&amp;yacy; &amp;zcy;&amp;vcy;&amp;iecy;&amp;zcy;&amp;dcy;&amp;acy; &amp;scy;&amp;vcy;&amp;iecy;&amp;tcy;&amp;icy;&amp;tcy; &amp;vcy;&amp;acy;&amp;mcy;. - &amp;Gcy;&amp;acy;&amp;dcy;&amp;acy;&amp;ncy;&amp;icy;&amp;yacy; - &amp;Acy;&amp;iecy;&amp;tcy;&amp;iecy;&amp;rcy;&amp;ncy;&amp;a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500"/>
            <a:ext cx="2987675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2" descr="&amp;Kcy;&amp;acy;&amp;kcy;&amp;acy;&amp;yacy; &amp;zcy;&amp;vcy;&amp;iecy;&amp;zcy;&amp;dcy;&amp;acy; &amp;scy;&amp;vcy;&amp;iecy;&amp;tcy;&amp;icy;&amp;tcy; &amp;vcy;&amp;acy;&amp;mcy;. - &amp;Gcy;&amp;acy;&amp;dcy;&amp;acy;&amp;ncy;&amp;icy;&amp;yacy; - &amp;Acy;&amp;iecy;&amp;tcy;&amp;iecy;&amp;rcy;&amp;ncy;&amp;a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1714500"/>
            <a:ext cx="314325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2" descr="&amp;Kcy;&amp;acy;&amp;kcy;&amp;acy;&amp;yacy; &amp;zcy;&amp;vcy;&amp;iecy;&amp;zcy;&amp;dcy;&amp;acy; &amp;scy;&amp;vcy;&amp;iecy;&amp;tcy;&amp;icy;&amp;tcy; &amp;vcy;&amp;acy;&amp;mcy;. - &amp;Gcy;&amp;acy;&amp;dcy;&amp;acy;&amp;ncy;&amp;icy;&amp;yacy; - &amp;Acy;&amp;iecy;&amp;tcy;&amp;iecy;&amp;rcy;&amp;ncy;&amp;a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1714500"/>
            <a:ext cx="32861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2" descr="&amp;Kcy;&amp;acy;&amp;kcy;&amp;acy;&amp;yacy; &amp;zcy;&amp;vcy;&amp;iecy;&amp;zcy;&amp;dcy;&amp;acy; &amp;scy;&amp;vcy;&amp;iecy;&amp;tcy;&amp;icy;&amp;tcy; &amp;vcy;&amp;acy;&amp;mcy;. - &amp;Gcy;&amp;acy;&amp;dcy;&amp;acy;&amp;ncy;&amp;icy;&amp;yacy; - &amp;Acy;&amp;iecy;&amp;tcy;&amp;iecy;&amp;rcy;&amp;ncy;&amp;a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4000500"/>
            <a:ext cx="37861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Рисунок 10" descr="How to Take a Photo of the Moo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A0E"/>
              </a:clrFrom>
              <a:clrTo>
                <a:srgbClr val="100A0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1857375"/>
            <a:ext cx="2357438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8" name="Содержимое 1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78581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— Что вам напоминают звезды?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mtClean="0">
                <a:latin typeface="Arial" charset="0"/>
              </a:rPr>
              <a:t>Молодцы!</a:t>
            </a:r>
          </a:p>
        </p:txBody>
      </p:sp>
      <p:pic>
        <p:nvPicPr>
          <p:cNvPr id="14338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1844675"/>
            <a:ext cx="1036638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9" descr="Smiley Face Emoticon Smile Day S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371633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5876925"/>
            <a:ext cx="15716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6021388"/>
            <a:ext cx="642938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5876925"/>
            <a:ext cx="785812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2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6021388"/>
            <a:ext cx="1285875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2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5734050"/>
            <a:ext cx="10001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5805488"/>
            <a:ext cx="8667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52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" y="285750"/>
            <a:ext cx="8215312" cy="350043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Знакомство с точкой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Вот цыплятки на полянке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Накормлю их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посмотри: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Одна точка,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две,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три.</a:t>
            </a:r>
            <a:endParaRPr lang="kk-KZ" dirty="0" smtClean="0"/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kk-KZ" dirty="0" smtClean="0"/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16386" name="Picture 2" descr="&amp;Pcy;&amp;ocy;&amp;dcy;&amp;iecy;&amp;lcy;&amp;kcy;&amp;icy; &amp;icy;&amp;zcy; &amp;gcy;&amp;iecy;&amp;ocy;&amp;mcy;&amp;iecy;&amp;tcy;&amp;rcy;&amp;icy;&amp;chcy;&amp;iecy;&amp;scy;&amp;kcy;&amp;icy;&amp;khcy; &amp;fcy;&amp;icy;&amp;gcy;&amp;ucy;&amp;rcy; - &amp;Pcy;&amp;ocy;&amp;dcy;&amp;iecy;&amp;lcy;&amp;kcy;&amp;icy;, &amp;dcy;&amp;iecy;&amp;lcy;&amp;acy;&amp;iecy;&amp;mcy; &amp;scy;&amp;acy;&amp;mcy;&amp;ocy;&amp;scy;&amp;tcy;&amp;ocy;&amp;yacy;&amp;tcy;&amp;iecy;&amp;lcy;&amp;softcy;&amp;ncy;&amp;o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500"/>
            <a:ext cx="60007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75" y="5857875"/>
            <a:ext cx="285750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0" y="5000625"/>
            <a:ext cx="285750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38" y="5572125"/>
            <a:ext cx="285750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38" y="2643188"/>
            <a:ext cx="1036637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0.07431 0.0284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/>
              <a:t>Знакомство с линией</a:t>
            </a:r>
            <a:br>
              <a:rPr lang="ru-RU" sz="40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Если ставить точки близко друг к другу. Что получилось?   Линия!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28750" y="3581400"/>
            <a:ext cx="428625" cy="407988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500" y="3571875"/>
            <a:ext cx="43497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813" y="3500438"/>
            <a:ext cx="43497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63" y="3571875"/>
            <a:ext cx="434975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73313" y="3571875"/>
            <a:ext cx="5619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25" y="3643313"/>
            <a:ext cx="563563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13" y="3643313"/>
            <a:ext cx="56356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3643313"/>
            <a:ext cx="563563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3643313"/>
            <a:ext cx="56356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25" y="2071688"/>
            <a:ext cx="2000250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9" descr="Smiley Face Emoticon Smile Day Si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50" y="507206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Виды линий: кривая, прямая, ломаная.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3716338"/>
            <a:ext cx="4476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96682" flipH="1">
            <a:off x="4427538" y="1916113"/>
            <a:ext cx="33147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4941888"/>
            <a:ext cx="4519613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2357438"/>
            <a:ext cx="1214437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9" descr="Smiley Face Emoticon Smile Day Sit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500" y="564356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7737"/>
          </a:xfrm>
        </p:spPr>
        <p:txBody>
          <a:bodyPr/>
          <a:lstStyle/>
          <a:p>
            <a:pPr algn="l" eaLnBrk="1" hangingPunct="1"/>
            <a:r>
              <a:rPr lang="ru-RU" smtClean="0">
                <a:latin typeface="Arial" charset="0"/>
              </a:rPr>
              <a:t>                Кривая  линия                                  </a:t>
            </a:r>
            <a:r>
              <a:rPr lang="en-US" smtClean="0">
                <a:latin typeface="Arial" charset="0"/>
              </a:rPr>
              <a:t/>
            </a:r>
            <a:br>
              <a:rPr lang="en-US" smtClean="0">
                <a:latin typeface="Arial" charset="0"/>
              </a:rPr>
            </a:br>
            <a:r>
              <a:rPr lang="en-US" smtClean="0">
                <a:latin typeface="Arial" charset="0"/>
              </a:rPr>
              <a:t/>
            </a:r>
            <a:br>
              <a:rPr lang="en-US" smtClean="0">
                <a:latin typeface="Arial" charset="0"/>
              </a:rPr>
            </a:br>
            <a:r>
              <a:rPr lang="ru-RU" sz="2000" smtClean="0">
                <a:latin typeface="Arial" charset="0"/>
              </a:rPr>
              <a:t>Используя шнурок</a:t>
            </a:r>
            <a:br>
              <a:rPr lang="ru-RU" sz="2000" smtClean="0">
                <a:latin typeface="Arial" charset="0"/>
              </a:rPr>
            </a:br>
            <a:r>
              <a:rPr lang="ru-RU" sz="2000" smtClean="0">
                <a:latin typeface="Arial" charset="0"/>
              </a:rPr>
              <a:t> выложите кривую линию</a:t>
            </a:r>
          </a:p>
        </p:txBody>
      </p:sp>
      <p:pic>
        <p:nvPicPr>
          <p:cNvPr id="19458" name="Picture 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232176" flipH="1" flipV="1">
            <a:off x="1044575" y="3390900"/>
            <a:ext cx="3240088" cy="3671888"/>
          </a:xfrm>
        </p:spPr>
      </p:pic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96682" flipH="1">
            <a:off x="4356100" y="3357563"/>
            <a:ext cx="4479925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724886">
            <a:off x="5219700" y="3789363"/>
            <a:ext cx="2449513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352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611188" y="6165850"/>
            <a:ext cx="3313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Что нарисовано кривыми линиями?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2000250" y="274638"/>
            <a:ext cx="6686550" cy="2362200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Arial" charset="0"/>
              </a:rPr>
              <a:t>Прямая линия!</a:t>
            </a:r>
            <a:br>
              <a:rPr lang="ru-RU" sz="2800" smtClean="0">
                <a:latin typeface="Arial" charset="0"/>
              </a:rPr>
            </a:br>
            <a:r>
              <a:rPr lang="ru-RU" sz="2800" smtClean="0">
                <a:latin typeface="Arial" charset="0"/>
              </a:rPr>
              <a:t/>
            </a:r>
            <a:br>
              <a:rPr lang="ru-RU" sz="2800" smtClean="0">
                <a:latin typeface="Arial" charset="0"/>
              </a:rPr>
            </a:br>
            <a:r>
              <a:rPr lang="ru-RU" sz="2800" smtClean="0">
                <a:latin typeface="Arial" charset="0"/>
              </a:rPr>
              <a:t/>
            </a:r>
            <a:br>
              <a:rPr lang="ru-RU" sz="2800" smtClean="0">
                <a:latin typeface="Arial" charset="0"/>
              </a:rPr>
            </a:br>
            <a:r>
              <a:rPr lang="ru-RU" sz="1600" smtClean="0">
                <a:latin typeface="Arial" charset="0"/>
              </a:rPr>
              <a:t>Возьмите шнурок, натяните его.</a:t>
            </a:r>
            <a:br>
              <a:rPr lang="ru-RU" sz="1600" smtClean="0">
                <a:latin typeface="Arial" charset="0"/>
              </a:rPr>
            </a:br>
            <a:r>
              <a:rPr lang="ru-RU" sz="1600" smtClean="0">
                <a:latin typeface="Arial" charset="0"/>
              </a:rPr>
              <a:t> У вас получилась прямая линия?</a:t>
            </a:r>
          </a:p>
        </p:txBody>
      </p:sp>
      <p:pic>
        <p:nvPicPr>
          <p:cNvPr id="4" name="Picture 9" descr="Smiley Face Emoticon Smile Day Sit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57313" y="4048125"/>
            <a:ext cx="500062" cy="500063"/>
          </a:xfrm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4572000"/>
            <a:ext cx="67865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1143000"/>
            <a:ext cx="1501775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03053E-7 L 0.74167 0.00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172</Words>
  <Application>Microsoft Office PowerPoint</Application>
  <PresentationFormat>Экран (4:3)</PresentationFormat>
  <Paragraphs>33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Путешествие в страну Геометрию. Тема: Точка, линия, прямая.</vt:lpstr>
      <vt:lpstr>Задание №1 На какие геометрические фигуры похожи эти предметы? </vt:lpstr>
      <vt:lpstr>Слайд 3</vt:lpstr>
      <vt:lpstr>Слайд 4</vt:lpstr>
      <vt:lpstr>Знакомство с линией  Если ставить точки близко друг к другу. Что получилось?   Линия! </vt:lpstr>
      <vt:lpstr>Виды линий: кривая, прямая, ломаная.</vt:lpstr>
      <vt:lpstr>                Кривая  линия                                    Используя шнурок  выложите кривую линию</vt:lpstr>
      <vt:lpstr>Слайд 8</vt:lpstr>
      <vt:lpstr>Прямая линия!   Возьмите шнурок, натяните его.  У вас получилась прямая линия?</vt:lpstr>
      <vt:lpstr>Слайд 10</vt:lpstr>
      <vt:lpstr>Слайд 11</vt:lpstr>
      <vt:lpstr>Ломанная линия</vt:lpstr>
      <vt:lpstr>Слайд 13</vt:lpstr>
      <vt:lpstr>Закрепление  Виды линий: кривая, прямая, ломаная.</vt:lpstr>
      <vt:lpstr> Дорожка какая? </vt:lpstr>
      <vt:lpstr>Слайд 16</vt:lpstr>
      <vt:lpstr>Кривая линия</vt:lpstr>
      <vt:lpstr>Отрезок </vt:lpstr>
      <vt:lpstr>Отрезок </vt:lpstr>
      <vt:lpstr>Из отрезков можно построить разные геометрические фигуры </vt:lpstr>
      <vt:lpstr>Из отрезков можно выложить различные фигуры: треугольник, четырехугольник и т.д. Каждый отрезок является одной из сторон фигуры.</vt:lpstr>
      <vt:lpstr>Задание №  Сколько нужно отрезков чтобы составить треугольник?</vt:lpstr>
      <vt:lpstr>Слайд 23</vt:lpstr>
      <vt:lpstr>Слайд 24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65</cp:revision>
  <dcterms:created xsi:type="dcterms:W3CDTF">2014-12-16T15:50:25Z</dcterms:created>
  <dcterms:modified xsi:type="dcterms:W3CDTF">2015-01-26T17:47:06Z</dcterms:modified>
</cp:coreProperties>
</file>