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7" r:id="rId2"/>
    <p:sldId id="319" r:id="rId3"/>
    <p:sldId id="318" r:id="rId4"/>
    <p:sldId id="320" r:id="rId5"/>
    <p:sldId id="321" r:id="rId6"/>
    <p:sldId id="322" r:id="rId7"/>
    <p:sldId id="323" r:id="rId8"/>
    <p:sldId id="324" r:id="rId9"/>
    <p:sldId id="298" r:id="rId10"/>
    <p:sldId id="325" r:id="rId11"/>
    <p:sldId id="299" r:id="rId12"/>
    <p:sldId id="300" r:id="rId13"/>
    <p:sldId id="326" r:id="rId14"/>
    <p:sldId id="327" r:id="rId15"/>
    <p:sldId id="328" r:id="rId16"/>
    <p:sldId id="329" r:id="rId17"/>
    <p:sldId id="302" r:id="rId18"/>
    <p:sldId id="303" r:id="rId19"/>
    <p:sldId id="304" r:id="rId20"/>
    <p:sldId id="331" r:id="rId21"/>
    <p:sldId id="305" r:id="rId22"/>
    <p:sldId id="330" r:id="rId23"/>
    <p:sldId id="306" r:id="rId24"/>
    <p:sldId id="332" r:id="rId25"/>
    <p:sldId id="307" r:id="rId26"/>
    <p:sldId id="333" r:id="rId27"/>
    <p:sldId id="334" r:id="rId28"/>
    <p:sldId id="335" r:id="rId29"/>
    <p:sldId id="336" r:id="rId30"/>
    <p:sldId id="309" r:id="rId31"/>
    <p:sldId id="310" r:id="rId32"/>
    <p:sldId id="337" r:id="rId33"/>
    <p:sldId id="311" r:id="rId34"/>
    <p:sldId id="312" r:id="rId35"/>
    <p:sldId id="313" r:id="rId36"/>
    <p:sldId id="31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285860"/>
            <a:ext cx="7772400" cy="5961338"/>
          </a:xfrm>
        </p:spPr>
        <p:txBody>
          <a:bodyPr/>
          <a:lstStyle/>
          <a:p>
            <a:pPr algn="ctr"/>
            <a:r>
              <a:rPr lang="ru-RU" sz="4800" dirty="0" smtClean="0"/>
              <a:t>  </a:t>
            </a:r>
            <a:r>
              <a:rPr lang="ru-RU" sz="4800" dirty="0" smtClean="0"/>
              <a:t>Презентация к лекции: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«Развитие</a:t>
            </a:r>
            <a:r>
              <a:rPr lang="ru-RU" sz="4800" dirty="0" smtClean="0"/>
              <a:t>, социализация и воспитание </a:t>
            </a:r>
            <a:r>
              <a:rPr lang="ru-RU" sz="4800" dirty="0" smtClean="0"/>
              <a:t>личности»</a:t>
            </a:r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14290"/>
            <a:ext cx="7772400" cy="614127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      Названные противоречия характерны для всех возрастов, но они приобретают специфику в зависимости от возраста, в котором проявляются. Разрешение противоречий происходит через формирование более высоких уровней деятельности. В результате ребенок переходит на более высокую ступень своего развития. Потребность удовлетворяется - противоречие снимается. Но удовлетворенная потребность рождает новую потребность, более высокого порядка. Одно противоречие сменяется другим - развитие продолжается.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72400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В процессе обучения и воспитания общие противоречия конкретизируются, приобретая более яркие формы. Но проявляются также противоречия, связанные с условиями развития общества, и противоречия, возникающие как следствие недостатков воспитательной работы.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857256"/>
          </a:xfrm>
        </p:spPr>
        <p:txBody>
          <a:bodyPr/>
          <a:lstStyle/>
          <a:p>
            <a:pPr algn="ctr"/>
            <a:r>
              <a:rPr lang="ru-RU" dirty="0" smtClean="0"/>
              <a:t>2. Сущность социализации и ее стадии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7929618" cy="435771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СОЦИОЛИЗАЦИЯ</a:t>
            </a:r>
            <a:r>
              <a:rPr lang="ru-RU" dirty="0" smtClean="0"/>
              <a:t>- Взаимодействие человека с обществом.</a:t>
            </a:r>
          </a:p>
          <a:p>
            <a:pPr>
              <a:buNone/>
            </a:pPr>
            <a:r>
              <a:rPr lang="ru-RU" dirty="0" smtClean="0"/>
              <a:t>    1. Понятие о </a:t>
            </a:r>
            <a:r>
              <a:rPr lang="ru-RU" dirty="0" smtClean="0">
                <a:solidFill>
                  <a:srgbClr val="FF0000"/>
                </a:solidFill>
              </a:rPr>
              <a:t>социализации</a:t>
            </a:r>
            <a:r>
              <a:rPr lang="ru-RU" dirty="0" smtClean="0"/>
              <a:t> как процессе полной интеграции личности в социальную систему, в ходе которого происходит ее приспособление, сложилось в структурно-функциональном направлении американской социологии (Т. </a:t>
            </a:r>
            <a:r>
              <a:rPr lang="ru-RU" dirty="0" err="1" smtClean="0"/>
              <a:t>Парсонс</a:t>
            </a:r>
            <a:r>
              <a:rPr lang="ru-RU" dirty="0" smtClean="0"/>
              <a:t>, Р.Мертон). В традициях этой школы социализация раскрывается через понятие "адаптация".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52"/>
            <a:ext cx="7772400" cy="62127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2. Иначе осмысливается сущность социализации в гуманистической психологии, представителями которой являются А. </a:t>
            </a:r>
            <a:r>
              <a:rPr lang="ru-RU" dirty="0" err="1" smtClean="0"/>
              <a:t>Оллпорт</a:t>
            </a:r>
            <a:r>
              <a:rPr lang="ru-RU" dirty="0" smtClean="0"/>
              <a:t>, А. </a:t>
            </a:r>
            <a:r>
              <a:rPr lang="ru-RU" dirty="0" err="1" smtClean="0"/>
              <a:t>Маслоу</a:t>
            </a:r>
            <a:r>
              <a:rPr lang="ru-RU" dirty="0" smtClean="0"/>
              <a:t>, К. </a:t>
            </a:r>
            <a:r>
              <a:rPr lang="ru-RU" dirty="0" err="1" smtClean="0"/>
              <a:t>Роджерс</a:t>
            </a:r>
            <a:r>
              <a:rPr lang="ru-RU" dirty="0" smtClean="0"/>
              <a:t> и др. В ней социализация представлена как процесс </a:t>
            </a:r>
            <a:r>
              <a:rPr lang="ru-RU" dirty="0" err="1" smtClean="0"/>
              <a:t>самоактуализации</a:t>
            </a:r>
            <a:r>
              <a:rPr lang="ru-RU" dirty="0" smtClean="0"/>
              <a:t> "</a:t>
            </a:r>
            <a:r>
              <a:rPr lang="ru-RU" dirty="0" err="1" smtClean="0"/>
              <a:t>Я-концепции</a:t>
            </a:r>
            <a:r>
              <a:rPr lang="ru-RU" dirty="0" smtClean="0"/>
              <a:t>", самореализации личностью своих потенций и творческих способностей, как процесс преодоления негативных влияний среды, мешающих ее саморазвитию и самоутверждению. Здесь субъект рассматривается как </a:t>
            </a:r>
            <a:r>
              <a:rPr lang="ru-RU" dirty="0" err="1" smtClean="0"/>
              <a:t>самостановящаяся</a:t>
            </a:r>
            <a:r>
              <a:rPr lang="ru-RU" dirty="0" smtClean="0"/>
              <a:t> и саморазвивающаяся система, как продукт самовоспитания.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(</a:t>
            </a:r>
            <a:r>
              <a:rPr lang="ru-RU" dirty="0" smtClean="0"/>
              <a:t>Г.М.Андреева, Б.Ф.Ломов).Общество с целью воспроизводства социальной системы, сохранения своих социальных структур стремится сформировать социальные стереотипы и стандарты (групповые, классовые, этнические, профессиональные и др.), образцы ролевого поведения. Чтобы не быть в оппозиции по отношению к обществу, личность усваивает этот социальный опыт путем вхождения в социальную среду, систему существующих социальных </a:t>
            </a:r>
            <a:r>
              <a:rPr lang="ru-RU" dirty="0" smtClean="0"/>
              <a:t>связей.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Тенденция </a:t>
            </a:r>
            <a:r>
              <a:rPr lang="ru-RU" dirty="0" smtClean="0"/>
              <a:t>социальной типизации личности и позволяет рассматривать социализацию как процесс адаптации и интеграции человека в обществе путем усвоения социального опыта, ценностей, норм, установок, присущих как обществу в целом, так и отдельным группам. Однако в силу своей природной активности личность сохраняет и развивает тенденцию к автономии, независимости, свободе, формированию собственной позиции, неповторимой индивидуальности. Следствием действия этой тенденции является развитие и преобразование не только самой личности, но и общества.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069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Сущностный смысл социализации раскрывается на пересечении таких ее процессов, как </a:t>
            </a:r>
            <a:r>
              <a:rPr lang="ru-RU" dirty="0" smtClean="0">
                <a:solidFill>
                  <a:srgbClr val="FF0000"/>
                </a:solidFill>
              </a:rPr>
              <a:t>адаптация, интеграция, саморазвитие и самореализация</a:t>
            </a:r>
            <a:r>
              <a:rPr lang="ru-RU" dirty="0" smtClean="0"/>
              <a:t>. Диалектическое их единство обеспечивает оптимальное развитие личности на протяжении всей жизни человека во взаимодействии с окружающей средой.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Социализация</a:t>
            </a:r>
            <a:r>
              <a:rPr lang="ru-RU" dirty="0" smtClean="0"/>
              <a:t> - это непрерывный процесс, длящийся в течение всей жизни.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dirty="0" smtClean="0"/>
              <a:t>В зависимости от отношения к трудовой деятельности выделяются следующие ее стадии (</a:t>
            </a:r>
            <a:r>
              <a:rPr lang="ru-RU" sz="3200" dirty="0" err="1" smtClean="0"/>
              <a:t>стадии</a:t>
            </a:r>
            <a:r>
              <a:rPr lang="ru-RU" sz="3200" dirty="0" smtClean="0"/>
              <a:t> социализации):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отрудовая</a:t>
            </a:r>
            <a:r>
              <a:rPr lang="ru-RU" dirty="0" smtClean="0"/>
              <a:t> </a:t>
            </a:r>
            <a:r>
              <a:rPr lang="ru-RU" dirty="0" smtClean="0"/>
              <a:t> (включающая </a:t>
            </a:r>
            <a:r>
              <a:rPr lang="ru-RU" dirty="0" smtClean="0"/>
              <a:t>весь период жизни человека до начала трудовой </a:t>
            </a:r>
            <a:r>
              <a:rPr lang="ru-RU" dirty="0" smtClean="0"/>
              <a:t>деятельности) </a:t>
            </a:r>
            <a:endParaRPr lang="ru-RU" dirty="0" smtClean="0"/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рудовая</a:t>
            </a:r>
            <a:r>
              <a:rPr lang="ru-RU" dirty="0" smtClean="0"/>
              <a:t> </a:t>
            </a:r>
            <a:r>
              <a:rPr lang="ru-RU" dirty="0" smtClean="0"/>
              <a:t>- охватывает период зрелости человека. </a:t>
            </a:r>
          </a:p>
          <a:p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Послетрудовая</a:t>
            </a:r>
            <a:r>
              <a:rPr lang="ru-RU" dirty="0" smtClean="0"/>
              <a:t> </a:t>
            </a:r>
            <a:r>
              <a:rPr lang="ru-RU" dirty="0" smtClean="0"/>
              <a:t> (наступающая </a:t>
            </a:r>
            <a:r>
              <a:rPr lang="ru-RU" dirty="0" smtClean="0"/>
              <a:t>в пожилом возрасте в связи с прекращением трудовой </a:t>
            </a:r>
            <a:r>
              <a:rPr lang="ru-RU" dirty="0" smtClean="0"/>
              <a:t>деятельности).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928694"/>
          </a:xfrm>
        </p:spPr>
        <p:txBody>
          <a:bodyPr/>
          <a:lstStyle/>
          <a:p>
            <a:pPr algn="ctr"/>
            <a:r>
              <a:rPr lang="ru-RU" dirty="0" smtClean="0"/>
              <a:t>3. Воспитание и формирование 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000240"/>
            <a:ext cx="7572428" cy="44982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Воспитание в отличие от социализации, рассматривается как процесс целенаправленной и сознательно контролируемой социализации. </a:t>
            </a:r>
          </a:p>
          <a:p>
            <a:pPr>
              <a:buNone/>
            </a:pPr>
            <a:r>
              <a:rPr lang="ru-RU" dirty="0" smtClean="0"/>
              <a:t>          Воспитание выступает своеобразным механизмом управления процессами социализации.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45358"/>
            <a:ext cx="7772400" cy="571264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Воспитанию присущи две основные функции: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Упорядочивание всего спектра влияний  на личность (физических, социальных, психологических и др.) , </a:t>
            </a:r>
          </a:p>
          <a:p>
            <a:r>
              <a:rPr lang="ru-RU" dirty="0" smtClean="0"/>
              <a:t>Создание условий для ускорения процессов социализации с целью развития личности.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0920"/>
          </a:xfrm>
        </p:spPr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4422"/>
            <a:ext cx="7772400" cy="5141138"/>
          </a:xfrm>
        </p:spPr>
        <p:txBody>
          <a:bodyPr>
            <a:normAutofit/>
          </a:bodyPr>
          <a:lstStyle/>
          <a:p>
            <a:r>
              <a:rPr lang="ru-RU" dirty="0" smtClean="0"/>
              <a:t>1. Развитие личности как педагогическая проблема.</a:t>
            </a:r>
          </a:p>
          <a:p>
            <a:r>
              <a:rPr lang="ru-RU" dirty="0" smtClean="0"/>
              <a:t>2. Сущность социализации и её стадии.</a:t>
            </a:r>
          </a:p>
          <a:p>
            <a:r>
              <a:rPr lang="ru-RU" dirty="0" smtClean="0"/>
              <a:t>3. Воспитание и формирование личности.</a:t>
            </a:r>
          </a:p>
          <a:p>
            <a:r>
              <a:rPr lang="ru-RU" dirty="0" smtClean="0"/>
              <a:t>4. Роль обучения в развитии личности.</a:t>
            </a:r>
          </a:p>
          <a:p>
            <a:r>
              <a:rPr lang="ru-RU" dirty="0" smtClean="0"/>
              <a:t>5. Факторы социализации и формирования личности.</a:t>
            </a:r>
          </a:p>
          <a:p>
            <a:r>
              <a:rPr lang="ru-RU" dirty="0" smtClean="0"/>
              <a:t>6. Самовоспитание в структуре процесса формирования личности.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   Типы (модели) воспитания обусловлены уровнем развития обществ, их  социальной стратификацией (соотношением социальных групп и слоев) и социально-политическими ориентациями. Поэтому воспитание осуществляется по-разному в тоталитарном и демократическом обществах.</a:t>
            </a:r>
          </a:p>
          <a:p>
            <a:pPr>
              <a:buNone/>
            </a:pPr>
            <a:r>
              <a:rPr lang="ru-RU" dirty="0" smtClean="0"/>
              <a:t>         Во всех подходах к воспитанию педагог выступает как активное начало наряду с активным ребенком. В связи с этим возникает вопрос о тех задачах, которые призвана решать целенаправленная социализация, организатором которой является педагог.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14290"/>
            <a:ext cx="77724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А. В. Мудрик условно выделил три группы задач, решаемых на каждом этапе социализации 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Естественно-культурные задачи;</a:t>
            </a:r>
          </a:p>
          <a:p>
            <a:endParaRPr lang="ru-RU" dirty="0" smtClean="0"/>
          </a:p>
          <a:p>
            <a:r>
              <a:rPr lang="ru-RU" dirty="0" smtClean="0"/>
              <a:t>Социально-культурные задачи;</a:t>
            </a:r>
          </a:p>
          <a:p>
            <a:endParaRPr lang="ru-RU" dirty="0" smtClean="0"/>
          </a:p>
          <a:p>
            <a:r>
              <a:rPr lang="ru-RU" dirty="0" smtClean="0"/>
              <a:t>Социально-психологические задачи.</a:t>
            </a:r>
          </a:p>
          <a:p>
            <a:pPr>
              <a:buNone/>
            </a:pPr>
            <a:r>
              <a:rPr lang="ru-RU" dirty="0" smtClean="0"/>
              <a:t>         Решение названных задач в процессе воспитания вызвано необходимостью развития личности.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785794"/>
            <a:ext cx="7772400" cy="55697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В процессе воспитания как целенаправленной социализации перечисленные задачи появляются как ответ на кризисы, возникающие в жизни и деятельности детей и взрослых (Л. И. Анцыферова). Кризисы проявляются как обострение ряда противоречий развития личности.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343904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Формирование личности - это процесс и результаты социализации, воспитания и саморазвития.</a:t>
            </a:r>
          </a:p>
          <a:p>
            <a:pPr>
              <a:buNone/>
            </a:pPr>
            <a:r>
              <a:rPr lang="ru-RU" dirty="0" smtClean="0"/>
              <a:t>            Формирование означает становление, приобретение совокупности устойчивых свойств и качеств.</a:t>
            </a:r>
          </a:p>
          <a:p>
            <a:pPr>
              <a:buNone/>
            </a:pPr>
            <a:r>
              <a:rPr lang="ru-RU" dirty="0" smtClean="0"/>
              <a:t>            Формировать - значит придавать форму чему-либо, устойчивость, законченность, определенный тип.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857256"/>
          </a:xfrm>
        </p:spPr>
        <p:txBody>
          <a:bodyPr/>
          <a:lstStyle/>
          <a:p>
            <a:r>
              <a:rPr lang="ru-RU" sz="2400" dirty="0" smtClean="0"/>
              <a:t>Сущность развития и формирования личности, </a:t>
            </a:r>
            <a:r>
              <a:rPr lang="ru-RU" sz="2400" dirty="0" err="1" smtClean="0"/>
              <a:t>Л.И.Божович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57232"/>
            <a:ext cx="7772400" cy="549832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1. Развитие познавательной сферы;</a:t>
            </a:r>
          </a:p>
          <a:p>
            <a:r>
              <a:rPr lang="ru-RU" sz="2800" dirty="0" smtClean="0"/>
              <a:t>2. Формирование нового уровня </a:t>
            </a:r>
            <a:r>
              <a:rPr lang="ru-RU" sz="2800" dirty="0" err="1" smtClean="0"/>
              <a:t>аффективно-потребностной</a:t>
            </a:r>
            <a:r>
              <a:rPr lang="ru-RU" sz="2800" dirty="0" smtClean="0"/>
              <a:t> сферы ребенка ( позволяющего ему действовать не непосредственно, а руководствуясь сознательно поставленными целями, нравственными требованиями и чувствами);</a:t>
            </a:r>
          </a:p>
          <a:p>
            <a:r>
              <a:rPr lang="ru-RU" sz="2800" dirty="0" smtClean="0"/>
              <a:t>3. Возникновение относительно устойчивых форм поведения и деятельности ( составляющих основу формирования его характера);</a:t>
            </a:r>
          </a:p>
          <a:p>
            <a:r>
              <a:rPr lang="ru-RU" sz="2800" dirty="0" smtClean="0"/>
              <a:t>4. развитие общественной направленности, т.е. обращенность к коллективу сверстников, усвоение тех нравственных требований, которые они ему предлагают. </a:t>
            </a:r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928694"/>
          </a:xfrm>
        </p:spPr>
        <p:txBody>
          <a:bodyPr/>
          <a:lstStyle/>
          <a:p>
            <a:pPr algn="ctr"/>
            <a:r>
              <a:rPr lang="ru-RU" dirty="0" smtClean="0"/>
              <a:t>4.Роль обучения в развитии 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500174"/>
            <a:ext cx="7772400" cy="45005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Под </a:t>
            </a:r>
            <a:r>
              <a:rPr lang="ru-RU" sz="2400" dirty="0" smtClean="0">
                <a:solidFill>
                  <a:srgbClr val="FF0000"/>
                </a:solidFill>
              </a:rPr>
              <a:t>обучением</a:t>
            </a:r>
            <a:r>
              <a:rPr lang="ru-RU" sz="2400" dirty="0" smtClean="0"/>
              <a:t> следует понимать не процесс передачи готовых знаний от учителя к ученику, а широкое взаимодействие между обучающим и обучающимся, способ осуществления педагогического процесса с целью развития личности посредством организации усвоения обучающимся научных знаний и способов деятельности.</a:t>
            </a:r>
          </a:p>
          <a:p>
            <a:pPr>
              <a:buNone/>
            </a:pPr>
            <a:r>
              <a:rPr lang="ru-RU" sz="2400" dirty="0" smtClean="0"/>
              <a:t>Это процесс </a:t>
            </a:r>
            <a:r>
              <a:rPr lang="ru-RU" sz="2400" dirty="0" smtClean="0">
                <a:solidFill>
                  <a:srgbClr val="FF0000"/>
                </a:solidFill>
              </a:rPr>
              <a:t>стимулирования и управления </a:t>
            </a:r>
            <a:r>
              <a:rPr lang="ru-RU" sz="2400" dirty="0" smtClean="0"/>
              <a:t>внешней и внутренней активностью ученика, в результате которой происходит освоение человеческого опыта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42"/>
            <a:ext cx="7772400" cy="5855518"/>
          </a:xfrm>
        </p:spPr>
        <p:txBody>
          <a:bodyPr/>
          <a:lstStyle/>
          <a:p>
            <a:r>
              <a:rPr lang="ru-RU" dirty="0" smtClean="0"/>
              <a:t>Умственное развитие зависит от биологического созревания мозговых структур, и этот факт необходимо учитывать в ходе осуществления педагогического процесса. Вместе с тем органическое созревание мозговых структур зависит от среды, обучения и воспитания.</a:t>
            </a:r>
          </a:p>
          <a:p>
            <a:r>
              <a:rPr lang="ru-RU" dirty="0" smtClean="0"/>
              <a:t>Умственное развитие происходит в единстве с биологическим созреванием мозга. 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928694"/>
          </a:xfrm>
        </p:spPr>
        <p:txBody>
          <a:bodyPr/>
          <a:lstStyle/>
          <a:p>
            <a:r>
              <a:rPr lang="ru-RU" sz="2800" dirty="0" smtClean="0"/>
              <a:t>Три точки зрения на соотношение обучения и развития: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71546"/>
            <a:ext cx="7772400" cy="528401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 Обучение и развитие рассматриваются как два независимых друг от друга процесса. Но обучение  как бы надстраивается над созреванием мозга.(В. Штерн, Ж. Пиаже).</a:t>
            </a:r>
          </a:p>
          <a:p>
            <a:r>
              <a:rPr lang="ru-RU" dirty="0" smtClean="0"/>
              <a:t>2. Слияние обучение и развитие, отождествляют тот и другой процессы (Джеймс, </a:t>
            </a:r>
            <a:r>
              <a:rPr lang="ru-RU" dirty="0" err="1" smtClean="0"/>
              <a:t>Торндайк</a:t>
            </a:r>
            <a:r>
              <a:rPr lang="ru-RU" dirty="0" smtClean="0"/>
              <a:t>).</a:t>
            </a:r>
          </a:p>
          <a:p>
            <a:r>
              <a:rPr lang="ru-RU" dirty="0" smtClean="0"/>
              <a:t>3. Объединяет первые две точки зрения и дополняет их новым положением: обучение может идти не только вслед за развитием, не только нога в ногу с ним, но и впереди развития, продвигая его дальше и вызывая в нем новообразования. (теория </a:t>
            </a:r>
            <a:r>
              <a:rPr lang="ru-RU" dirty="0" err="1" smtClean="0"/>
              <a:t>Коффка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571504"/>
          </a:xfrm>
        </p:spPr>
        <p:txBody>
          <a:bodyPr/>
          <a:lstStyle/>
          <a:p>
            <a:r>
              <a:rPr lang="ru-RU" sz="2800" dirty="0" smtClean="0"/>
              <a:t>Л.С. </a:t>
            </a:r>
            <a:r>
              <a:rPr lang="ru-RU" sz="2800" dirty="0" err="1" smtClean="0"/>
              <a:t>Выготский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714356"/>
            <a:ext cx="7772400" cy="56412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Он обосновал тезис о ведущей роли обучения в развитии личности: обучение должно идти впереди развития личности и вести его за собой.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Два уровня умствен. развития ребенка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1. Уровень актуального развития </a:t>
            </a:r>
          </a:p>
          <a:p>
            <a:r>
              <a:rPr lang="ru-RU" dirty="0" smtClean="0"/>
              <a:t>2. Зона ближайшего развития</a:t>
            </a:r>
          </a:p>
          <a:p>
            <a:r>
              <a:rPr lang="ru-RU" dirty="0" smtClean="0"/>
              <a:t>То, что сегодня ребенок делает с помощью взрослого  завтра он будет делать самостоятельно; то, что входило в зону ближайшего развития, в процессе обучения переходит на уровень актуального развития. Так и идет  развитие личности по всем направлениям.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Развитие личности в процессе обучения обеспечивается </a:t>
            </a:r>
            <a:r>
              <a:rPr lang="ru-RU" dirty="0" smtClean="0">
                <a:solidFill>
                  <a:srgbClr val="FF0000"/>
                </a:solidFill>
              </a:rPr>
              <a:t>тремя факторами</a:t>
            </a:r>
            <a:r>
              <a:rPr lang="ru-RU" dirty="0" smtClean="0"/>
              <a:t>: 1.Обобщение учащимися своего опыта; 2.Осознание (рефлексия) процесса общения, так как рефлексия - важнейший механизм развития;</a:t>
            </a:r>
          </a:p>
          <a:p>
            <a:r>
              <a:rPr lang="ru-RU" dirty="0" smtClean="0"/>
              <a:t>3. Соблюдение этапов самого процесса развития личности.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1071570"/>
          </a:xfrm>
        </p:spPr>
        <p:txBody>
          <a:bodyPr/>
          <a:lstStyle/>
          <a:p>
            <a:pPr algn="ctr"/>
            <a:r>
              <a:rPr lang="ru-RU" dirty="0" smtClean="0"/>
              <a:t>1. Развитие личности как педагогическая проблема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00174"/>
            <a:ext cx="7429552" cy="49292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Одной из сложных и ключевых проблем педагогической теории и практики является проблема личности и ее развития в специально организованных условиях.</a:t>
            </a:r>
          </a:p>
          <a:p>
            <a:pPr>
              <a:buNone/>
            </a:pPr>
            <a:r>
              <a:rPr lang="ru-RU" dirty="0" smtClean="0"/>
              <a:t>     Педагогика изучает и выявляет наиболее эффективные условия для гармоничного развития личности в процессе обучения и воспитания.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7772400" cy="1140736"/>
          </a:xfrm>
        </p:spPr>
        <p:txBody>
          <a:bodyPr/>
          <a:lstStyle/>
          <a:p>
            <a:pPr algn="ctr"/>
            <a:r>
              <a:rPr lang="ru-RU" dirty="0" smtClean="0"/>
              <a:t>5. Факторы социализации и формирования 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285992"/>
            <a:ext cx="7772400" cy="40695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Факторами социализации называют такие обстоятельства, при которых создаются условия для протекания процессов социализации.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931044"/>
            <a:ext cx="7772400" cy="59269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А.В.Мудрик выделил основные факторы </a:t>
            </a:r>
            <a:r>
              <a:rPr lang="ru-RU" dirty="0" smtClean="0"/>
              <a:t>социализации: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1.</a:t>
            </a:r>
            <a:r>
              <a:rPr lang="ru-RU" dirty="0" smtClean="0"/>
              <a:t>Макрофакторы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2.мезофакторы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3.микрофакторы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28604"/>
            <a:ext cx="7772400" cy="59269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dirty="0" smtClean="0"/>
              <a:t>Факторы социализации являются одновременно и средовыми факторами формирования личности. 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</a:t>
            </a:r>
            <a:r>
              <a:rPr lang="ru-RU" dirty="0" smtClean="0"/>
              <a:t>Однако </a:t>
            </a:r>
            <a:r>
              <a:rPr lang="ru-RU" dirty="0" smtClean="0"/>
              <a:t>в отличие от социализации факторы формирования личности дополняются еще биологическим фактором.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Природные </a:t>
            </a:r>
            <a:r>
              <a:rPr lang="ru-RU" dirty="0" smtClean="0"/>
              <a:t>особенности являются важными предпосылками, факторами, но не движущими силами формирования личности.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283612"/>
          </a:xfrm>
        </p:spPr>
        <p:txBody>
          <a:bodyPr/>
          <a:lstStyle/>
          <a:p>
            <a:pPr algn="ctr"/>
            <a:r>
              <a:rPr lang="ru-RU" sz="3600" dirty="0" smtClean="0"/>
              <a:t>6.Самовоспитание в структуре процесса формирования личности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00174"/>
            <a:ext cx="7929618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        С </a:t>
            </a:r>
            <a:r>
              <a:rPr lang="ru-RU" dirty="0" smtClean="0"/>
              <a:t>развитием теории управления в педагогическую теорию вошли ее основные понятия - субъект и объект управления.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</a:t>
            </a:r>
            <a:r>
              <a:rPr lang="ru-RU" dirty="0" smtClean="0">
                <a:solidFill>
                  <a:srgbClr val="FF0000"/>
                </a:solidFill>
              </a:rPr>
              <a:t>Субъект</a:t>
            </a:r>
            <a:r>
              <a:rPr lang="ru-RU" dirty="0" smtClean="0"/>
              <a:t> </a:t>
            </a:r>
            <a:r>
              <a:rPr lang="ru-RU" dirty="0" smtClean="0"/>
              <a:t>- это личность, для деятельности которой характерны четыре качественные характеристики:  самостоятельная, предметная, совместная и творческая.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857232"/>
            <a:ext cx="8358214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Работа над собой - самовоспитание - начинается с осознания и принятия объективной цели как субъективного, желательного мотива своей деятельности.</a:t>
            </a:r>
          </a:p>
          <a:p>
            <a:pPr>
              <a:buNone/>
            </a:pPr>
            <a:r>
              <a:rPr lang="ru-RU" dirty="0" smtClean="0"/>
              <a:t>Самовоспитание - систематическая и сознательная деятельность человека, направленная на саморазвитие и формирование своей базовой культуры. 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142984"/>
            <a:ext cx="7772400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Формы и методы самовоспитания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самокритика, </a:t>
            </a:r>
          </a:p>
          <a:p>
            <a:r>
              <a:rPr lang="ru-RU" dirty="0" smtClean="0"/>
              <a:t>самовнушение, </a:t>
            </a:r>
          </a:p>
          <a:p>
            <a:r>
              <a:rPr lang="ru-RU" dirty="0" smtClean="0"/>
              <a:t>самообязательство, </a:t>
            </a:r>
          </a:p>
          <a:p>
            <a:r>
              <a:rPr lang="ru-RU" dirty="0" err="1" smtClean="0"/>
              <a:t>самопереключение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эмоционально-мысленный перенос в положение другого человека и др.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14422"/>
            <a:ext cx="77724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        Искусство </a:t>
            </a:r>
            <a:r>
              <a:rPr lang="ru-RU" dirty="0" smtClean="0"/>
              <a:t>воспитания в связи с проблемой самовоспитания состоит в том, чтобы возможно раньше пробудить у ребенка стремление к самосовершенствованию и помогать ему советом в достижении поставленных целей. 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</a:t>
            </a:r>
            <a:r>
              <a:rPr lang="ru-RU" dirty="0" smtClean="0"/>
              <a:t>Опорой </a:t>
            </a:r>
            <a:r>
              <a:rPr lang="ru-RU" dirty="0" smtClean="0"/>
              <a:t>взрослых в этом деле является сам ребенок, который всегда и везде хочет быть сильным, хорошим и лучшим.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283612"/>
          </a:xfrm>
        </p:spPr>
        <p:txBody>
          <a:bodyPr/>
          <a:lstStyle/>
          <a:p>
            <a:r>
              <a:rPr lang="ru-RU" sz="2400" dirty="0" smtClean="0"/>
              <a:t>В зарубежной педагогике и психологии по проблеме личности и ее развития выделяются </a:t>
            </a:r>
            <a:r>
              <a:rPr lang="ru-RU" sz="2400" b="1" u="sng" dirty="0" smtClean="0"/>
              <a:t>три основных направления:</a:t>
            </a:r>
            <a:endParaRPr lang="ru-RU" sz="24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57298"/>
            <a:ext cx="7772400" cy="499826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 БИОЛОГИЧЕСКОЕ. Личность сугубо природное существо, всё поведения человека объясняют действием присущих от рождения ему потребностей , влечений и инстинктов (З. Фрейд и др.).</a:t>
            </a:r>
          </a:p>
          <a:p>
            <a:r>
              <a:rPr lang="ru-RU" dirty="0" smtClean="0"/>
              <a:t>2. СОЦИОЛОГИЧЕСКОЕ. Считают, что хотя человек рождается как существо биологическое, однако в процессе своей жизни он постепенно социализируется благодаря влиянию на него тех социальных групп, с которыми он общается.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71480"/>
            <a:ext cx="7772400" cy="5784080"/>
          </a:xfrm>
        </p:spPr>
        <p:txBody>
          <a:bodyPr/>
          <a:lstStyle/>
          <a:p>
            <a:r>
              <a:rPr lang="ru-RU" dirty="0" smtClean="0"/>
              <a:t>3. БИОСОЦИАЛЬНОЕ. Считают, что психические процессы (ощущение, восприятие, мышление и др.) имеют биологическую природу, а направленность, интересы, способности личности формируются как явления социальные.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Отечественная педагогическая наука </a:t>
            </a:r>
            <a:r>
              <a:rPr lang="ru-RU" dirty="0" smtClean="0"/>
              <a:t>рассматривает личность как единое целое, в котором биологическое неотделимо от социального.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28604"/>
            <a:ext cx="7772400" cy="592695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Личность</a:t>
            </a:r>
            <a:r>
              <a:rPr lang="ru-RU" dirty="0" smtClean="0"/>
              <a:t>- будучи продуктом общественной жизни, в то же время является живым организмом.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Личность-</a:t>
            </a:r>
            <a:r>
              <a:rPr lang="ru-RU" dirty="0" smtClean="0"/>
              <a:t> (Л. С. </a:t>
            </a:r>
            <a:r>
              <a:rPr lang="ru-RU" dirty="0" err="1" smtClean="0"/>
              <a:t>Выготскогий</a:t>
            </a:r>
            <a:r>
              <a:rPr lang="ru-RU" dirty="0" smtClean="0"/>
              <a:t>) - это целостная психическая система, которая выполняет определенные функции и возникает у человека, чтобы обслуживать эти функции.</a:t>
            </a:r>
          </a:p>
          <a:p>
            <a:r>
              <a:rPr lang="ru-RU" dirty="0" smtClean="0"/>
              <a:t>Основные функции личности - творческое освоение общественного опыта и включение человека в систему общественных отношений.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00108"/>
            <a:ext cx="7772400" cy="5355452"/>
          </a:xfrm>
        </p:spPr>
        <p:txBody>
          <a:bodyPr/>
          <a:lstStyle/>
          <a:p>
            <a:r>
              <a:rPr lang="ru-RU" dirty="0" smtClean="0"/>
              <a:t>Все стороны личности обнаруживаются только в деятельности и в отношениях с другими людьми. Личность существует, проявляется и формируется в деятельности и общении. Отсюда и </a:t>
            </a:r>
            <a:r>
              <a:rPr lang="ru-RU" dirty="0" smtClean="0">
                <a:solidFill>
                  <a:srgbClr val="FF0000"/>
                </a:solidFill>
              </a:rPr>
              <a:t>важнейшая характеристика личности </a:t>
            </a:r>
            <a:r>
              <a:rPr lang="ru-RU" dirty="0" smtClean="0"/>
              <a:t>- социальный облик человека, всеми своими проявлениями связанного с жизнью окружающих его людей.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Различия и в понимании сущности развития личности в отечественной и зарубежной педагогике: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Метафизики</a:t>
            </a:r>
            <a:r>
              <a:rPr lang="ru-RU" dirty="0" smtClean="0"/>
              <a:t> рассматривают развитие как процесс количественного накопления, как простое повторение, увеличение или уменьшение изучаемого явления.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Отечественная педагогика </a:t>
            </a:r>
            <a:r>
              <a:rPr lang="ru-RU" dirty="0" smtClean="0"/>
              <a:t>рассматривает развитие как неотъемлемое свойство природы, общества и мышления, как движение от низшего к высшему, как рождение нового и отмирание или преобразование старого.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736"/>
            <a:ext cx="7772400" cy="49268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противоречие между новыми потребностями, порождаемыми деятельностью, и возможностями их удовлетворения;</a:t>
            </a:r>
          </a:p>
          <a:p>
            <a:r>
              <a:rPr lang="ru-RU" dirty="0" smtClean="0"/>
              <a:t>противоречие между возросшими физическими и духовными возможностями ребенка и старыми, ранее сложившимися формами взаимоотношений и видами деятельности;</a:t>
            </a:r>
          </a:p>
          <a:p>
            <a:r>
              <a:rPr lang="ru-RU" dirty="0" smtClean="0"/>
              <a:t>противоречие между растущими требованиями со стороны общества, группы взрослых и наличным уровнем развития личности (</a:t>
            </a:r>
            <a:r>
              <a:rPr lang="ru-RU" dirty="0" err="1" smtClean="0"/>
              <a:t>В.А.Крутецкий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42852"/>
            <a:ext cx="8072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Развитие личности как составляющей природы и общества есть постоянный процесс движения, характеризующегося противоречиями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286</TotalTime>
  <Words>1840</Words>
  <Application>Microsoft Office PowerPoint</Application>
  <PresentationFormat>Экран (4:3)</PresentationFormat>
  <Paragraphs>112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Метро</vt:lpstr>
      <vt:lpstr>  Презентация к лекции: «Развитие, социализация и воспитание личности»</vt:lpstr>
      <vt:lpstr>Вопросы:</vt:lpstr>
      <vt:lpstr>1. Развитие личности как педагогическая проблема </vt:lpstr>
      <vt:lpstr>В зарубежной педагогике и психологии по проблеме личности и ее развития выделяются три основных направления:</vt:lpstr>
      <vt:lpstr>Слайд 5</vt:lpstr>
      <vt:lpstr>Слайд 6</vt:lpstr>
      <vt:lpstr>Слайд 7</vt:lpstr>
      <vt:lpstr>Различия и в понимании сущности развития личности в отечественной и зарубежной педагогике:</vt:lpstr>
      <vt:lpstr>Слайд 9</vt:lpstr>
      <vt:lpstr>Слайд 10</vt:lpstr>
      <vt:lpstr>Слайд 11</vt:lpstr>
      <vt:lpstr>2. Сущность социализации и ее стадии</vt:lpstr>
      <vt:lpstr>Слайд 13</vt:lpstr>
      <vt:lpstr>Слайд 14</vt:lpstr>
      <vt:lpstr>Слайд 15</vt:lpstr>
      <vt:lpstr>Слайд 16</vt:lpstr>
      <vt:lpstr>Слайд 17</vt:lpstr>
      <vt:lpstr>3. Воспитание и формирование личности</vt:lpstr>
      <vt:lpstr>Слайд 19</vt:lpstr>
      <vt:lpstr>Слайд 20</vt:lpstr>
      <vt:lpstr>Слайд 21</vt:lpstr>
      <vt:lpstr>Слайд 22</vt:lpstr>
      <vt:lpstr>Слайд 23</vt:lpstr>
      <vt:lpstr>Сущность развития и формирования личности, Л.И.Божович:</vt:lpstr>
      <vt:lpstr>4.Роль обучения в развитии личности</vt:lpstr>
      <vt:lpstr>Слайд 26</vt:lpstr>
      <vt:lpstr>Три точки зрения на соотношение обучения и развития:</vt:lpstr>
      <vt:lpstr>Л.С. Выготский:</vt:lpstr>
      <vt:lpstr>Слайд 29</vt:lpstr>
      <vt:lpstr>5. Факторы социализации и формирования личности</vt:lpstr>
      <vt:lpstr>Слайд 31</vt:lpstr>
      <vt:lpstr>Слайд 32</vt:lpstr>
      <vt:lpstr>6.Самовоспитание в структуре процесса формирования личности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Развитие, социализация и воспитание личности как педагогическая проблема</dc:title>
  <dc:creator>Just</dc:creator>
  <cp:lastModifiedBy>soloveva</cp:lastModifiedBy>
  <cp:revision>34</cp:revision>
  <dcterms:created xsi:type="dcterms:W3CDTF">2011-01-21T12:06:07Z</dcterms:created>
  <dcterms:modified xsi:type="dcterms:W3CDTF">2023-10-03T08:54:55Z</dcterms:modified>
</cp:coreProperties>
</file>