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8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76" r:id="rId20"/>
    <p:sldId id="275" r:id="rId21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  <a:srgbClr val="FFCC99"/>
    <a:srgbClr val="FFFFCC"/>
    <a:srgbClr val="EC89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>
      <p:cViewPr varScale="1">
        <p:scale>
          <a:sx n="114" d="100"/>
          <a:sy n="114" d="100"/>
        </p:scale>
        <p:origin x="744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75273-BF3F-4D76-B1F3-3C2B6E519346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11395-8CAE-41B6-B632-3A3799F0F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75273-BF3F-4D76-B1F3-3C2B6E519346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11395-8CAE-41B6-B632-3A3799F0F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75273-BF3F-4D76-B1F3-3C2B6E519346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11395-8CAE-41B6-B632-3A3799F0F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75273-BF3F-4D76-B1F3-3C2B6E519346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11395-8CAE-41B6-B632-3A3799F0F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75273-BF3F-4D76-B1F3-3C2B6E519346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11395-8CAE-41B6-B632-3A3799F0F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75273-BF3F-4D76-B1F3-3C2B6E519346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11395-8CAE-41B6-B632-3A3799F0F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75273-BF3F-4D76-B1F3-3C2B6E519346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11395-8CAE-41B6-B632-3A3799F0F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75273-BF3F-4D76-B1F3-3C2B6E519346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11395-8CAE-41B6-B632-3A3799F0F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75273-BF3F-4D76-B1F3-3C2B6E519346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11395-8CAE-41B6-B632-3A3799F0F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75273-BF3F-4D76-B1F3-3C2B6E519346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11395-8CAE-41B6-B632-3A3799F0F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75273-BF3F-4D76-B1F3-3C2B6E519346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11395-8CAE-41B6-B632-3A3799F0F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81000"/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575273-BF3F-4D76-B1F3-3C2B6E519346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11395-8CAE-41B6-B632-3A3799F0F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95486"/>
            <a:ext cx="9144000" cy="1275606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Государственное бюджетное профессиональное образовательное учреждение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Владимирской области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«Ковровский медицинский колледж имени Е.И.Смирнова»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80112" y="3219822"/>
            <a:ext cx="3563888" cy="1080120"/>
          </a:xfrm>
        </p:spPr>
        <p:txBody>
          <a:bodyPr>
            <a:noAutofit/>
          </a:bodyPr>
          <a:lstStyle/>
          <a:p>
            <a:pPr algn="r"/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преподаватель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Ильина Н.А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07904" y="4443958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Ковров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0" y="1059582"/>
            <a:ext cx="457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Специальность 34.02.01 Сестринское дело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МДК 01.02 Профилактика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763688" y="1995686"/>
            <a:ext cx="5904656" cy="954107"/>
          </a:xfrm>
          <a:prstGeom prst="rect">
            <a:avLst/>
          </a:prstGeom>
          <a:solidFill>
            <a:srgbClr val="FFCC99">
              <a:alpha val="6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Профилактика стоматологических заболеваний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0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11560" y="627534"/>
            <a:ext cx="3008313" cy="871538"/>
          </a:xfrm>
          <a:solidFill>
            <a:srgbClr val="FFCC99">
              <a:alpha val="60000"/>
            </a:srgbClr>
          </a:solidFill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Ирригатор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2355726"/>
            <a:ext cx="4608512" cy="2067694"/>
          </a:xfrm>
          <a:solidFill>
            <a:srgbClr val="FFCCCC">
              <a:alpha val="60000"/>
            </a:srgbClr>
          </a:solidFill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Рекомендуется использовать при: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наличии во рту ортопедических 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ортодонтических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конструкций;</a:t>
            </a:r>
          </a:p>
          <a:p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галитозе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невозможности полноценно очищать труднодоступные участки;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снижении иммунитета;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курении;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вынашивании ребенка </a:t>
            </a:r>
            <a:endParaRPr lang="ru-RU" sz="16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4031432" y="267494"/>
            <a:ext cx="5112568" cy="1923678"/>
          </a:xfrm>
          <a:solidFill>
            <a:srgbClr val="FFCCCC">
              <a:alpha val="60000"/>
            </a:srgbClr>
          </a:solidFill>
        </p:spPr>
        <p:txBody>
          <a:bodyPr>
            <a:no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Это приспособление используется для поддержания гигиены на высоком уровне и предупреждения патологических состояний, связанных с некачественным очищением твердых и мягких тканей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Обычно конструкция представляет собой резервуар для воды и растворов, насадку для орошения и мотор для создания давления струи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2427734"/>
            <a:ext cx="4176464" cy="25232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23478"/>
            <a:ext cx="3286004" cy="871538"/>
          </a:xfrm>
          <a:solidFill>
            <a:srgbClr val="FFCC99">
              <a:alpha val="60000"/>
            </a:srgbClr>
          </a:solidFill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Чистка зубов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25f88dcff4c72d288860a3aa1396df5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44008" y="1707654"/>
            <a:ext cx="4329217" cy="288758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1131590"/>
            <a:ext cx="4499992" cy="2088232"/>
          </a:xfrm>
          <a:solidFill>
            <a:srgbClr val="FFCCCC">
              <a:alpha val="60000"/>
            </a:srgbClr>
          </a:solidFill>
        </p:spPr>
        <p:txBody>
          <a:bodyPr>
            <a:no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Предотвратить регулярное появление налета невозможно, поскольку микроорганизмы, участвующие в этом процессе, являются неотъемлемой частью организма человека. Для того чтобы устранить негативное влияние бактерий на эмаль и более глубокие слои зубных тканей, необходимо ежедневно ухаживать за полостью рта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44008" y="123478"/>
            <a:ext cx="4248472" cy="1323439"/>
          </a:xfrm>
          <a:prstGeom prst="rect">
            <a:avLst/>
          </a:prstGeom>
          <a:solidFill>
            <a:srgbClr val="FFCCCC">
              <a:alpha val="60000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целях профилактики стоматологических заболеваний нужно пользоваться пастами с фтором. Они помогают не только предупредить скопление большого количества налета, но и укрепить твердые ткани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3363838"/>
            <a:ext cx="4536504" cy="1569660"/>
          </a:xfrm>
          <a:prstGeom prst="rect">
            <a:avLst/>
          </a:prstGeom>
          <a:solidFill>
            <a:srgbClr val="FFCCCC">
              <a:alpha val="60000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Чистить зубы нужно дважды в день (после завтрака и перед сном). Специалисты отмечают, что продолжительность чистки должна составлять не менее 3 минут. Так ни одна единица не останется без внимания. Для языка приобретаются специальные скребки и щеточки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3478"/>
            <a:ext cx="3008313" cy="871538"/>
          </a:xfrm>
          <a:solidFill>
            <a:srgbClr val="FFCC99">
              <a:alpha val="60000"/>
            </a:srgbClr>
          </a:solidFill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Зубная нить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zubnaya-nit-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3968" y="987574"/>
            <a:ext cx="4510170" cy="301053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1059582"/>
            <a:ext cx="3995935" cy="3727671"/>
          </a:xfrm>
          <a:solidFill>
            <a:srgbClr val="FFCCCC">
              <a:alpha val="60000"/>
            </a:srgbClr>
          </a:solidFill>
        </p:spPr>
        <p:txBody>
          <a:bodyPr>
            <a:normAutofit/>
          </a:bodyPr>
          <a:lstStyle/>
          <a:p>
            <a:r>
              <a:rPr lang="ru-RU" dirty="0" smtClean="0"/>
              <a:t>Щетка не способна качественно вычищать межзубные промежутки. Щетинки не настолько малы, чтобы проникнуть в зазоры между плотно примыкающими зубами.</a:t>
            </a:r>
          </a:p>
          <a:p>
            <a:r>
              <a:rPr lang="ru-RU" dirty="0" smtClean="0"/>
              <a:t>Несмотря на обилие продукции на полках магазинов, специалисты сходятся во мнении, что вид </a:t>
            </a:r>
            <a:r>
              <a:rPr lang="ru-RU" dirty="0" err="1" smtClean="0"/>
              <a:t>флосса</a:t>
            </a:r>
            <a:r>
              <a:rPr lang="ru-RU" dirty="0" smtClean="0"/>
              <a:t> не так важен, если уметь правильно им пользоваться. Новичкам лучше отдать предпочтение вощеным типам, потому что они легче проникают в межзубные промежутки, не рвутся и не распадаются на волокна.</a:t>
            </a:r>
          </a:p>
          <a:p>
            <a:r>
              <a:rPr lang="ru-RU" dirty="0" smtClean="0"/>
              <a:t>Для облегчения процесса были созданы особые держатели, которые называются </a:t>
            </a:r>
            <a:r>
              <a:rPr lang="ru-RU" dirty="0" err="1" smtClean="0"/>
              <a:t>флоссетами</a:t>
            </a:r>
            <a:r>
              <a:rPr lang="ru-RU" dirty="0" smtClean="0"/>
              <a:t>. Этот вариант оптимален для лиц, которые не могут освоить технику </a:t>
            </a:r>
            <a:r>
              <a:rPr lang="ru-RU" dirty="0" err="1" smtClean="0"/>
              <a:t>флоссинга</a:t>
            </a:r>
            <a:r>
              <a:rPr lang="ru-RU" dirty="0" smtClean="0"/>
              <a:t>, а также для людей с нарушением подвижности пальцев рук.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23478"/>
            <a:ext cx="3707904" cy="1076325"/>
          </a:xfrm>
          <a:solidFill>
            <a:srgbClr val="FFCC99">
              <a:alpha val="60000"/>
            </a:srgbClr>
          </a:solidFill>
        </p:spPr>
        <p:txBody>
          <a:bodyPr>
            <a:noAutofit/>
          </a:bodyPr>
          <a:lstStyle/>
          <a:p>
            <a:pPr algn="ctr"/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Ополаскиватель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полости рта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E-lII6uXsAELJSb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44008" y="2355726"/>
            <a:ext cx="3672408" cy="2448271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1275605"/>
            <a:ext cx="3491880" cy="3867895"/>
          </a:xfrm>
          <a:solidFill>
            <a:srgbClr val="FFCCCC">
              <a:alpha val="60000"/>
            </a:srgbClr>
          </a:solidFill>
        </p:spPr>
        <p:txBody>
          <a:bodyPr>
            <a:norm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Такие жидкости можно разделить на 2 большие группы. К первой относятся средства, которые наносятся до чистки и впоследствии облегчают удаление налета щеткой и пастой. Они предназначены для размягчения отложений.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Во вторую группу входят составы, применяемые после очищения. Они уменьшают сцепление бактериального слоя с зубными поверхностями. Особенно эффективны продукты, содержащие антисептики.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851920" y="0"/>
            <a:ext cx="5292080" cy="2308324"/>
          </a:xfrm>
          <a:prstGeom prst="rect">
            <a:avLst/>
          </a:prstGeom>
          <a:solidFill>
            <a:srgbClr val="FFCCCC">
              <a:alpha val="60000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Иногда врачи рекомендуют пользоваться антисептическими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ополаскивателями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после хирургического вмешательства при наличии воспалительного процесса во рту. Однако такие составы нельзя применять на постоянной основе, они предназначены только для временной терапии в периоды обострения недугов. Кроме того, если использовать их слишком долго, бактериальная микрофлора со временем адаптируется, и эффект приближается к нулю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0"/>
            <a:ext cx="4716016" cy="1635646"/>
          </a:xfrm>
          <a:solidFill>
            <a:srgbClr val="FFCC99">
              <a:alpha val="60000"/>
            </a:srgbClr>
          </a:solidFill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Особенности профилактики стоматологических заболеваний в условиях клиники</a:t>
            </a:r>
            <a:endParaRPr lang="ru-RU" sz="28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251520" y="1923678"/>
            <a:ext cx="4104456" cy="3024336"/>
          </a:xfrm>
          <a:solidFill>
            <a:srgbClr val="FFCCCC">
              <a:alpha val="60000"/>
            </a:srgbClr>
          </a:solidFill>
        </p:spPr>
        <p:txBody>
          <a:bodyPr>
            <a:noAutofit/>
          </a:bodyPr>
          <a:lstStyle/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Главная задача, которую ставят перед собой специалисты — предупредить и быстро вылечить патологии твердых тканей и слизистых оболочек ротовой полости. Профгигиена подразумевает тщательную обработку поверхностей для удаления частиц пищи и застарелых отложений, а также последующее нанесение защитных составов для предотвращения развития патологического процесса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5076056" y="0"/>
            <a:ext cx="4067944" cy="2643758"/>
          </a:xfrm>
          <a:solidFill>
            <a:srgbClr val="FFCCCC">
              <a:alpha val="60000"/>
            </a:srgbClr>
          </a:solidFill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Процедура состоит из нескольких последовательных этапов: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консультирование пациента о необходимости выполнения гигиенических мероприятий, формирование правильного понимания важности вопросов ухода за зубами;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антисептическая обработка (орошение) полости рта;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удаление отложений (камня, налета);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покрытие специальными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реминерализующими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препаратами</a:t>
            </a:r>
          </a:p>
          <a:p>
            <a:endParaRPr lang="ru-RU" dirty="0"/>
          </a:p>
        </p:txBody>
      </p:sp>
      <p:pic>
        <p:nvPicPr>
          <p:cNvPr id="8" name="Рисунок 7" descr="pexels-cedric-fauntleroy-42709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2080" y="2715766"/>
            <a:ext cx="3384376" cy="225625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23478"/>
            <a:ext cx="3682752" cy="925611"/>
          </a:xfrm>
          <a:solidFill>
            <a:srgbClr val="FFCC99">
              <a:alpha val="60000"/>
            </a:srgbClr>
          </a:solidFill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Профессиональная чистка зубов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131590"/>
            <a:ext cx="3779912" cy="4011910"/>
          </a:xfrm>
          <a:solidFill>
            <a:srgbClr val="FFCCCC">
              <a:alpha val="60000"/>
            </a:srgbClr>
          </a:solidFill>
        </p:spPr>
        <p:txBody>
          <a:bodyPr>
            <a:noAutofit/>
          </a:bodyPr>
          <a:lstStyle/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Это эффективный способ удаления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налетистого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пигмента и зубного камня, которые являются подходящей средой для роста бактериальной микрофлоры, а значит и главной причиной развития заболеваний периодонта. В целом услуга включает в себя непосредственно устранение отложения, полировку и укрепление эмалевого слоя. Эти действия выполняются в различных комбинациях в зависимости от индивидуальных особенностей пациента, клинической картины, противопоказаний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11960" y="0"/>
            <a:ext cx="4932040" cy="2715766"/>
          </a:xfrm>
          <a:solidFill>
            <a:srgbClr val="FFCCCC">
              <a:alpha val="60000"/>
            </a:srgbClr>
          </a:solidFill>
        </p:spPr>
        <p:txBody>
          <a:bodyPr>
            <a:normAutofit fontScale="40000" lnSpcReduction="20000"/>
          </a:bodyPr>
          <a:lstStyle/>
          <a:p>
            <a:pPr algn="ctr">
              <a:buNone/>
            </a:pPr>
            <a:r>
              <a:rPr lang="ru-RU" sz="4500" b="1" dirty="0" smtClean="0">
                <a:latin typeface="Times New Roman" pitchFamily="18" charset="0"/>
                <a:cs typeface="Times New Roman" pitchFamily="18" charset="0"/>
              </a:rPr>
              <a:t>Виды </a:t>
            </a:r>
            <a:r>
              <a:rPr lang="ru-RU" sz="4500" b="1" dirty="0" err="1" smtClean="0">
                <a:latin typeface="Times New Roman" pitchFamily="18" charset="0"/>
                <a:cs typeface="Times New Roman" pitchFamily="18" charset="0"/>
              </a:rPr>
              <a:t>профочищения</a:t>
            </a:r>
            <a:r>
              <a:rPr lang="ru-RU" sz="45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3700" dirty="0" smtClean="0">
                <a:latin typeface="Times New Roman" pitchFamily="18" charset="0"/>
                <a:cs typeface="Times New Roman" pitchFamily="18" charset="0"/>
              </a:rPr>
              <a:t>Ультразвуком. Аппарат воздействует даже на те отложения, которые располагаются в </a:t>
            </a:r>
            <a:r>
              <a:rPr lang="ru-RU" sz="3700" dirty="0" err="1" smtClean="0">
                <a:latin typeface="Times New Roman" pitchFamily="18" charset="0"/>
                <a:cs typeface="Times New Roman" pitchFamily="18" charset="0"/>
              </a:rPr>
              <a:t>поддесневой</a:t>
            </a:r>
            <a:r>
              <a:rPr lang="ru-RU" sz="3700" dirty="0" smtClean="0">
                <a:latin typeface="Times New Roman" pitchFamily="18" charset="0"/>
                <a:cs typeface="Times New Roman" pitchFamily="18" charset="0"/>
              </a:rPr>
              <a:t> области. Эффект от процедуры может длиться до года.</a:t>
            </a:r>
          </a:p>
          <a:p>
            <a:r>
              <a:rPr lang="ru-RU" sz="3700" dirty="0" smtClean="0">
                <a:latin typeface="Times New Roman" pitchFamily="18" charset="0"/>
                <a:cs typeface="Times New Roman" pitchFamily="18" charset="0"/>
              </a:rPr>
              <a:t>Лазером. Устраняется налет и камень, эмаль становится светлее. В некоторых случаях даже меняется оттенок дентина. Выраженный результат можно наблюдать до 2-3 лет.</a:t>
            </a:r>
          </a:p>
          <a:p>
            <a:r>
              <a:rPr lang="ru-RU" sz="3700" dirty="0" err="1" smtClean="0">
                <a:latin typeface="Times New Roman" pitchFamily="18" charset="0"/>
                <a:cs typeface="Times New Roman" pitchFamily="18" charset="0"/>
              </a:rPr>
              <a:t>Air</a:t>
            </a:r>
            <a:r>
              <a:rPr lang="ru-RU" sz="3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700" dirty="0" err="1" smtClean="0">
                <a:latin typeface="Times New Roman" pitchFamily="18" charset="0"/>
                <a:cs typeface="Times New Roman" pitchFamily="18" charset="0"/>
              </a:rPr>
              <a:t>Flow</a:t>
            </a:r>
            <a:r>
              <a:rPr lang="ru-RU" sz="3700" dirty="0" smtClean="0">
                <a:latin typeface="Times New Roman" pitchFamily="18" charset="0"/>
                <a:cs typeface="Times New Roman" pitchFamily="18" charset="0"/>
              </a:rPr>
              <a:t>. На налет и камень воздействуют струей воздуха и раствора на основе соды. Эффект виден до полугода. Процедура абсолютно безвредна и безболезненна, не приносит никакого дискомфорта</a:t>
            </a:r>
          </a:p>
          <a:p>
            <a:endParaRPr lang="ru-RU" dirty="0"/>
          </a:p>
        </p:txBody>
      </p:sp>
      <p:pic>
        <p:nvPicPr>
          <p:cNvPr id="5" name="Рисунок 4" descr="1-chistka-zub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2859782"/>
            <a:ext cx="3148411" cy="208823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95486"/>
            <a:ext cx="4104456" cy="857250"/>
          </a:xfrm>
          <a:solidFill>
            <a:srgbClr val="FFCC99">
              <a:alpha val="60000"/>
            </a:srgbClr>
          </a:solidFill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Удаление зубного камня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7504" y="1419622"/>
            <a:ext cx="3600400" cy="3168352"/>
          </a:xfrm>
          <a:solidFill>
            <a:srgbClr val="FFCCCC">
              <a:alpha val="60000"/>
            </a:srgbClr>
          </a:solidFill>
        </p:spPr>
        <p:txBody>
          <a:bodyPr>
            <a:normAutofit fontScale="55000" lnSpcReduction="20000"/>
          </a:bodyPr>
          <a:lstStyle/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Твердые отложения желтоватого, белого, серого, коричневого оттенка убрать обычной щеткой не получится. Со временем поражаются глубокие ткани, что может привести к пародонтозу. Именно поэтому важно как можно раньше обнаружить наличие такого налета и обратиться к стоматологу.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Самыми распространенными способами чистки являются ультразвук и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Air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Flow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. Чем дольше отложения находятся на зубах, тем труднее от них избавиться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27984" y="123478"/>
            <a:ext cx="4470648" cy="2520280"/>
          </a:xfrm>
          <a:solidFill>
            <a:srgbClr val="FFCCCC">
              <a:alpha val="60000"/>
            </a:srgbClr>
          </a:solidFill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Уделяйте как можно больше внимания профилактическим мерам и не забывайте: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регулярно чистить зубы с использованием качественной щетки с щетиной средней жесткости и фторсодержащей пасты;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периодически менять аксессуары;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не пренебрегать зубной нитью и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ополаскивателями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не курить, отказаться от частого употребления кофе и крепкого черного чая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do_i_posle_profgigien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2715766"/>
            <a:ext cx="4104456" cy="222788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1368152" cy="857250"/>
          </a:xfrm>
          <a:solidFill>
            <a:srgbClr val="FFCC99">
              <a:alpha val="60000"/>
            </a:srgbClr>
          </a:solidFill>
        </p:spPr>
        <p:txBody>
          <a:bodyPr/>
          <a:lstStyle/>
          <a:p>
            <a:pPr algn="l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Тест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987574"/>
            <a:ext cx="50405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Причина возникновения стоматологических заболеваний?</a:t>
            </a:r>
          </a:p>
          <a:p>
            <a:pPr marL="342900" indent="-3429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А) Недостаток витамина А</a:t>
            </a:r>
          </a:p>
          <a:p>
            <a:pPr marL="342900" indent="-3429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Б) Использование препаратов, содержащих гормоны</a:t>
            </a:r>
          </a:p>
          <a:p>
            <a:pPr marL="342900" indent="-3429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В) Токсикоз при беременности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2283718"/>
            <a:ext cx="50405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2. Метод, позволяющий предупреждать возникновение стоматологических патологий?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А) Третичная профилактика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Б) Первичная профилактика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В) Вторичная профилактика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651870"/>
            <a:ext cx="442798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3. Метод, позволяющий остановить уже начавшийся патологический процесс?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А) Вторичная профилактика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Б) Первичная профилактика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В) Третичная профилактика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60032" y="987574"/>
            <a:ext cx="4283968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4. Это приспособление используется для поддержания гигиены на высшем уровне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А) Ирригатор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Ополаскиватель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В) Зубная нить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60032" y="2283718"/>
            <a:ext cx="41044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5. Что появится, если не чистить зубы?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А) Коррозия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Б) Налет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В) Сыпь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23520" y="3579862"/>
            <a:ext cx="43204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6. Можно ли чистить зубы раз в неделю?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А) Да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Б) Нет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В) Возможно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67494"/>
            <a:ext cx="36004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7. Какой аппарат используется для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профочищения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А) Эндоскоп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Б) Цистоскоп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В) Ультразвук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851670"/>
            <a:ext cx="33123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8. Сколько зубов у человека?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А) 32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Б) 28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В) 10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147814"/>
            <a:ext cx="38164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9. Твердое отложение на зубах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А) Медь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Б) Камень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В) Золото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3968" y="267494"/>
            <a:ext cx="453650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10. На сколько групп можно разделить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ополаскиватель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для рта?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А) 4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Б) 8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В) 2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23478"/>
            <a:ext cx="2880320" cy="857250"/>
          </a:xfrm>
          <a:solidFill>
            <a:srgbClr val="FFCC99">
              <a:alpha val="60000"/>
            </a:srgbClr>
          </a:solidFill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Ответы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31840" y="1131590"/>
            <a:ext cx="1728192" cy="2862322"/>
          </a:xfrm>
          <a:prstGeom prst="rect">
            <a:avLst/>
          </a:prstGeom>
          <a:solidFill>
            <a:srgbClr val="FFCCCC">
              <a:alpha val="60000"/>
            </a:srgbClr>
          </a:solidFill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/>
              <a:t>В</a:t>
            </a:r>
          </a:p>
          <a:p>
            <a:pPr marL="342900" indent="-342900">
              <a:buAutoNum type="arabicPeriod"/>
            </a:pPr>
            <a:r>
              <a:rPr lang="ru-RU" dirty="0" smtClean="0"/>
              <a:t>Б</a:t>
            </a:r>
          </a:p>
          <a:p>
            <a:pPr marL="342900" indent="-342900">
              <a:buAutoNum type="arabicPeriod"/>
            </a:pPr>
            <a:r>
              <a:rPr lang="ru-RU" dirty="0" smtClean="0"/>
              <a:t>А</a:t>
            </a:r>
          </a:p>
          <a:p>
            <a:pPr marL="342900" indent="-342900">
              <a:buAutoNum type="arabicPeriod"/>
            </a:pPr>
            <a:r>
              <a:rPr lang="ru-RU" dirty="0" smtClean="0"/>
              <a:t>А</a:t>
            </a:r>
          </a:p>
          <a:p>
            <a:pPr marL="342900" indent="-342900">
              <a:buAutoNum type="arabicPeriod"/>
            </a:pPr>
            <a:r>
              <a:rPr lang="ru-RU" dirty="0" smtClean="0"/>
              <a:t>Б</a:t>
            </a:r>
          </a:p>
          <a:p>
            <a:pPr marL="342900" indent="-342900">
              <a:buAutoNum type="arabicPeriod"/>
            </a:pPr>
            <a:r>
              <a:rPr lang="ru-RU" dirty="0" smtClean="0"/>
              <a:t>Б</a:t>
            </a:r>
          </a:p>
          <a:p>
            <a:pPr marL="342900" indent="-342900">
              <a:buAutoNum type="arabicPeriod"/>
            </a:pPr>
            <a:r>
              <a:rPr lang="ru-RU" dirty="0" smtClean="0"/>
              <a:t>В</a:t>
            </a:r>
          </a:p>
          <a:p>
            <a:pPr marL="342900" indent="-342900">
              <a:buAutoNum type="arabicPeriod"/>
            </a:pPr>
            <a:r>
              <a:rPr lang="ru-RU" dirty="0" smtClean="0"/>
              <a:t>А</a:t>
            </a:r>
          </a:p>
          <a:p>
            <a:pPr marL="342900" indent="-342900">
              <a:buAutoNum type="arabicPeriod"/>
            </a:pPr>
            <a:r>
              <a:rPr lang="ru-RU" dirty="0" smtClean="0"/>
              <a:t>Б</a:t>
            </a:r>
          </a:p>
          <a:p>
            <a:pPr marL="342900" indent="-342900">
              <a:buAutoNum type="arabicPeriod"/>
            </a:pPr>
            <a:r>
              <a:rPr lang="ru-RU" dirty="0" smtClean="0"/>
              <a:t>В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7504" y="123478"/>
            <a:ext cx="4788024" cy="1635646"/>
          </a:xfrm>
          <a:solidFill>
            <a:srgbClr val="FFCC99">
              <a:alpha val="60000"/>
            </a:srgbClr>
          </a:solidFill>
        </p:spPr>
        <p:txBody>
          <a:bodyPr>
            <a:normAutofit fontScale="90000"/>
          </a:bodyPr>
          <a:lstStyle/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Профилактика и лечение стоматологических заболеваний, гигиена полости рта играют важнейшую роль в здоровье взрослых и детей. Все профилактические меры должны приниматься в комплексе, только тогда удастся избежать серьезных патологий, требующих долгой терапии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1 слайд.jpe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07504" y="2067694"/>
            <a:ext cx="4141181" cy="2760787"/>
          </a:xfrm>
        </p:spPr>
      </p:pic>
      <p:pic>
        <p:nvPicPr>
          <p:cNvPr id="9" name="Содержимое 8" descr="1сл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932040" y="339502"/>
            <a:ext cx="4028923" cy="2688047"/>
          </a:xfrm>
        </p:spPr>
      </p:pic>
      <p:sp>
        <p:nvSpPr>
          <p:cNvPr id="7" name="TextBox 6"/>
          <p:cNvSpPr txBox="1"/>
          <p:nvPr/>
        </p:nvSpPr>
        <p:spPr>
          <a:xfrm>
            <a:off x="4355976" y="3435846"/>
            <a:ext cx="4644008" cy="1569660"/>
          </a:xfrm>
          <a:prstGeom prst="rect">
            <a:avLst/>
          </a:prstGeom>
          <a:solidFill>
            <a:srgbClr val="FFCC99">
              <a:alpha val="60000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Уход должен осуществляться как в домашних условиях, так и в клинике, поскольку не все процедуры могут выполняться самостоятельно. При возникновении вопросов, касающихся выбора действенных методик, лучше проконсультироваться со стоматологом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10" y="1422751"/>
            <a:ext cx="9144000" cy="1717700"/>
          </a:xfrm>
          <a:solidFill>
            <a:srgbClr val="FFCC99">
              <a:alpha val="60000"/>
            </a:srgbClr>
          </a:solidFill>
        </p:spPr>
        <p:txBody>
          <a:bodyPr>
            <a:no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7504" y="123478"/>
            <a:ext cx="3465516" cy="1096863"/>
          </a:xfrm>
          <a:solidFill>
            <a:srgbClr val="FFCC99">
              <a:alpha val="60000"/>
            </a:srgbClr>
          </a:solidFill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Причины возникновения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575050" y="123478"/>
            <a:ext cx="5568950" cy="3960440"/>
          </a:xfrm>
        </p:spPr>
        <p:txBody>
          <a:bodyPr>
            <a:normAutofit fontScale="47500" lnSpcReduction="20000"/>
          </a:bodyPr>
          <a:lstStyle/>
          <a:p>
            <a:pPr>
              <a:buFont typeface="Wingdings" pitchFamily="2" charset="2"/>
              <a:buChar char="§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некачественная гигиена;</a:t>
            </a:r>
          </a:p>
          <a:p>
            <a:pPr>
              <a:buFont typeface="Wingdings" pitchFamily="2" charset="2"/>
              <a:buChar char="§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несвоевременное лечение кариеса и других патологий;</a:t>
            </a:r>
          </a:p>
          <a:p>
            <a:pPr>
              <a:buFont typeface="Wingdings" pitchFamily="2" charset="2"/>
              <a:buChar char="§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наследственная предрасположенность;</a:t>
            </a:r>
          </a:p>
          <a:p>
            <a:pPr>
              <a:buFont typeface="Wingdings" pitchFamily="2" charset="2"/>
              <a:buChar char="§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вредные привычки</a:t>
            </a:r>
          </a:p>
          <a:p>
            <a:pPr>
              <a:buFont typeface="Wingdings" pitchFamily="2" charset="2"/>
              <a:buChar char="§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тесное расположение зубных единиц;</a:t>
            </a:r>
          </a:p>
          <a:p>
            <a:pPr>
              <a:buFont typeface="Wingdings" pitchFamily="2" charset="2"/>
              <a:buChar char="§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наличие хронических болезней;</a:t>
            </a:r>
          </a:p>
          <a:p>
            <a:pPr>
              <a:buFont typeface="Wingdings" pitchFamily="2" charset="2"/>
              <a:buChar char="§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употребление углеводов в больших количествах;</a:t>
            </a:r>
          </a:p>
          <a:p>
            <a:pPr>
              <a:buFont typeface="Wingdings" pitchFamily="2" charset="2"/>
              <a:buChar char="§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токсикоз при беременности;</a:t>
            </a:r>
          </a:p>
          <a:p>
            <a:pPr>
              <a:buFont typeface="Wingdings" pitchFamily="2" charset="2"/>
              <a:buChar char="§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повышенная вязкость слюны, ее высокая минерализующая активность;</a:t>
            </a:r>
          </a:p>
          <a:p>
            <a:pPr>
              <a:buFont typeface="Wingdings" pitchFamily="2" charset="2"/>
              <a:buChar char="§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дефекты прикуса;</a:t>
            </a:r>
          </a:p>
          <a:p>
            <a:pPr>
              <a:buFont typeface="Wingdings" pitchFamily="2" charset="2"/>
              <a:buChar char="§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нарушения сроков прорезывания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7" name="Рисунок 6" descr="2 слайд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35646"/>
            <a:ext cx="3565438" cy="208823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5536" y="4011910"/>
            <a:ext cx="8352928" cy="707886"/>
          </a:xfrm>
          <a:prstGeom prst="rect">
            <a:avLst/>
          </a:prstGeom>
          <a:solidFill>
            <a:srgbClr val="FFCC99">
              <a:alpha val="6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Большинство предпосылок можно устранить с помощью профилактических мероприятий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23528" y="1275606"/>
            <a:ext cx="8568952" cy="1944216"/>
          </a:xfrm>
          <a:solidFill>
            <a:srgbClr val="FFCC99">
              <a:alpha val="60000"/>
            </a:srgbClr>
          </a:solidFill>
        </p:spPr>
        <p:txBody>
          <a:bodyPr>
            <a:noAutofit/>
          </a:bodyPr>
          <a:lstStyle/>
          <a:p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Виды профилактики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11510"/>
            <a:ext cx="3008313" cy="871538"/>
          </a:xfrm>
          <a:solidFill>
            <a:srgbClr val="FFCC99">
              <a:alpha val="60000"/>
            </a:srgbClr>
          </a:solidFill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Первичная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07654"/>
            <a:ext cx="3491880" cy="3312368"/>
          </a:xfrm>
          <a:solidFill>
            <a:srgbClr val="FFCCCC">
              <a:alpha val="60000"/>
            </a:srgbClr>
          </a:solidFill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Действенные способы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качественная личная гигиена ротовой полости;</a:t>
            </a: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профессиональные гигиенические процедуры в условиях клиники;</a:t>
            </a: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применение специализированных составов с фтором;</a:t>
            </a: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местные профилактические средства;</a:t>
            </a: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информирование населения о существующих методах, позволяющих предупредить проблемы с зубами и деснами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91880" y="123478"/>
            <a:ext cx="5544616" cy="1296144"/>
          </a:xfrm>
          <a:solidFill>
            <a:srgbClr val="FFCC99">
              <a:alpha val="60000"/>
            </a:srgbClr>
          </a:solidFill>
        </p:spPr>
        <p:txBody>
          <a:bodyPr>
            <a:no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Это методы, позволяющие предупредить возникновение стоматологических патологий. При появлении самых первых симптомов нарушений удается остановить дальнейшее прогрессирование болезни, если своевременно среагировать на происходящие изменения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3 сл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95936" y="1707654"/>
            <a:ext cx="4720246" cy="31478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9502"/>
            <a:ext cx="3008313" cy="871538"/>
          </a:xfrm>
          <a:solidFill>
            <a:srgbClr val="FFCC99">
              <a:alpha val="60000"/>
            </a:srgbClr>
          </a:solidFill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Вторичная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491630"/>
            <a:ext cx="3816424" cy="3384376"/>
          </a:xfrm>
          <a:solidFill>
            <a:srgbClr val="FFCCCC">
              <a:alpha val="60000"/>
            </a:srgbClr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Основные способы, применяемые в данном случае: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лечение зубов при кариозных поражениях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терапия заболеваний пародонта;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хирургическое вмешательство;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другие методы, направленные на устранение патологии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563888" y="339502"/>
            <a:ext cx="5580112" cy="830997"/>
          </a:xfrm>
          <a:prstGeom prst="rect">
            <a:avLst/>
          </a:prstGeom>
          <a:solidFill>
            <a:srgbClr val="FFCC99">
              <a:alpha val="60000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Сюда можно отнести традиционные методики, позволяющие остановить уже начавшийся патологический процесс, предупредить возможные осложнения и сохранить ткани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4сл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67944" y="1491630"/>
            <a:ext cx="4947289" cy="29106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CC99">
              <a:alpha val="60000"/>
            </a:srgbClr>
          </a:solidFill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Третичная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3967" y="1779662"/>
            <a:ext cx="4527447" cy="281456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51920" y="123478"/>
            <a:ext cx="5184576" cy="1296144"/>
          </a:xfrm>
          <a:solidFill>
            <a:srgbClr val="FFCC99">
              <a:alpha val="60000"/>
            </a:srgbClr>
          </a:solidFill>
        </p:spPr>
        <p:txBody>
          <a:bodyPr>
            <a:no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Утраченные функции зубных единиц восполняются с помощью специальных материалов, замещающих отсутствующие ткани. Проводится реабилитация пациентов, со временем организм практически полностью приходит в норму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protez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419622"/>
            <a:ext cx="3291830" cy="3291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79512" y="411510"/>
            <a:ext cx="4608512" cy="4176464"/>
          </a:xfrm>
          <a:solidFill>
            <a:srgbClr val="FFCC99">
              <a:alpha val="60000"/>
            </a:srgbClr>
          </a:solidFill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О чем нужно помнить каждому человеку, который заботится о здоровье полости рта: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регулярная чистка в домашних условиях утром и вечером;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использование нити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ополаскивателя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течение дня;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осмотры стоматолога каждые полгода;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качественная щетка, паста и другие аксессуары;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профессиональные процедуры в клинике, особенно при наличии показаний;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своевременное лечение патологий;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правильное питание и здоровый образ жизни</a:t>
            </a:r>
          </a:p>
          <a:p>
            <a:endParaRPr lang="ru-RU" dirty="0"/>
          </a:p>
        </p:txBody>
      </p:sp>
      <p:pic>
        <p:nvPicPr>
          <p:cNvPr id="8" name="Содержимое 7" descr="5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002821" y="987574"/>
            <a:ext cx="4141179" cy="276078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1635646"/>
            <a:ext cx="8661648" cy="1515815"/>
          </a:xfrm>
          <a:solidFill>
            <a:srgbClr val="FFCC99">
              <a:alpha val="60000"/>
            </a:srgbClr>
          </a:solidFill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Основы лечения зубов от стоматологических заболеваний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425</TotalTime>
  <Words>1339</Words>
  <Application>Microsoft Office PowerPoint</Application>
  <PresentationFormat>Экран (16:9)</PresentationFormat>
  <Paragraphs>145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Times New Roman</vt:lpstr>
      <vt:lpstr>Wingdings</vt:lpstr>
      <vt:lpstr>Тема Office</vt:lpstr>
      <vt:lpstr>Государственное бюджетное профессиональное образовательное учреждение  Владимирской области «Ковровский медицинский колледж имени Е.И.Смирнова»  </vt:lpstr>
      <vt:lpstr>Профилактика и лечение стоматологических заболеваний, гигиена полости рта играют важнейшую роль в здоровье взрослых и детей. Все профилактические меры должны приниматься в комплексе, только тогда удастся избежать серьезных патологий, требующих долгой терапии</vt:lpstr>
      <vt:lpstr>Причины возникновения</vt:lpstr>
      <vt:lpstr>Виды профилактики</vt:lpstr>
      <vt:lpstr>Первичная </vt:lpstr>
      <vt:lpstr>Вторичная</vt:lpstr>
      <vt:lpstr>Третичная</vt:lpstr>
      <vt:lpstr>Презентация PowerPoint</vt:lpstr>
      <vt:lpstr>Основы лечения зубов от стоматологических заболеваний</vt:lpstr>
      <vt:lpstr>Ирригатор</vt:lpstr>
      <vt:lpstr>Чистка зубов</vt:lpstr>
      <vt:lpstr>Зубная нить</vt:lpstr>
      <vt:lpstr>Ополаскиватель полости рта</vt:lpstr>
      <vt:lpstr>Особенности профилактики стоматологических заболеваний в условиях клиники</vt:lpstr>
      <vt:lpstr>Профессиональная чистка зубов</vt:lpstr>
      <vt:lpstr>Удаление зубного камня</vt:lpstr>
      <vt:lpstr>Тест</vt:lpstr>
      <vt:lpstr>Презентация PowerPoint</vt:lpstr>
      <vt:lpstr>Ответы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бюджетное профессиональное образовательное учреждение  Владимирской области «КОВРВОСК»</dc:title>
  <dc:creator>user</dc:creator>
  <cp:lastModifiedBy>Макарова Марина Николаевна</cp:lastModifiedBy>
  <cp:revision>45</cp:revision>
  <dcterms:created xsi:type="dcterms:W3CDTF">2020-11-26T08:03:09Z</dcterms:created>
  <dcterms:modified xsi:type="dcterms:W3CDTF">2023-10-03T05:42:15Z</dcterms:modified>
</cp:coreProperties>
</file>