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handoutMasterIdLst>
    <p:handoutMasterId r:id="rId29"/>
  </p:handoutMasterIdLst>
  <p:sldIdLst>
    <p:sldId id="270" r:id="rId2"/>
    <p:sldId id="271" r:id="rId3"/>
    <p:sldId id="305" r:id="rId4"/>
    <p:sldId id="302" r:id="rId5"/>
    <p:sldId id="306" r:id="rId6"/>
    <p:sldId id="338" r:id="rId7"/>
    <p:sldId id="339" r:id="rId8"/>
    <p:sldId id="340" r:id="rId9"/>
    <p:sldId id="307" r:id="rId10"/>
    <p:sldId id="303" r:id="rId11"/>
    <p:sldId id="309" r:id="rId12"/>
    <p:sldId id="278" r:id="rId13"/>
    <p:sldId id="280" r:id="rId14"/>
    <p:sldId id="333" r:id="rId15"/>
    <p:sldId id="310" r:id="rId16"/>
    <p:sldId id="281" r:id="rId17"/>
    <p:sldId id="282" r:id="rId18"/>
    <p:sldId id="313" r:id="rId19"/>
    <p:sldId id="316" r:id="rId20"/>
    <p:sldId id="314" r:id="rId21"/>
    <p:sldId id="283" r:id="rId22"/>
    <p:sldId id="285" r:id="rId23"/>
    <p:sldId id="286" r:id="rId24"/>
    <p:sldId id="322" r:id="rId25"/>
    <p:sldId id="335" r:id="rId26"/>
    <p:sldId id="34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130F"/>
    <a:srgbClr val="490CC4"/>
    <a:srgbClr val="A50021"/>
    <a:srgbClr val="23AD3A"/>
    <a:srgbClr val="FF99CC"/>
    <a:srgbClr val="FF66CC"/>
    <a:srgbClr val="FF0066"/>
    <a:srgbClr val="B0709F"/>
    <a:srgbClr val="3E5012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4494" autoAdjust="0"/>
  </p:normalViewPr>
  <p:slideViewPr>
    <p:cSldViewPr>
      <p:cViewPr varScale="1">
        <p:scale>
          <a:sx n="70" d="100"/>
          <a:sy n="70" d="100"/>
        </p:scale>
        <p:origin x="4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2536-464E-4CC6-A9A8-B20D4BDFB04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1E3F18-0A70-4085-90EE-EC81AAD98F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683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F8402-EBAF-4AEE-B653-B761FD4DA7B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BA23B-1F75-45AA-B06E-D3125D429A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02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BA23B-1F75-45AA-B06E-D3125D429A9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03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1613" y="1370013"/>
            <a:ext cx="5484812" cy="2133600"/>
          </a:xfrm>
        </p:spPr>
        <p:txBody>
          <a:bodyPr anchor="b"/>
          <a:lstStyle>
            <a:lvl1pPr>
              <a:defRPr sz="4600" b="1"/>
            </a:lvl1pPr>
          </a:lstStyle>
          <a:p>
            <a:pPr lvl="0"/>
            <a:r>
              <a:rPr lang="ru-RU" noProof="0" smtClean="0"/>
              <a:t>Нажмите кнопку, чтобы изменить стиль основного заголовка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3581400"/>
            <a:ext cx="5486400" cy="1058863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pPr lvl="0"/>
            <a:r>
              <a:rPr lang="ru-RU" noProof="0" smtClean="0"/>
              <a:t>Нажмите кнопку, чтобы изменить стили основного текста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326D56C-BB6C-4332-A553-FBF274BB75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04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05DC6F-824A-42F7-9366-0AC6AB3FE8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27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838200"/>
            <a:ext cx="158115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838200"/>
            <a:ext cx="459105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27D0DE5-44C1-4B68-B72C-B2ECDCC1494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09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905000" y="838200"/>
            <a:ext cx="6324600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077200" y="6415088"/>
            <a:ext cx="739775" cy="423862"/>
          </a:xfrm>
        </p:spPr>
        <p:txBody>
          <a:bodyPr/>
          <a:lstStyle>
            <a:lvl1pPr>
              <a:defRPr/>
            </a:lvl1pPr>
          </a:lstStyle>
          <a:p>
            <a:fld id="{1A5E7961-1CB8-4E8D-A1C6-84AFC73DFBC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81400" y="6415088"/>
            <a:ext cx="4419600" cy="441325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2"/>
          </p:nvPr>
        </p:nvSpPr>
        <p:spPr>
          <a:xfrm>
            <a:off x="1905000" y="6415088"/>
            <a:ext cx="1593850" cy="441325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803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905000" y="838200"/>
            <a:ext cx="6324600" cy="685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741613" y="1752600"/>
            <a:ext cx="266541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559425" y="1752600"/>
            <a:ext cx="2667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2741613" y="3924300"/>
            <a:ext cx="2665412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59425" y="3924300"/>
            <a:ext cx="266700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077200" y="6415088"/>
            <a:ext cx="739775" cy="423862"/>
          </a:xfrm>
        </p:spPr>
        <p:txBody>
          <a:bodyPr/>
          <a:lstStyle>
            <a:lvl1pPr>
              <a:defRPr/>
            </a:lvl1pPr>
          </a:lstStyle>
          <a:p>
            <a:fld id="{26F64BB6-0FA3-4F17-B7DA-099C199953F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81400" y="6415088"/>
            <a:ext cx="4419600" cy="441325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quarter" idx="12"/>
          </p:nvPr>
        </p:nvSpPr>
        <p:spPr>
          <a:xfrm>
            <a:off x="1905000" y="6415088"/>
            <a:ext cx="1593850" cy="441325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101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BB08CAD-7AF5-4E0D-99F4-324CE210E13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73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9C7E71-F69E-4FA1-93DB-5592CC964BA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74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41613" y="1752600"/>
            <a:ext cx="266541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59425" y="1752600"/>
            <a:ext cx="2667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06C896-7602-4F92-9C32-EABD454386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264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3A2E271-E557-4386-9623-502C05BD15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361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1DCEAF-E02D-49B8-AF30-5F736C2B64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7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A317FA-BDDF-4201-946F-729A71DE1E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63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06664B1-207A-4F8B-B4FD-1D84BD2625C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9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1EB2C1-CEF4-47E3-899F-3EA26CF987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838200"/>
            <a:ext cx="6324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752600"/>
            <a:ext cx="5484812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415088"/>
            <a:ext cx="73977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kumimoji="1"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39B79C-5275-4474-94A6-B6A3729E294B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15088"/>
            <a:ext cx="4419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kumimoji="1"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905000" y="6415088"/>
            <a:ext cx="15938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kumimoji="1" sz="10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23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200">
          <a:solidFill>
            <a:srgbClr val="5C230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000">
          <a:solidFill>
            <a:srgbClr val="5C2305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>
          <a:solidFill>
            <a:srgbClr val="5C2305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600">
          <a:solidFill>
            <a:srgbClr val="5C2305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9512" y="476672"/>
            <a:ext cx="8532440" cy="511256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i="1" kern="1200" cap="small" dirty="0" smtClean="0">
                <a:solidFill>
                  <a:srgbClr val="00B050"/>
                </a:solidFill>
              </a:rPr>
              <a:t>Использование метода проблемного обучения, способствующего формированию познавательного интереса младших школьников.</a:t>
            </a:r>
            <a:endParaRPr lang="ru-RU" sz="3600" b="1" i="1" kern="1200" cap="small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522920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</a:t>
            </a:r>
            <a:r>
              <a:rPr lang="ru-RU" dirty="0" err="1" smtClean="0"/>
              <a:t>Сузунской</a:t>
            </a:r>
            <a:r>
              <a:rPr lang="ru-RU" dirty="0" smtClean="0"/>
              <a:t> школы №2</a:t>
            </a:r>
          </a:p>
          <a:p>
            <a:r>
              <a:rPr lang="ru-RU" dirty="0" smtClean="0"/>
              <a:t>Гулидова </a:t>
            </a:r>
            <a:r>
              <a:rPr lang="ru-RU" smtClean="0"/>
              <a:t>Надежда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94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35596" y="404664"/>
            <a:ext cx="7200800" cy="685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Уровни самостоятельности</a:t>
            </a:r>
            <a:r>
              <a:rPr lang="ru-RU" sz="3200" dirty="0" smtClean="0">
                <a:solidFill>
                  <a:srgbClr val="C00000"/>
                </a:solidFill>
              </a:rPr>
              <a:t>: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04655"/>
            <a:ext cx="8712968" cy="5140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учитель сам ставит и решает проблему;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учитель сам ставит и решает проблему, привлекая обучающихся к формулировке проблемы, выдвижению предположений, доказательств гипотезы и проверке решения;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обучающиеся самостоятельно ставят и решают проблему, но с участием и помощью учителя (частичной или полной);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обучающиеся самостоятельно ставят и решают проблему без помощи учителя (но, как правило, под его руководством).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11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92696"/>
            <a:ext cx="8136904" cy="4421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3600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indent="449580">
              <a:lnSpc>
                <a:spcPct val="107000"/>
              </a:lnSpc>
              <a:spcAft>
                <a:spcPts val="675"/>
              </a:spcAft>
            </a:pPr>
            <a:endParaRPr lang="ru-RU" sz="3600" b="1" dirty="0">
              <a:solidFill>
                <a:srgbClr val="490CC4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3600" b="1" dirty="0" smtClean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Проблемная </a:t>
            </a:r>
            <a:r>
              <a:rPr lang="ru-RU" sz="36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ситуация представляет собой явно или смутно осознанное субъектом затруднение, пути преодоления требуют новых знаний, новых способов действий.</a:t>
            </a:r>
            <a:endParaRPr lang="ru-RU" sz="2800" b="1" dirty="0">
              <a:solidFill>
                <a:srgbClr val="490C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4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274638"/>
            <a:ext cx="9036496" cy="581025"/>
          </a:xfrm>
        </p:spPr>
        <p:txBody>
          <a:bodyPr/>
          <a:lstStyle/>
          <a:p>
            <a:r>
              <a:rPr lang="ru-RU" sz="1800" b="1" kern="1200" cap="small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800" b="1" i="1" u="sng" smtClean="0"/>
              <a:t>Реализация проблемной ситуации на уроках в начальной школе.</a:t>
            </a:r>
            <a:endParaRPr 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865184"/>
            <a:ext cx="3698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4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уроках русского языка.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268" y="1844824"/>
            <a:ext cx="8712968" cy="4300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u="sng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На минутке чистописания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используются занимательные задания, которые развивают мышление обучающихся и способствуют активизации их познавательной деятельности.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Определите буквы, с которыми мы будем работать на минутке чистописания. Их две. Они находятся в словах загадки.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лесу живёт,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Бурый цвет ему идёт.</a:t>
            </a:r>
            <a:endParaRPr lang="ru-RU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Первая буква находится в группе существительных. Вторая буква находится в местоимении и обозначает согласный – непарный по звонкости-глухости.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15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 bwMode="auto">
          <a:xfrm>
            <a:off x="179512" y="1268760"/>
            <a:ext cx="8568952" cy="61206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>
                <a:solidFill>
                  <a:srgbClr val="490CC4"/>
                </a:solidFill>
              </a:rPr>
              <a:t>б)</a:t>
            </a:r>
            <a:r>
              <a:rPr lang="ru-RU" b="1" dirty="0"/>
              <a:t> </a:t>
            </a:r>
            <a:r>
              <a:rPr lang="ru-RU" dirty="0"/>
              <a:t>“Открытие” нового знания строится на основе некоторой мыслительной операции, поэтому в этап </a:t>
            </a:r>
            <a:r>
              <a:rPr lang="ru-RU" b="1" dirty="0">
                <a:solidFill>
                  <a:srgbClr val="490CC4"/>
                </a:solidFill>
              </a:rPr>
              <a:t>актуализации знаний</a:t>
            </a:r>
            <a:r>
              <a:rPr lang="ru-RU" dirty="0">
                <a:solidFill>
                  <a:srgbClr val="490CC4"/>
                </a:solidFill>
              </a:rPr>
              <a:t> </a:t>
            </a:r>
            <a:r>
              <a:rPr lang="ru-RU" dirty="0"/>
              <a:t>включаются задания, тренирующие эту мыслительную операцию. Найди лишнее, раздели на группы, сравни и укажи отличия, задания для развития вариативного мышления, внимания, памяти и т.д.</a:t>
            </a:r>
            <a:br>
              <a:rPr lang="ru-RU" dirty="0"/>
            </a:br>
            <a:endParaRPr lang="ru-RU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47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28800"/>
            <a:ext cx="8496944" cy="48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2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Завершение этапа актуализации знаний</a:t>
            </a:r>
            <a:r>
              <a:rPr lang="ru-RU" sz="3200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связано с фиксацией “затруднения” в деятельности. Возникает проблемная ситуация с “затруднением”. В её основе лежит противоречие между необходимостью выполнить практическое задание учителя и невозможностью это сделать без сегодняшнего нового материала. Для вывода учеников из проблемной ситуации разворачивается диалог.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8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060848"/>
            <a:ext cx="8568952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 на уроке русского языка во 2 классе по теме </a:t>
            </a:r>
            <a:r>
              <a:rPr lang="ru-RU" sz="2800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Сложные слова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sz="20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501008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словах, записанных на доске, выделите корень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река, водица, лесной, дворник, гостить, мышеловка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3149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700808"/>
            <a:ext cx="8784976" cy="421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8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 Объяснение нового материала</a:t>
            </a:r>
            <a:r>
              <a:rPr lang="ru-RU" sz="2800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считается одним из сложных этапов урока, поскольку дети получают сведения неизвестные, либо частично известные. Традиционно объяснение существует и осуществляет его учитель, предлагая ученикам знания в готовом виде. Проблемное обучение предполагает иной подход: школьники под руководством учителя сами “получают” необходимые сведения, т. е. как бы самостоятельно ведут исследования данного возраста.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731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44824"/>
            <a:ext cx="8352928" cy="3488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Задание. Даётся цепочка слов: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2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Машина, самолёт, Маша, Жучка, Иртыш, Омск, лопата, Мурка, Москва.</a:t>
            </a:r>
            <a:endParaRPr lang="ru-RU" sz="2400" b="1" dirty="0">
              <a:solidFill>
                <a:srgbClr val="B1130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Можно ли среди этих слов выделить две группы?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Если можно, то, по какому принципу?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259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2527"/>
            <a:ext cx="8784976" cy="5852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д) На этапе закрепления</a:t>
            </a:r>
            <a:r>
              <a:rPr lang="ru-RU" sz="2400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 средством создания проблемной ситуации служит интеграция вопросов и практических методов, позволяющих найти инвариантное решение поставленной задачи. На этих уроках используется такие задания: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данных слов выпишите существительные.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Холодно, смелый, нос, радость, кошка, сорока, воробей.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Найди в стихотворении все имена существительные,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выпиши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столбик, поставив их в начальную форму. Укажи род.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Золотое солнце</a:t>
            </a:r>
            <a:b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яркой синеве,</a:t>
            </a:r>
            <a:b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Золотые тени</a:t>
            </a:r>
            <a:b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Движутся в траве.</a:t>
            </a:r>
            <a:endParaRPr lang="ru-RU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56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094" y="0"/>
            <a:ext cx="9144000" cy="704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Ведущим средством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проблемности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этапе проверки</a:t>
            </a:r>
            <a:r>
              <a:rPr lang="ru-RU" sz="2400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задание в виде тестов, где не только нужно выбрать правильный ответ, но и его обосновать.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Подчеркните в тексте имена существительные и объясните ваш выбор.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Шёл сильный снег. Дороги замело. Выглянуло солнце и снег перестал.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Придумайте по 5 существительных на тему природы, школы, посуды.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Распределите слова в две группы. Запишите каждую группу в отдельный столбик. Объясните, почему вы так сделали? По какому правилу?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Машина, цветок, корова, Мурка, часы, лопата, Жучка,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сорока.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Пришла зима. С севера подул студеный ветер. С неба посыпались снежинки. Растут сугробы.</a:t>
            </a:r>
            <a:endParaRPr lang="ru-RU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Подчеркните имена существительные. Поставьте вопрос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518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1700808"/>
            <a:ext cx="56166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“Как правило, можно принять,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что учитель знает свой предмет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и владеет соответствующим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материалом, но не всегда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он умеет сделать его интересным.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Вот где корень зла. Если учитель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вокруг себя распространяет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дыхание скуки, то в такой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атмосфере </a:t>
            </a:r>
            <a:r>
              <a:rPr lang="ru-RU" sz="2400" b="1" dirty="0" smtClean="0">
                <a:solidFill>
                  <a:srgbClr val="333333"/>
                </a:solidFill>
                <a:latin typeface="Helvetica Neue"/>
              </a:rPr>
              <a:t>всё </a:t>
            </a: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захиреет. Умеет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solidFill>
                  <a:srgbClr val="333333"/>
                </a:solidFill>
                <a:latin typeface="Helvetica Neue"/>
              </a:rPr>
              <a:t>учить тот, кто учит интересно”.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                                  </a:t>
            </a:r>
            <a:r>
              <a:rPr lang="ru-RU" sz="2400" i="1" dirty="0" err="1" smtClean="0">
                <a:solidFill>
                  <a:srgbClr val="333333"/>
                </a:solidFill>
                <a:latin typeface="Helvetica Neue"/>
              </a:rPr>
              <a:t>А.Эйнштейн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231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404664"/>
            <a:ext cx="8496944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8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проблемной ситуации 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уроках математики.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9940" y="1916832"/>
            <a:ext cx="8368523" cy="3757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Проблемность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обучении математики возникает совершенно естественно, не требуя никаких специальных упражнений, искусственно подбираемых проблемных ситуаций. В сущности, большинство текстовых задач и других заданий, представленных в учебниках математики, и есть своего рода проблемы, над решением которых ученик должен задуматься.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50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988840"/>
            <a:ext cx="8496944" cy="3235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Вычисли:     </a:t>
            </a:r>
            <a:r>
              <a:rPr lang="ru-RU" sz="36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+ 5*2 =</a:t>
            </a:r>
            <a:endParaRPr lang="ru-RU" sz="2800" b="1" dirty="0">
              <a:solidFill>
                <a:srgbClr val="B1130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получаются разные результаты: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+ 5*2 = 16</a:t>
            </a:r>
            <a:br>
              <a:rPr lang="ru-RU" sz="36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B113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+ 5*2 = 13</a:t>
            </a:r>
            <a:endParaRPr lang="ru-RU" sz="2800" b="1" dirty="0">
              <a:solidFill>
                <a:srgbClr val="B1130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43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76672"/>
            <a:ext cx="3130665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Заключение.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16832"/>
            <a:ext cx="8640960" cy="283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процесса обучения определяется стремлением учителей активизировать учебно-познавательную деятельность обучающихся. Суть активизации обучения младшего школьника заключается в такой организации учебной деятельности, при которой ученик приобретает основные навыки получения знаний и на основе этого учится самостоятельно “добывать знания”.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018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325" y="6145"/>
            <a:ext cx="8784976" cy="165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Психологами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доказано, что “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проблемная ситуация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является главным средством активизации учебно-познавательной деятельности обучающихся и управления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процессом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усвоения новых знаний.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922" y="2204864"/>
            <a:ext cx="8830600" cy="204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Педагогическая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практика показывает, что возникновение проблемной ситуации и её осознание обучающимися возможно при изучении почти каждой темы. В проблемной ситуации ученик ставится перед противоречиями и потребностью самостоятельного поиска выхода из этих противоречий.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09120"/>
            <a:ext cx="8587405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Проблемная ситуация стимулирует мыслительную деятельность детей в процессе обучения.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245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276" y="462338"/>
            <a:ext cx="8856984" cy="6395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675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учебном процессе проблемных ситуаций помогает учителю выполнять одну из самых важных задач школьного обучения: активизировать познавательную деятельность обучающихся с целью повышения познавательных мотивов. При использовании на уроках системы проблемных ситуаций обучающимся стал доступен более высокий уровень познавательной деятельности, который, прежде всего, обеспечивает глубину и осознанность усвоения знаний. Включение обучающихся в самостоятельную поисковую деятельность под руководством учителя помогает им овладеть элементарными приёмами самостоятельной работы. Изменения, происходящие в детях, указывают на то, что использование проблемных ситуаций создаёт благоприятные условия для общего развития каждого ребёнка. Разрешение системы проблемных ситуаций приучает школьников к умственному напряжению, без чего невозможна подготовка к жизни, к труду на пользу обществу.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1767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1772816"/>
            <a:ext cx="8568952" cy="424847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«Ребёнок не кувшин,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           который надо наполнить,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а лампа,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           которую следует зажечь»   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0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88840"/>
            <a:ext cx="8712968" cy="1367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– С помощью чего можно увеличить количество слов в русском языке?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Предлагается запись: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 за пере под катился с вы до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583" y="3573016"/>
            <a:ext cx="5662576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Предлагается запись: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ик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ёнок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кот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365104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2) –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Запиши двойку тремя пятёрками.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= 5  5  5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236296" y="4342865"/>
            <a:ext cx="1457450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2=(5+5):5</a:t>
            </a:r>
            <a:endParaRPr lang="ru-RU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8582" y="5049739"/>
            <a:ext cx="8623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Как записать четвёрку тремя пятёрками?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= 5  5  5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50980" y="5588755"/>
            <a:ext cx="138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4=5-(5:5)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0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 bwMode="auto">
          <a:xfrm>
            <a:off x="5292080" y="3143250"/>
            <a:ext cx="3500438" cy="242887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Познавательная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baseline="0" dirty="0" smtClean="0">
                <a:solidFill>
                  <a:sysClr val="window" lastClr="FFFFFF"/>
                </a:solidFill>
                <a:latin typeface="Franklin Gothic Book"/>
              </a:rPr>
              <a:t>самостоятельность</a:t>
            </a:r>
            <a:endParaRPr kumimoji="0" lang="ru-RU" sz="28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</a:endParaRPr>
          </a:p>
        </p:txBody>
      </p:sp>
      <p:sp>
        <p:nvSpPr>
          <p:cNvPr id="6" name="Крест 5"/>
          <p:cNvSpPr/>
          <p:nvPr/>
        </p:nvSpPr>
        <p:spPr>
          <a:xfrm>
            <a:off x="4097857" y="3875974"/>
            <a:ext cx="914400" cy="9144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323528" y="3143250"/>
            <a:ext cx="3500438" cy="242887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Познавательная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ysClr val="window" lastClr="FFFFFF"/>
                </a:solidFill>
                <a:latin typeface="Franklin Gothic Book"/>
              </a:rPr>
              <a:t>активность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942" y="291459"/>
            <a:ext cx="8938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B1130F"/>
                </a:solidFill>
              </a:rPr>
              <a:t>Интеллектуальные способности</a:t>
            </a:r>
            <a:endParaRPr lang="ru-RU" sz="3200" dirty="0">
              <a:solidFill>
                <a:srgbClr val="B1130F"/>
              </a:solidFill>
            </a:endParaRPr>
          </a:p>
        </p:txBody>
      </p:sp>
      <p:pic>
        <p:nvPicPr>
          <p:cNvPr id="5" name="Picture 4" descr="http://www.zaitseva-irina.ru/images/pic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3" y="893687"/>
            <a:ext cx="18383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92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571472" y="1928802"/>
            <a:ext cx="8358246" cy="4545023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Проблемное обучение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это обучение,                    при котором преподаватель, систематически  создавая проблемные ситуации и организуя деятельность обучающихся по решению проблемы, обеспечивает оптимальное сочетание их самостоятельной поисковой деятельности с усвоением готовых выводов науки.</a:t>
            </a:r>
          </a:p>
          <a:p>
            <a:pPr marL="457200" indent="-45720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7611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Проблемное обучение: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23528" y="3143250"/>
            <a:ext cx="3500438" cy="242887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Проблемная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ysClr val="window" lastClr="FFFFFF"/>
                </a:solidFill>
                <a:latin typeface="Franklin Gothic Book"/>
              </a:rPr>
              <a:t>ситуация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176018" y="3142893"/>
            <a:ext cx="3500438" cy="242887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Учебная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 smtClean="0">
                <a:solidFill>
                  <a:sysClr val="window" lastClr="FFFFFF"/>
                </a:solidFill>
                <a:latin typeface="Franklin Gothic Book"/>
              </a:rPr>
              <a:t>проблема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267744" y="1340768"/>
            <a:ext cx="1224136" cy="1656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004048" y="1340768"/>
            <a:ext cx="1728192" cy="1656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9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 bwMode="auto">
          <a:xfrm>
            <a:off x="323528" y="332656"/>
            <a:ext cx="8496944" cy="1080120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490CC4"/>
                </a:solidFill>
                <a:effectLst/>
                <a:uLnTx/>
                <a:uFillTx/>
                <a:latin typeface="Franklin Gothic Book"/>
              </a:rPr>
              <a:t>Проблемная </a:t>
            </a:r>
            <a:r>
              <a:rPr lang="ru-RU" sz="3600" b="1" kern="0" noProof="0" dirty="0" smtClean="0">
                <a:solidFill>
                  <a:srgbClr val="490CC4"/>
                </a:solidFill>
                <a:latin typeface="Franklin Gothic Book"/>
              </a:rPr>
              <a:t>ситуация: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490CC4"/>
              </a:solidFill>
              <a:effectLst/>
              <a:uLnTx/>
              <a:uFillTx/>
              <a:latin typeface="Franklin Gothic Book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23528" y="2132856"/>
            <a:ext cx="8352928" cy="86409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потребность в новом знании;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323528" y="3429000"/>
            <a:ext cx="8352928" cy="864095"/>
          </a:xfrm>
          <a:prstGeom prst="roundRect">
            <a:avLst/>
          </a:prstGeom>
          <a:solidFill>
            <a:srgbClr val="FF99CC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- интеллектуальные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возможности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B1130F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.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B1130F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67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Способы формирования внутренней мотивации:</a:t>
            </a:r>
            <a:endParaRPr lang="ru-RU" sz="3200" b="1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420888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- использование элементов новизны;</a:t>
            </a:r>
          </a:p>
          <a:p>
            <a:endParaRPr lang="ru-RU" sz="3200" b="1" dirty="0" smtClean="0">
              <a:solidFill>
                <a:srgbClr val="7030A0"/>
              </a:solidFill>
            </a:endParaRPr>
          </a:p>
          <a:p>
            <a:r>
              <a:rPr lang="ru-RU" sz="3200" b="1" dirty="0" smtClean="0">
                <a:solidFill>
                  <a:srgbClr val="7030A0"/>
                </a:solidFill>
              </a:rPr>
              <a:t>- эмоциональное изложение учебного материала.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00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99592" y="404664"/>
            <a:ext cx="7386702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200" b="1" i="1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возникают проблемные ситуации?</a:t>
            </a:r>
            <a:endParaRPr lang="ru-RU" sz="2400" b="1" dirty="0">
              <a:solidFill>
                <a:srgbClr val="A5002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5414" y="184482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В ходе </a:t>
            </a:r>
            <a:r>
              <a:rPr lang="ru-RU" sz="28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усвоения учебного материала (по логике учебного предмета) </a:t>
            </a:r>
            <a:endParaRPr lang="ru-RU" sz="2800" b="1" dirty="0">
              <a:solidFill>
                <a:srgbClr val="490CC4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5414" y="3068960"/>
            <a:ext cx="8527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8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ледствие </a:t>
            </a:r>
            <a:r>
              <a:rPr lang="ru-RU" sz="2800" b="1" dirty="0">
                <a:solidFill>
                  <a:srgbClr val="490CC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постановки учителем проблемного вопроса или проблемной задачи. </a:t>
            </a:r>
            <a:endParaRPr lang="ru-RU" sz="2800" b="1" dirty="0">
              <a:solidFill>
                <a:srgbClr val="490C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4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626785"/>
            <a:ext cx="7080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Дидактические цели</a:t>
            </a:r>
            <a:r>
              <a:rPr lang="ru-RU" sz="4000" dirty="0" smtClean="0">
                <a:solidFill>
                  <a:srgbClr val="C00000"/>
                </a:solidFill>
              </a:rPr>
              <a:t>: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1976" y="1700808"/>
            <a:ext cx="9084602" cy="4783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привлечь внимание ученика к вопросу, задаче, учебному материалу, возбудить у него подсознательный интерес и другие мотивы деятельности;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поставить его перед таким посильным познавательным затруднением, преодоление которого активизировало бы мыслительную деятельность;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обнажить перед учеником противоречие между возникшей у него познавательной потребностью и невозможностью ее удовлетворения посредствам намеченного запаса знаний, умений, навыков;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ученику определить границы актуализируемых ранее усвоенных знаний и указать направление поиска наиболее рационального пути выхода из ситуации затруднения;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ученику определить в познавательной задаче, вопросе, задании основную проблему и наметить план поиска путей выхода из возникшего затруднения; побудить ученика к активной поисковой деятельности.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95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Презентация нового учебного года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резентация нового учебного года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езентация нового учебного года 1">
        <a:dk1>
          <a:srgbClr val="000000"/>
        </a:dk1>
        <a:lt1>
          <a:srgbClr val="0099CC"/>
        </a:lt1>
        <a:dk2>
          <a:srgbClr val="000000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3">
        <a:dk1>
          <a:srgbClr val="5F5F5F"/>
        </a:dk1>
        <a:lt1>
          <a:srgbClr val="FFFFFF"/>
        </a:lt1>
        <a:dk2>
          <a:srgbClr val="5F5F5F"/>
        </a:dk2>
        <a:lt2>
          <a:srgbClr val="00000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2323</TotalTime>
  <Words>1100</Words>
  <Application>Microsoft Office PowerPoint</Application>
  <PresentationFormat>Экран (4:3)</PresentationFormat>
  <Paragraphs>85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Franklin Gothic Book</vt:lpstr>
      <vt:lpstr>Helvetica Neue</vt:lpstr>
      <vt:lpstr>Symbol</vt:lpstr>
      <vt:lpstr>Times New Roman</vt:lpstr>
      <vt:lpstr>Verdana</vt:lpstr>
      <vt:lpstr>Презентация нового учебного года</vt:lpstr>
      <vt:lpstr>Использование метода проблемного обучения, способствующего формированию познавательного интереса младших школьников.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Уровни самостоятельности:</vt:lpstr>
      <vt:lpstr>Презентация PowerPoint</vt:lpstr>
      <vt:lpstr> Реализация проблемной ситуации на уроках в начальной школе.</vt:lpstr>
      <vt:lpstr>б) “Открытие” нового знания строится на основе некоторой мыслительной операции, поэтому в этап актуализации знаний включаются задания, тренирующие эту мыслительную операцию. Найди лишнее, раздели на группы, сравни и укажи отличия, задания для развития вариативного мышления, внимания, памяти и т.д.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«Ребёнок не кувшин,                     который надо наполнить,   а лампа,                     которую следует зажечь»  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Увлекательная игра</dc:title>
  <dc:creator>Татьяна</dc:creator>
  <cp:lastModifiedBy>User</cp:lastModifiedBy>
  <cp:revision>129</cp:revision>
  <dcterms:created xsi:type="dcterms:W3CDTF">2012-02-17T23:36:18Z</dcterms:created>
  <dcterms:modified xsi:type="dcterms:W3CDTF">2023-10-03T06:00:24Z</dcterms:modified>
</cp:coreProperties>
</file>