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6" r:id="rId2"/>
    <p:sldId id="265" r:id="rId3"/>
    <p:sldId id="266" r:id="rId4"/>
    <p:sldId id="270" r:id="rId5"/>
    <p:sldId id="261" r:id="rId6"/>
    <p:sldId id="272" r:id="rId7"/>
    <p:sldId id="267" r:id="rId8"/>
    <p:sldId id="262" r:id="rId9"/>
    <p:sldId id="271" r:id="rId10"/>
    <p:sldId id="260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E339A5-A135-4051-8D9E-20B245F98F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err="1" smtClean="0">
                <a:solidFill>
                  <a:srgbClr val="002060"/>
                </a:solidFill>
              </a:rPr>
              <a:t>Thema</a:t>
            </a:r>
            <a:r>
              <a:rPr lang="en-US" sz="9600" b="1" dirty="0" smtClean="0">
                <a:solidFill>
                  <a:srgbClr val="002060"/>
                </a:solidFill>
              </a:rPr>
              <a:t>: PASSIV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Uebungen</a:t>
            </a:r>
            <a:r>
              <a:rPr lang="en-US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95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1. Текст написан автором.</a:t>
            </a:r>
          </a:p>
          <a:p>
            <a:r>
              <a:rPr lang="ru-RU" sz="4000" dirty="0" smtClean="0"/>
              <a:t>2. Фильм будет смотреться детьми.</a:t>
            </a:r>
          </a:p>
          <a:p>
            <a:r>
              <a:rPr lang="ru-RU" sz="4000" dirty="0" smtClean="0"/>
              <a:t>3. История была рассказана учителем</a:t>
            </a:r>
          </a:p>
          <a:p>
            <a:r>
              <a:rPr lang="ru-RU" sz="4000" dirty="0" smtClean="0"/>
              <a:t>4. Текст будет переведен компьютером.</a:t>
            </a:r>
          </a:p>
          <a:p>
            <a:r>
              <a:rPr lang="ru-RU" sz="4000" dirty="0" smtClean="0"/>
              <a:t>5. Письма были прочитаны мамой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b="1" dirty="0" smtClean="0">
                <a:solidFill>
                  <a:srgbClr val="002060"/>
                </a:solidFill>
              </a:rPr>
              <a:t>Auf </a:t>
            </a:r>
            <a:r>
              <a:rPr lang="en-US" sz="7200" b="1" dirty="0" err="1" smtClean="0">
                <a:solidFill>
                  <a:srgbClr val="002060"/>
                </a:solidFill>
              </a:rPr>
              <a:t>Wiedersehen</a:t>
            </a:r>
            <a:r>
              <a:rPr lang="en-US" sz="7200" b="1" dirty="0" smtClean="0">
                <a:solidFill>
                  <a:srgbClr val="002060"/>
                </a:solidFill>
              </a:rPr>
              <a:t>!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1000"/>
            <a:ext cx="96012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err="1" smtClean="0"/>
              <a:t>Passiv</a:t>
            </a:r>
            <a:r>
              <a:rPr lang="en-US" sz="6000" b="1" dirty="0" smtClean="0"/>
              <a:t> = </a:t>
            </a:r>
            <a:r>
              <a:rPr lang="en-US" sz="6000" b="1" dirty="0" err="1" smtClean="0"/>
              <a:t>werden</a:t>
            </a:r>
            <a:r>
              <a:rPr lang="en-US" sz="6000" b="1" dirty="0" smtClean="0"/>
              <a:t> + </a:t>
            </a:r>
            <a:r>
              <a:rPr lang="en-US" sz="6000" b="1" dirty="0" err="1" smtClean="0"/>
              <a:t>PartizipII</a:t>
            </a:r>
            <a:endParaRPr lang="en-US" sz="6000" b="1" dirty="0" smtClean="0"/>
          </a:p>
          <a:p>
            <a:pPr algn="ctr">
              <a:buNone/>
            </a:pPr>
            <a:endParaRPr lang="en-US" sz="6000" b="1" dirty="0" smtClean="0"/>
          </a:p>
          <a:p>
            <a:pPr algn="ctr">
              <a:buNone/>
            </a:pPr>
            <a:r>
              <a:rPr lang="en-US" sz="6000" b="1" dirty="0" err="1" smtClean="0"/>
              <a:t>PartizipII</a:t>
            </a:r>
            <a:r>
              <a:rPr lang="en-US" sz="6000" b="1" dirty="0" smtClean="0"/>
              <a:t> = ?</a:t>
            </a:r>
            <a:endParaRPr lang="ru-RU" sz="6000" b="1" dirty="0" smtClean="0"/>
          </a:p>
          <a:p>
            <a:pPr>
              <a:buNone/>
            </a:pP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4040188" cy="8382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>
                <a:solidFill>
                  <a:srgbClr val="002060"/>
                </a:solidFill>
              </a:rPr>
              <a:t>Infinitiv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1"/>
            <a:ext cx="4041775" cy="838199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 smtClean="0">
                <a:solidFill>
                  <a:srgbClr val="002060"/>
                </a:solidFill>
              </a:rPr>
              <a:t>PartizipII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066800"/>
            <a:ext cx="4040188" cy="5059363"/>
          </a:xfrm>
        </p:spPr>
        <p:txBody>
          <a:bodyPr/>
          <a:lstStyle/>
          <a:p>
            <a:r>
              <a:rPr lang="en-US" sz="3600" b="1" dirty="0" err="1" smtClean="0"/>
              <a:t>Machen</a:t>
            </a:r>
            <a:endParaRPr lang="en-US" sz="3600" b="1" dirty="0" smtClean="0"/>
          </a:p>
          <a:p>
            <a:r>
              <a:rPr lang="en-US" sz="3600" b="1" dirty="0" err="1" smtClean="0"/>
              <a:t>Lesen</a:t>
            </a:r>
            <a:endParaRPr lang="en-US" sz="3600" b="1" dirty="0" smtClean="0"/>
          </a:p>
          <a:p>
            <a:r>
              <a:rPr lang="en-US" sz="3600" b="1" dirty="0" err="1" smtClean="0"/>
              <a:t>Turnen</a:t>
            </a:r>
            <a:endParaRPr lang="en-US" sz="3600" b="1" dirty="0" smtClean="0"/>
          </a:p>
          <a:p>
            <a:r>
              <a:rPr lang="en-US" sz="3600" b="1" dirty="0" err="1" smtClean="0"/>
              <a:t>Beschpr</a:t>
            </a:r>
            <a:r>
              <a:rPr lang="ru-RU" sz="3600" b="1" dirty="0" smtClean="0"/>
              <a:t>е</a:t>
            </a:r>
            <a:r>
              <a:rPr lang="en-US" sz="3600" b="1" dirty="0" err="1" smtClean="0"/>
              <a:t>chen</a:t>
            </a:r>
            <a:endParaRPr lang="en-US" sz="3600" b="1" dirty="0" smtClean="0"/>
          </a:p>
          <a:p>
            <a:r>
              <a:rPr lang="en-US" sz="3600" b="1" dirty="0" err="1" smtClean="0"/>
              <a:t>Arbeiten</a:t>
            </a:r>
            <a:endParaRPr lang="en-US" sz="3600" b="1" dirty="0" smtClean="0"/>
          </a:p>
          <a:p>
            <a:r>
              <a:rPr lang="en-US" sz="3600" b="1" dirty="0" err="1" smtClean="0"/>
              <a:t>Gehen</a:t>
            </a:r>
            <a:endParaRPr lang="en-US" sz="3600" b="1" dirty="0" smtClean="0"/>
          </a:p>
          <a:p>
            <a:r>
              <a:rPr lang="en-US" sz="3600" b="1" dirty="0" err="1" smtClean="0"/>
              <a:t>Sehen</a:t>
            </a:r>
            <a:endParaRPr lang="en-US" sz="3600" b="1" dirty="0" smtClean="0"/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645025" y="838201"/>
            <a:ext cx="4041775" cy="3810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werden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785225" cy="3816350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</a:pPr>
            <a:endParaRPr lang="en-US" sz="2400" dirty="0" smtClean="0"/>
          </a:p>
          <a:p>
            <a:pPr algn="just">
              <a:lnSpc>
                <a:spcPct val="80000"/>
              </a:lnSpc>
            </a:pPr>
            <a:endParaRPr lang="ru-RU" sz="2400" dirty="0"/>
          </a:p>
        </p:txBody>
      </p:sp>
      <p:graphicFrame>
        <p:nvGraphicFramePr>
          <p:cNvPr id="113727" name="Group 6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45836229"/>
              </p:ext>
            </p:extLst>
          </p:nvPr>
        </p:nvGraphicFramePr>
        <p:xfrm>
          <a:off x="304800" y="990600"/>
          <a:ext cx="8659813" cy="54102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209800"/>
                <a:gridCol w="2120106"/>
                <a:gridCol w="1766094"/>
                <a:gridCol w="2563813"/>
              </a:tblGrid>
              <a:tr h="5410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ich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er</a:t>
                      </a: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sie</a:t>
                      </a: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es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werde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wirst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wird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wir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ihr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sie</a:t>
                      </a: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Sie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werden</a:t>
                      </a:r>
                      <a:endParaRPr kumimoji="0" lang="ru-RU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werdet</a:t>
                      </a:r>
                      <a:r>
                        <a:rPr kumimoji="0" lang="en-US" sz="3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36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6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werden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"/>
            <a:ext cx="8785225" cy="838200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Страдательный залог (</a:t>
            </a:r>
            <a:r>
              <a:rPr lang="ru-RU" sz="4000" b="1" dirty="0" err="1">
                <a:solidFill>
                  <a:srgbClr val="002060"/>
                </a:solidFill>
              </a:rPr>
              <a:t>Passiv</a:t>
            </a:r>
            <a:r>
              <a:rPr lang="ru-RU" sz="4000" b="1" dirty="0">
                <a:solidFill>
                  <a:srgbClr val="002060"/>
                </a:solidFill>
              </a:rPr>
              <a:t>)</a:t>
            </a:r>
            <a:r>
              <a:rPr lang="ru-RU" sz="40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685800"/>
            <a:ext cx="8785225" cy="6019801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</a:pPr>
            <a:r>
              <a:rPr lang="ru-RU" dirty="0"/>
              <a:t>Пассив обозначает действие, направленное на подлежащее, таким образом, подлежащее в пассиве является не исполнителем, а объектом действия. </a:t>
            </a:r>
          </a:p>
          <a:p>
            <a:pPr algn="just">
              <a:lnSpc>
                <a:spcPct val="80000"/>
              </a:lnSpc>
            </a:pPr>
            <a:r>
              <a:rPr lang="ru-RU" dirty="0"/>
              <a:t>Пассив образуется от переходных глаголов при помощи вспомогательного глагола </a:t>
            </a:r>
            <a:r>
              <a:rPr lang="ru-RU" b="1" dirty="0" err="1"/>
              <a:t>werden</a:t>
            </a:r>
            <a:r>
              <a:rPr lang="ru-RU" dirty="0"/>
              <a:t> в соответствующей временной форме и </a:t>
            </a:r>
            <a:r>
              <a:rPr lang="ru-RU" b="1" dirty="0" err="1"/>
              <a:t>партиципа</a:t>
            </a:r>
            <a:r>
              <a:rPr lang="ru-RU" b="1" dirty="0"/>
              <a:t> II</a:t>
            </a:r>
            <a:r>
              <a:rPr lang="ru-RU" dirty="0"/>
              <a:t> основного глагола.</a:t>
            </a:r>
            <a:r>
              <a:rPr lang="en-US" dirty="0"/>
              <a:t> </a:t>
            </a:r>
            <a:r>
              <a:rPr lang="ru-RU" dirty="0"/>
              <a:t>Для образования временных форм пассива вспомогательный глагол </a:t>
            </a:r>
            <a:r>
              <a:rPr lang="ru-RU" b="1" dirty="0" err="1"/>
              <a:t>werden</a:t>
            </a:r>
            <a:r>
              <a:rPr lang="ru-RU" dirty="0"/>
              <a:t> употребляется в соответствующей временной форме. </a:t>
            </a:r>
            <a:r>
              <a:rPr lang="en-US" b="1" u="sng" dirty="0"/>
              <a:t>NB!</a:t>
            </a:r>
            <a:r>
              <a:rPr lang="ru-RU" dirty="0"/>
              <a:t> для образования </a:t>
            </a:r>
            <a:r>
              <a:rPr lang="ru-RU" b="1" dirty="0"/>
              <a:t>перфекта</a:t>
            </a:r>
            <a:r>
              <a:rPr lang="ru-RU" dirty="0"/>
              <a:t> и </a:t>
            </a:r>
            <a:r>
              <a:rPr lang="ru-RU" b="1" dirty="0"/>
              <a:t>плюсквамперфекта</a:t>
            </a:r>
            <a:r>
              <a:rPr lang="ru-RU" dirty="0"/>
              <a:t> пассива вместо формы </a:t>
            </a:r>
            <a:r>
              <a:rPr lang="ru-RU" dirty="0" err="1"/>
              <a:t>партиципа</a:t>
            </a:r>
            <a:r>
              <a:rPr lang="ru-RU" dirty="0"/>
              <a:t> II глагола </a:t>
            </a:r>
            <a:r>
              <a:rPr lang="ru-RU" dirty="0" err="1"/>
              <a:t>werden</a:t>
            </a:r>
            <a:r>
              <a:rPr lang="ru-RU" dirty="0"/>
              <a:t> (</a:t>
            </a:r>
            <a:r>
              <a:rPr lang="ru-RU" dirty="0" err="1"/>
              <a:t>geworden</a:t>
            </a:r>
            <a:r>
              <a:rPr lang="ru-RU" dirty="0"/>
              <a:t>) употребляется форма </a:t>
            </a:r>
            <a:r>
              <a:rPr lang="ru-RU" b="1" dirty="0" err="1"/>
              <a:t>worden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2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Временные формы пассива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1"/>
          <p:cNvGraphicFramePr>
            <a:graphicFrameLocks/>
          </p:cNvGraphicFramePr>
          <p:nvPr/>
        </p:nvGraphicFramePr>
        <p:xfrm>
          <a:off x="228600" y="228602"/>
          <a:ext cx="8736013" cy="6595460"/>
        </p:xfrm>
        <a:graphic>
          <a:graphicData uri="http://schemas.openxmlformats.org/drawingml/2006/table">
            <a:tbl>
              <a:tblPr/>
              <a:tblGrid>
                <a:gridCol w="2148484"/>
                <a:gridCol w="3365591"/>
                <a:gridCol w="3221938"/>
              </a:tblGrid>
              <a:tr h="844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Präsens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 Roman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wird gelesen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Роман читается.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Präteritum: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 Roman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wurde gelesen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Роман читался (читали).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Perfekt: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 Roman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ist gelesen worden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Роман был прочитан (читали).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Plusquamperfekt: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Roman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war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gelesen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worden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Роман был прочитан (читали).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Futur I: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Der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Roman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wird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gelesen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werden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Роман будет читаться (будут читать).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"/>
            <a:ext cx="8713788" cy="914399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Употребление </a:t>
            </a:r>
            <a:r>
              <a:rPr lang="ru-RU" b="1" dirty="0" smtClean="0">
                <a:solidFill>
                  <a:srgbClr val="002060"/>
                </a:solidFill>
              </a:rPr>
              <a:t>пассива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785225" cy="6019799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Пассив употребляется, чтобы направить основное внимание на само действие и на его объект (подлежащее), при этом исполнитель действия часто вообще не называется: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dirty="0" err="1"/>
              <a:t>Hier</a:t>
            </a:r>
            <a:r>
              <a:rPr lang="ru-RU" sz="2800" i="1" dirty="0"/>
              <a:t> </a:t>
            </a:r>
            <a:r>
              <a:rPr lang="ru-RU" sz="2800" b="1" i="1" dirty="0" err="1"/>
              <a:t>wird</a:t>
            </a:r>
            <a:r>
              <a:rPr lang="ru-RU" sz="2800" i="1" dirty="0"/>
              <a:t> </a:t>
            </a:r>
            <a:r>
              <a:rPr lang="ru-RU" sz="2800" i="1" dirty="0" err="1"/>
              <a:t>ein</a:t>
            </a:r>
            <a:r>
              <a:rPr lang="ru-RU" sz="2800" i="1" dirty="0"/>
              <a:t> </a:t>
            </a:r>
            <a:r>
              <a:rPr lang="ru-RU" sz="2800" i="1" dirty="0" err="1"/>
              <a:t>neues</a:t>
            </a:r>
            <a:r>
              <a:rPr lang="ru-RU" sz="2800" i="1" dirty="0"/>
              <a:t> </a:t>
            </a:r>
            <a:r>
              <a:rPr lang="ru-RU" sz="2800" i="1" dirty="0" err="1"/>
              <a:t>Theater</a:t>
            </a:r>
            <a:r>
              <a:rPr lang="ru-RU" sz="2800" i="1" dirty="0"/>
              <a:t> </a:t>
            </a:r>
            <a:r>
              <a:rPr lang="ru-RU" sz="2800" b="1" i="1" dirty="0" err="1"/>
              <a:t>gebaut</a:t>
            </a:r>
            <a:r>
              <a:rPr lang="ru-RU" sz="2800" i="1" dirty="0"/>
              <a:t>.</a:t>
            </a:r>
            <a:r>
              <a:rPr lang="en-US" sz="2800" i="1" dirty="0"/>
              <a:t> - </a:t>
            </a:r>
            <a:r>
              <a:rPr lang="ru-RU" sz="2800" i="1" dirty="0"/>
              <a:t>Здесь строится новый театр.</a:t>
            </a:r>
            <a:r>
              <a:rPr lang="en-US" sz="2800" dirty="0"/>
              <a:t>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2800" dirty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При необходимости исполнитель действия в пассиве вводится в качестве дополнения с предлогом </a:t>
            </a:r>
            <a:endParaRPr lang="en-US" sz="2800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6500" b="1" dirty="0" err="1" smtClean="0"/>
              <a:t>von</a:t>
            </a:r>
            <a:r>
              <a:rPr lang="ru-RU" sz="6500" dirty="0" smtClean="0"/>
              <a:t> </a:t>
            </a:r>
            <a:r>
              <a:rPr lang="ru-RU" sz="6500" dirty="0"/>
              <a:t>или </a:t>
            </a:r>
            <a:r>
              <a:rPr lang="ru-RU" sz="6500" b="1" dirty="0" err="1"/>
              <a:t>durch</a:t>
            </a:r>
            <a:r>
              <a:rPr lang="en-US" sz="2800" b="1" dirty="0"/>
              <a:t>:</a:t>
            </a:r>
            <a:r>
              <a:rPr lang="ru-RU" sz="2800" dirty="0"/>
              <a:t> </a:t>
            </a:r>
          </a:p>
          <a:p>
            <a:pPr algn="just">
              <a:lnSpc>
                <a:spcPct val="80000"/>
              </a:lnSpc>
            </a:pPr>
            <a:r>
              <a:rPr lang="ru-RU" sz="2800" b="1" dirty="0" err="1"/>
              <a:t>von</a:t>
            </a:r>
            <a:r>
              <a:rPr lang="ru-RU" sz="2800" dirty="0"/>
              <a:t> чаще используется, если исполнитель действия - одушевленное лицо</a:t>
            </a:r>
            <a:r>
              <a:rPr lang="en-US" sz="2800" dirty="0"/>
              <a:t>: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dirty="0" err="1"/>
              <a:t>Köln</a:t>
            </a:r>
            <a:r>
              <a:rPr lang="ru-RU" sz="2800" i="1" dirty="0"/>
              <a:t> </a:t>
            </a:r>
            <a:r>
              <a:rPr lang="ru-RU" sz="2800" i="1" dirty="0" err="1"/>
              <a:t>wurde</a:t>
            </a:r>
            <a:r>
              <a:rPr lang="ru-RU" sz="2800" i="1" dirty="0"/>
              <a:t> </a:t>
            </a:r>
            <a:r>
              <a:rPr lang="ru-RU" sz="2800" b="1" i="1" dirty="0" err="1"/>
              <a:t>von</a:t>
            </a:r>
            <a:r>
              <a:rPr lang="ru-RU" sz="2800" b="1" i="1" dirty="0"/>
              <a:t> </a:t>
            </a:r>
            <a:r>
              <a:rPr lang="ru-RU" sz="2800" b="1" i="1" dirty="0" err="1"/>
              <a:t>den</a:t>
            </a:r>
            <a:r>
              <a:rPr lang="ru-RU" sz="2800" b="1" i="1" dirty="0"/>
              <a:t> </a:t>
            </a:r>
            <a:r>
              <a:rPr lang="ru-RU" sz="2800" b="1" i="1" dirty="0" err="1"/>
              <a:t>Römern</a:t>
            </a:r>
            <a:r>
              <a:rPr lang="ru-RU" sz="2800" i="1" dirty="0"/>
              <a:t> </a:t>
            </a:r>
            <a:r>
              <a:rPr lang="ru-RU" sz="2800" i="1" dirty="0" err="1"/>
              <a:t>gegründet</a:t>
            </a:r>
            <a:r>
              <a:rPr lang="ru-RU" sz="2800" i="1" dirty="0"/>
              <a:t>.</a:t>
            </a:r>
            <a:r>
              <a:rPr lang="en-US" sz="2800" i="1" dirty="0"/>
              <a:t> –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dirty="0"/>
              <a:t>Кельн был основан римлянами.</a:t>
            </a:r>
            <a:endParaRPr lang="en-US" sz="2800" i="1" dirty="0"/>
          </a:p>
          <a:p>
            <a:pPr algn="just">
              <a:lnSpc>
                <a:spcPct val="80000"/>
              </a:lnSpc>
            </a:pPr>
            <a:r>
              <a:rPr lang="ru-RU" sz="2800" b="1" dirty="0" err="1"/>
              <a:t>durch</a:t>
            </a:r>
            <a:r>
              <a:rPr lang="ru-RU" sz="2800" dirty="0"/>
              <a:t> используется с неодушевленными существительными</a:t>
            </a:r>
            <a:r>
              <a:rPr lang="en-US" sz="2800" dirty="0"/>
              <a:t>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dirty="0" err="1"/>
              <a:t>Er</a:t>
            </a:r>
            <a:r>
              <a:rPr lang="ru-RU" sz="2800" i="1" dirty="0"/>
              <a:t> </a:t>
            </a:r>
            <a:r>
              <a:rPr lang="ru-RU" sz="2800" i="1" dirty="0" err="1"/>
              <a:t>wurde</a:t>
            </a:r>
            <a:r>
              <a:rPr lang="ru-RU" sz="2800" i="1" dirty="0"/>
              <a:t> </a:t>
            </a:r>
            <a:r>
              <a:rPr lang="ru-RU" sz="2800" b="1" i="1" dirty="0" err="1"/>
              <a:t>durch</a:t>
            </a:r>
            <a:r>
              <a:rPr lang="ru-RU" sz="2800" b="1" i="1" dirty="0"/>
              <a:t> </a:t>
            </a:r>
            <a:r>
              <a:rPr lang="ru-RU" sz="2800" b="1" i="1" dirty="0" err="1"/>
              <a:t>ein</a:t>
            </a:r>
            <a:r>
              <a:rPr lang="ru-RU" sz="2800" b="1" i="1" dirty="0"/>
              <a:t> </a:t>
            </a:r>
            <a:r>
              <a:rPr lang="ru-RU" sz="2800" b="1" i="1" dirty="0" err="1"/>
              <a:t>Geschrei</a:t>
            </a:r>
            <a:r>
              <a:rPr lang="ru-RU" sz="2800" i="1" dirty="0"/>
              <a:t> </a:t>
            </a:r>
            <a:r>
              <a:rPr lang="ru-RU" sz="2800" i="1" dirty="0" err="1"/>
              <a:t>im</a:t>
            </a:r>
            <a:r>
              <a:rPr lang="ru-RU" sz="2800" i="1" dirty="0"/>
              <a:t> </a:t>
            </a:r>
            <a:r>
              <a:rPr lang="ru-RU" sz="2800" i="1" dirty="0" err="1"/>
              <a:t>Garten</a:t>
            </a:r>
            <a:r>
              <a:rPr lang="ru-RU" sz="2800" i="1" dirty="0"/>
              <a:t> </a:t>
            </a:r>
            <a:r>
              <a:rPr lang="ru-RU" sz="2800" i="1" dirty="0" err="1"/>
              <a:t>erweckt</a:t>
            </a:r>
            <a:r>
              <a:rPr lang="ru-RU" sz="2800" i="1" dirty="0"/>
              <a:t>.</a:t>
            </a:r>
            <a:r>
              <a:rPr lang="en-US" sz="2800" i="1" dirty="0"/>
              <a:t> –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800" i="1" dirty="0"/>
              <a:t>Его разбудил крик в саду.</a:t>
            </a:r>
            <a:endParaRPr lang="en-US" sz="2800" i="1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1800" i="1" dirty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1800" dirty="0" smtClean="0"/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Перевод  на русский язык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562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На русский язык пассив переводится глаголами с частицей </a:t>
            </a:r>
            <a:r>
              <a:rPr lang="ru-RU" sz="4000" b="1" dirty="0" smtClean="0"/>
              <a:t>-</a:t>
            </a:r>
            <a:r>
              <a:rPr lang="ru-RU" sz="4000" b="1" dirty="0" err="1" smtClean="0"/>
              <a:t>ся</a:t>
            </a:r>
            <a:r>
              <a:rPr lang="ru-RU" sz="4000" dirty="0" smtClean="0"/>
              <a:t> (строиться, определяться, передаваться - при обозначении незавершенного процесса) или сложной формой страдательного залога (быть построенным, быть прочитанным - при обозначении завершенного действия).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</TotalTime>
  <Words>368</Words>
  <Application>Microsoft Office PowerPoint</Application>
  <PresentationFormat>Экран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Thema: PASSIV</vt:lpstr>
      <vt:lpstr>Презентация PowerPoint</vt:lpstr>
      <vt:lpstr>Презентация PowerPoint</vt:lpstr>
      <vt:lpstr>werden</vt:lpstr>
      <vt:lpstr>Страдательный залог (Passiv) </vt:lpstr>
      <vt:lpstr>Презентация PowerPoint</vt:lpstr>
      <vt:lpstr>Презентация PowerPoint</vt:lpstr>
      <vt:lpstr>Употребление пассива</vt:lpstr>
      <vt:lpstr>Перевод  на русский язык</vt:lpstr>
      <vt:lpstr>Uebungen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</dc:title>
  <dc:creator>школа</dc:creator>
  <cp:lastModifiedBy>школа</cp:lastModifiedBy>
  <cp:revision>12</cp:revision>
  <dcterms:modified xsi:type="dcterms:W3CDTF">2023-10-03T06:24:56Z</dcterms:modified>
</cp:coreProperties>
</file>