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1" r:id="rId3"/>
    <p:sldId id="262" r:id="rId4"/>
    <p:sldId id="264" r:id="rId5"/>
    <p:sldId id="256" r:id="rId6"/>
    <p:sldId id="257" r:id="rId7"/>
    <p:sldId id="266" r:id="rId8"/>
    <p:sldId id="258" r:id="rId9"/>
    <p:sldId id="259" r:id="rId10"/>
    <p:sldId id="26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71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275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7361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725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09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858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35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340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76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90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71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44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638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37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9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875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939DF-AB0D-41A4-A5EE-C70CAD6438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0F93BA-0113-48D6-98D2-51558F1FE8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56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4%D0%BE%D0%B1%D0%BD%D0%BE%D0%B5_%D1%82%D0%B5%D1%81%D1%82%D0%BE" TargetMode="External"/><Relationship Id="rId13" Type="http://schemas.openxmlformats.org/officeDocument/2006/relationships/hyperlink" Target="https://ru.wikipedia.org/wiki/%D0%A0%D0%BE%D0%B3%D0%B0%D0%BB%D0%B8%D0%BA" TargetMode="External"/><Relationship Id="rId3" Type="http://schemas.openxmlformats.org/officeDocument/2006/relationships/hyperlink" Target="https://ru.wikipedia.org/wiki/%D0%A1%D0%B2%D0%B5%D1%82%D0%B8%D0%BB%D1%8C%D0%BD%D0%B8%D0%BA" TargetMode="External"/><Relationship Id="rId7" Type="http://schemas.openxmlformats.org/officeDocument/2006/relationships/hyperlink" Target="https://ru.wikipedia.org/wiki/%D0%9D%D0%B8%D0%B6%D0%BD%D0%B5%D0%BD%D0%B5%D0%BC%D0%B5%D1%86%D0%BA%D0%B8%D0%B9_%D1%8F%D0%B7%D1%8B%D0%BA" TargetMode="External"/><Relationship Id="rId12" Type="http://schemas.openxmlformats.org/officeDocument/2006/relationships/hyperlink" Target="https://ru.wikipedia.org/wiki/%D0%9A%D0%B0%D0%BB%D0%B0%D1%87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F%D0%BE%D0%BC%D0%B5%D1%89%D0%B5%D0%BD%D0%B8%D0%B5" TargetMode="External"/><Relationship Id="rId11" Type="http://schemas.openxmlformats.org/officeDocument/2006/relationships/hyperlink" Target="https://ru.wikipedia.org/wiki/%D0%94%D0%B0%D0%BB%D1%8C,_%D0%92%D0%BB%D0%B0%D0%B4%D0%B8%D0%BC%D0%B8%D1%80_%D0%98%D0%B2%D0%B0%D0%BD%D0%BE%D0%B2%D0%B8%D1%87" TargetMode="External"/><Relationship Id="rId5" Type="http://schemas.openxmlformats.org/officeDocument/2006/relationships/hyperlink" Target="https://ru.wikipedia.org/wiki/%D0%98%D0%BD%D1%82%D0%B5%D1%80%D1%8C%D0%B5%D1%80" TargetMode="External"/><Relationship Id="rId10" Type="http://schemas.openxmlformats.org/officeDocument/2006/relationships/hyperlink" Target="https://ru.wikipedia.org/wiki/%D0%A2%D0%BE%D0%BB%D0%BA%D0%BE%D0%B2%D1%8B%D0%B9_%D1%81%D0%BB%D0%BE%D0%B2%D0%B0%D1%80%D1%8C_%D0%B6%D0%B8%D0%B2%D0%BE%D0%B3%D0%BE_%D0%B2%D0%B5%D0%BB%D0%B8%D0%BA%D0%BE%D1%80%D1%83%D1%81%D1%81%D0%BA%D0%BE%D0%B3%D0%BE_%D1%8F%D0%B7%D1%8B%D0%BA%D0%B0" TargetMode="External"/><Relationship Id="rId4" Type="http://schemas.openxmlformats.org/officeDocument/2006/relationships/hyperlink" Target="https://ru.wikipedia.org/wiki/%D0%94%D0%B8%D0%B7%D0%B0%D0%B9%D0%BD" TargetMode="External"/><Relationship Id="rId9" Type="http://schemas.openxmlformats.org/officeDocument/2006/relationships/hyperlink" Target="https://ru.wikipedia.org/wiki/%D0%9F%D0%BE%D1%85%D0%BB%D1%91%D0%B1%D0%BA%D0%B8%D0%BD,_%D0%92%D0%B8%D0%BB%D1%8C%D1%8F%D0%BC_%D0%92%D0%B0%D1%81%D0%B8%D0%BB%D1%8C%D0%B5%D0%B2%D0%B8%D1%87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1%81%D0%B8%D1%85%D0%B8%D0%BA%D0%B0" TargetMode="External"/><Relationship Id="rId3" Type="http://schemas.openxmlformats.org/officeDocument/2006/relationships/hyperlink" Target="https://ru.wikipedia.org/wiki/IAST" TargetMode="External"/><Relationship Id="rId7" Type="http://schemas.openxmlformats.org/officeDocument/2006/relationships/hyperlink" Target="https://ru.wikipedia.org/wiki/%D0%91%D1%83%D0%B4%D0%B4%D0%B8%D0%B7%D0%BC" TargetMode="External"/><Relationship Id="rId2" Type="http://schemas.openxmlformats.org/officeDocument/2006/relationships/hyperlink" Target="https://ru.wikipedia.org/wiki/%D0%94%D0%B5%D0%B2%D0%B0%D0%BD%D0%B0%D0%B3%D0%B0%D1%80%D0%B8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D%D0%B0%D0%BF%D1%80%D0%B0%D0%B2%D0%BB%D0%B5%D0%BD%D0%B8%D1%8F_%D0%B8%D0%BD%D0%B4%D1%83%D0%B8%D0%B7%D0%BC%D0%B0" TargetMode="External"/><Relationship Id="rId5" Type="http://schemas.openxmlformats.org/officeDocument/2006/relationships/hyperlink" Target="https://ru.wikipedia.org/wiki/%D0%9A%D1%83%D0%BB%D1%8C%D1%82%D1%83%D1%80%D0%B0_%D0%98%D0%BD%D0%B4%D0%B8%D0%B8" TargetMode="External"/><Relationship Id="rId4" Type="http://schemas.openxmlformats.org/officeDocument/2006/relationships/hyperlink" Target="https://ru.wikipedia.org/wiki/%D0%9F%D0%BE%D0%BD%D1%8F%D1%82%D0%B8%D0%B5" TargetMode="External"/><Relationship Id="rId9" Type="http://schemas.openxmlformats.org/officeDocument/2006/relationships/hyperlink" Target="https://ru.wikipedia.org/wiki/%D0%A4%D0%B8%D0%B7%D0%B8%D0%BE%D0%BB%D0%BE%D0%B3%D0%B8%D1%8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757382"/>
            <a:ext cx="7766936" cy="3293454"/>
          </a:xfrm>
        </p:spPr>
        <p:txBody>
          <a:bodyPr/>
          <a:lstStyle/>
          <a:p>
            <a:pPr algn="l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Многозначные слова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Простое и переносное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Заимствованные слова. Устаревшие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6231" y="4050836"/>
            <a:ext cx="7766936" cy="1096899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3888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1.</a:t>
            </a:r>
            <a:r>
              <a:rPr lang="ru-RU" dirty="0" smtClean="0"/>
              <a:t> </a:t>
            </a:r>
            <a:r>
              <a:rPr lang="ru-RU" i="1" dirty="0" smtClean="0"/>
              <a:t>Устар.</a:t>
            </a:r>
            <a:r>
              <a:rPr lang="ru-RU" dirty="0" smtClean="0"/>
              <a:t> Битва, война.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2</a:t>
            </a:r>
            <a:r>
              <a:rPr lang="ru-RU" b="1" dirty="0"/>
              <a:t>.</a:t>
            </a:r>
            <a:r>
              <a:rPr lang="ru-RU" dirty="0"/>
              <a:t> </a:t>
            </a:r>
            <a:r>
              <a:rPr lang="ru-RU" i="1" dirty="0" err="1"/>
              <a:t>Трад</a:t>
            </a:r>
            <a:r>
              <a:rPr lang="ru-RU" i="1" dirty="0"/>
              <a:t>.-поэт.</a:t>
            </a:r>
            <a:r>
              <a:rPr lang="ru-RU" dirty="0"/>
              <a:t> Войско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3.</a:t>
            </a:r>
            <a:r>
              <a:rPr lang="ru-RU" dirty="0"/>
              <a:t> </a:t>
            </a:r>
            <a:r>
              <a:rPr lang="ru-RU" i="1" dirty="0"/>
              <a:t>перен.; кого-чего</a:t>
            </a:r>
            <a:r>
              <a:rPr lang="ru-RU" dirty="0"/>
              <a:t> или </a:t>
            </a:r>
            <a:r>
              <a:rPr lang="ru-RU" i="1" dirty="0"/>
              <a:t>какая. Устар.</a:t>
            </a:r>
            <a:r>
              <a:rPr lang="ru-RU" dirty="0"/>
              <a:t> Множество кого-л., большая толпа.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-Что общего у этих слов?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36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7625" y="526472"/>
            <a:ext cx="8596668" cy="13208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Многозначные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слова.Простое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переносное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значение.Заимствованные.Устаревшие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У мухомора красная шляпка с белыми пятнышками.</a:t>
            </a:r>
          </a:p>
          <a:p>
            <a:r>
              <a:rPr lang="ru-RU" sz="2400" dirty="0" smtClean="0"/>
              <a:t>Голову девушки </a:t>
            </a:r>
            <a:r>
              <a:rPr lang="ru-RU" sz="2400" dirty="0"/>
              <a:t>у</a:t>
            </a:r>
            <a:r>
              <a:rPr lang="ru-RU" sz="2400" dirty="0" smtClean="0"/>
              <a:t>крашала модная шляпка с вуалью.</a:t>
            </a:r>
          </a:p>
          <a:p>
            <a:endParaRPr lang="ru-RU" sz="2400" dirty="0" smtClean="0"/>
          </a:p>
          <a:p>
            <a:r>
              <a:rPr lang="ru-RU" sz="2400" dirty="0" smtClean="0"/>
              <a:t>-Какое слово встретилось в обоих предложениях?</a:t>
            </a:r>
          </a:p>
          <a:p>
            <a:r>
              <a:rPr lang="ru-RU" sz="2400" dirty="0" smtClean="0"/>
              <a:t>-Что вы можете сказать о значении этого слова?</a:t>
            </a:r>
          </a:p>
          <a:p>
            <a:r>
              <a:rPr lang="ru-RU" sz="2400" dirty="0" smtClean="0"/>
              <a:t>-Как называются слова, которые имеют несколько значений?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9018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Прочитайте предложения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Мальчики помогли старушке донести тяжёлые сумки.</a:t>
            </a:r>
          </a:p>
          <a:p>
            <a:r>
              <a:rPr lang="ru-RU" sz="3600" dirty="0" smtClean="0"/>
              <a:t>Сегодня у нас был очень тяжёлый день.</a:t>
            </a:r>
          </a:p>
          <a:p>
            <a:r>
              <a:rPr lang="ru-RU" sz="3200" dirty="0" smtClean="0"/>
              <a:t>-Что вы заметили?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82695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Узнайте о происхождении слов абажур, </a:t>
            </a:r>
            <a:r>
              <a:rPr lang="ru-RU" sz="3200" dirty="0" err="1" smtClean="0"/>
              <a:t>крендель,йога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Где вы будете искать необходимую информацию?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77050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err="1">
                <a:solidFill>
                  <a:schemeClr val="tx1"/>
                </a:solidFill>
              </a:rPr>
              <a:t>Абажу́р</a:t>
            </a:r>
            <a:r>
              <a:rPr lang="ru-RU" sz="2800" dirty="0"/>
              <a:t> (</a:t>
            </a:r>
            <a:r>
              <a:rPr lang="ru-RU" sz="2800" dirty="0">
                <a:hlinkClick r:id="rId2" tooltip="Французский язык"/>
              </a:rPr>
              <a:t>фр.</a:t>
            </a:r>
            <a:r>
              <a:rPr lang="ru-RU" sz="2800" dirty="0"/>
              <a:t> </a:t>
            </a:r>
            <a:r>
              <a:rPr lang="ru-RU" sz="2800" i="1" dirty="0" err="1"/>
              <a:t>abat-jour</a:t>
            </a:r>
            <a:r>
              <a:rPr lang="ru-RU" sz="2800" dirty="0"/>
              <a:t> буквально «</a:t>
            </a:r>
            <a:r>
              <a:rPr lang="ru-RU" sz="2800" dirty="0" err="1"/>
              <a:t>приглушитель</a:t>
            </a:r>
            <a:r>
              <a:rPr lang="ru-RU" sz="2800" dirty="0"/>
              <a:t> света») — составная часть </a:t>
            </a:r>
            <a:r>
              <a:rPr lang="ru-RU" sz="2800" dirty="0">
                <a:hlinkClick r:id="rId3" tooltip="Светильник"/>
              </a:rPr>
              <a:t>светильника</a:t>
            </a:r>
            <a:r>
              <a:rPr lang="ru-RU" sz="2800" dirty="0"/>
              <a:t>, используется в </a:t>
            </a:r>
            <a:r>
              <a:rPr lang="ru-RU" sz="2800" dirty="0">
                <a:hlinkClick r:id="rId4" tooltip="Дизайн"/>
              </a:rPr>
              <a:t>дизайне</a:t>
            </a:r>
            <a:r>
              <a:rPr lang="ru-RU" sz="2800" dirty="0"/>
              <a:t> </a:t>
            </a:r>
            <a:r>
              <a:rPr lang="ru-RU" sz="2800" dirty="0">
                <a:hlinkClick r:id="rId5" tooltip="Интерьер"/>
              </a:rPr>
              <a:t>интерьеров</a:t>
            </a:r>
            <a:r>
              <a:rPr lang="ru-RU" sz="2800" dirty="0"/>
              <a:t>, художественном оформлении </a:t>
            </a:r>
            <a:r>
              <a:rPr lang="ru-RU" sz="2800" dirty="0">
                <a:hlinkClick r:id="rId6" tooltip="Помещение"/>
              </a:rPr>
              <a:t>помещений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b="1" dirty="0" err="1">
                <a:solidFill>
                  <a:schemeClr val="tx1"/>
                </a:solidFill>
              </a:rPr>
              <a:t>Кре́ндель</a:t>
            </a:r>
            <a:r>
              <a:rPr lang="ru-RU" sz="2800" dirty="0">
                <a:solidFill>
                  <a:schemeClr val="tx1"/>
                </a:solidFill>
              </a:rPr>
              <a:t> </a:t>
            </a:r>
            <a:r>
              <a:rPr lang="ru-RU" sz="2800" dirty="0"/>
              <a:t>(от </a:t>
            </a:r>
            <a:r>
              <a:rPr lang="ru-RU" sz="2800" dirty="0">
                <a:hlinkClick r:id="rId7" tooltip="Нижненемецкий язык"/>
              </a:rPr>
              <a:t>н.-нем.</a:t>
            </a:r>
            <a:r>
              <a:rPr lang="ru-RU" sz="2800" dirty="0"/>
              <a:t> </a:t>
            </a:r>
            <a:r>
              <a:rPr lang="ru-RU" sz="2800" i="1" dirty="0" err="1"/>
              <a:t>Kringel</a:t>
            </a:r>
            <a:r>
              <a:rPr lang="ru-RU" sz="2800" i="1" dirty="0"/>
              <a:t>, </a:t>
            </a:r>
            <a:r>
              <a:rPr lang="ru-RU" sz="2800" i="1" dirty="0" err="1" smtClean="0"/>
              <a:t>Krengel</a:t>
            </a:r>
            <a:r>
              <a:rPr lang="ru-RU" sz="2800" dirty="0" smtClean="0"/>
              <a:t>)</a:t>
            </a:r>
            <a:r>
              <a:rPr lang="ru-RU" sz="2800" dirty="0"/>
              <a:t> — витая булка из </a:t>
            </a:r>
            <a:r>
              <a:rPr lang="ru-RU" sz="2800" dirty="0">
                <a:hlinkClick r:id="rId8" tooltip="Сдобное тесто"/>
              </a:rPr>
              <a:t>сдобного теста</a:t>
            </a:r>
            <a:r>
              <a:rPr lang="ru-RU" sz="2800" dirty="0"/>
              <a:t> в форме буквы «В» или цифры </a:t>
            </a:r>
            <a:r>
              <a:rPr lang="ru-RU" sz="2800" dirty="0" smtClean="0"/>
              <a:t>8</a:t>
            </a:r>
            <a:r>
              <a:rPr lang="ru-RU" sz="2800" baseline="30000" dirty="0" smtClean="0"/>
              <a:t>]</a:t>
            </a:r>
            <a:r>
              <a:rPr lang="ru-RU" sz="2800" dirty="0"/>
              <a:t> или, по определению </a:t>
            </a:r>
            <a:r>
              <a:rPr lang="ru-RU" sz="2800" dirty="0">
                <a:hlinkClick r:id="rId9" tooltip="Похлёбкин, Вильям Васильевич"/>
              </a:rPr>
              <a:t>В. В. </a:t>
            </a:r>
            <a:r>
              <a:rPr lang="ru-RU" sz="2800" dirty="0" err="1">
                <a:hlinkClick r:id="rId9" tooltip="Похлёбкин, Вильям Васильевич"/>
              </a:rPr>
              <a:t>Похлёбкина</a:t>
            </a:r>
            <a:r>
              <a:rPr lang="ru-RU" sz="2800" dirty="0"/>
              <a:t>, восьмёрки или сдвоенного </a:t>
            </a:r>
            <a:r>
              <a:rPr lang="ru-RU" sz="2800" dirty="0" smtClean="0"/>
              <a:t>венка. </a:t>
            </a:r>
            <a:r>
              <a:rPr lang="ru-RU" sz="2800" dirty="0"/>
              <a:t>В </a:t>
            </a:r>
            <a:r>
              <a:rPr lang="ru-RU" sz="2800" dirty="0">
                <a:hlinkClick r:id="rId10" tooltip="Толковый словарь живого великорусского языка"/>
              </a:rPr>
              <a:t>Толковом словаре</a:t>
            </a:r>
            <a:r>
              <a:rPr lang="ru-RU" sz="2800" dirty="0"/>
              <a:t> </a:t>
            </a:r>
            <a:r>
              <a:rPr lang="ru-RU" sz="2800" dirty="0">
                <a:hlinkClick r:id="rId11" tooltip="Даль, Владимир Иванович"/>
              </a:rPr>
              <a:t>В. И. Даля</a:t>
            </a:r>
            <a:r>
              <a:rPr lang="ru-RU" sz="2800" dirty="0"/>
              <a:t> форма кренделя не конкретизируется: он определён как «род </a:t>
            </a:r>
            <a:r>
              <a:rPr lang="ru-RU" sz="2800" dirty="0">
                <a:hlinkClick r:id="rId12" tooltip="Калач"/>
              </a:rPr>
              <a:t>калача</a:t>
            </a:r>
            <a:r>
              <a:rPr lang="ru-RU" sz="2800" dirty="0"/>
              <a:t>, витушки, </a:t>
            </a:r>
            <a:r>
              <a:rPr lang="ru-RU" sz="2800" u="sng" dirty="0">
                <a:hlinkClick r:id="rId13" tooltip="Рогалик"/>
              </a:rPr>
              <a:t>рогульки</a:t>
            </a:r>
            <a:r>
              <a:rPr lang="ru-RU" sz="2800" dirty="0" smtClean="0"/>
              <a:t>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4017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err="1">
                <a:solidFill>
                  <a:schemeClr val="tx1"/>
                </a:solidFill>
              </a:rPr>
              <a:t>Йо́га</a:t>
            </a:r>
            <a:r>
              <a:rPr lang="ru-RU" sz="2800" dirty="0">
                <a:solidFill>
                  <a:schemeClr val="tx1"/>
                </a:solidFill>
              </a:rPr>
              <a:t> </a:t>
            </a:r>
            <a:r>
              <a:rPr lang="ru-RU" sz="2800" dirty="0"/>
              <a:t>(</a:t>
            </a:r>
            <a:r>
              <a:rPr lang="ru-RU" sz="2800" dirty="0">
                <a:hlinkClick r:id="rId2" tooltip="Деванагари"/>
              </a:rPr>
              <a:t>дев.</a:t>
            </a:r>
            <a:r>
              <a:rPr lang="ru-RU" sz="2800" dirty="0"/>
              <a:t> </a:t>
            </a:r>
            <a:r>
              <a:rPr lang="ru-RU" sz="2800" dirty="0" err="1"/>
              <a:t>योग</a:t>
            </a:r>
            <a:r>
              <a:rPr lang="ru-RU" sz="2800" dirty="0"/>
              <a:t>, </a:t>
            </a:r>
            <a:r>
              <a:rPr lang="ru-RU" sz="2800" dirty="0">
                <a:hlinkClick r:id="rId3" tooltip="IAST"/>
              </a:rPr>
              <a:t>IAST</a:t>
            </a:r>
            <a:r>
              <a:rPr lang="ru-RU" sz="2800" dirty="0"/>
              <a:t>: </a:t>
            </a:r>
            <a:r>
              <a:rPr lang="ru-RU" sz="2800" dirty="0" err="1"/>
              <a:t>yoga</a:t>
            </a:r>
            <a:r>
              <a:rPr lang="ru-RU" sz="2800" dirty="0"/>
              <a:t>) — </a:t>
            </a:r>
            <a:r>
              <a:rPr lang="ru-RU" sz="2800" dirty="0">
                <a:hlinkClick r:id="rId4" tooltip="Понятие"/>
              </a:rPr>
              <a:t>понятие</a:t>
            </a:r>
            <a:r>
              <a:rPr lang="ru-RU" sz="2800" dirty="0"/>
              <a:t> в </a:t>
            </a:r>
            <a:r>
              <a:rPr lang="ru-RU" sz="2800" dirty="0">
                <a:hlinkClick r:id="rId5" tooltip="Культура Индии"/>
              </a:rPr>
              <a:t>индийской культуре</a:t>
            </a:r>
            <a:r>
              <a:rPr lang="ru-RU" sz="2800" dirty="0"/>
              <a:t>, в широком смысле означающее совокупность различных духовных, психических и физических практик, разрабатываемых в разных </a:t>
            </a:r>
            <a:r>
              <a:rPr lang="ru-RU" sz="2800" dirty="0">
                <a:hlinkClick r:id="rId6" tooltip="Направления индуизма"/>
              </a:rPr>
              <a:t>направлениях индуизма</a:t>
            </a:r>
            <a:r>
              <a:rPr lang="ru-RU" sz="2800" dirty="0"/>
              <a:t> и </a:t>
            </a:r>
            <a:r>
              <a:rPr lang="ru-RU" sz="2800" dirty="0">
                <a:hlinkClick r:id="rId7" tooltip="Буддизм"/>
              </a:rPr>
              <a:t>буддизма</a:t>
            </a:r>
            <a:r>
              <a:rPr lang="ru-RU" sz="2800" dirty="0"/>
              <a:t> и нацеленных на управление </a:t>
            </a:r>
            <a:r>
              <a:rPr lang="ru-RU" sz="2800" dirty="0">
                <a:hlinkClick r:id="rId8" tooltip="Психика"/>
              </a:rPr>
              <a:t>психическими</a:t>
            </a:r>
            <a:r>
              <a:rPr lang="ru-RU" sz="2800" dirty="0"/>
              <a:t> и </a:t>
            </a:r>
            <a:r>
              <a:rPr lang="ru-RU" sz="2800" dirty="0" smtClean="0">
                <a:hlinkClick r:id="rId9" tooltip="Физиология"/>
              </a:rPr>
              <a:t>физиологическими</a:t>
            </a:r>
            <a:r>
              <a:rPr lang="ru-RU" sz="2800" dirty="0"/>
              <a:t> функциями организма с целью достижения индивидуумом возвышенного духовного и психического </a:t>
            </a:r>
            <a:r>
              <a:rPr lang="ru-RU" sz="2800" dirty="0" smtClean="0"/>
              <a:t>состояния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tx1"/>
                </a:solidFill>
              </a:rPr>
              <a:t>-</a:t>
            </a:r>
            <a:r>
              <a:rPr lang="ru-RU" sz="2800" dirty="0" smtClean="0">
                <a:solidFill>
                  <a:schemeClr val="tx1"/>
                </a:solidFill>
              </a:rPr>
              <a:t>Что объединяет эти слова?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-Как называются такие слова?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7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Объясните значение слов гривна, супостат, рать.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267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Шейная гривна </a:t>
            </a:r>
            <a:r>
              <a:rPr lang="ru-RU" dirty="0"/>
              <a:t>— украшение; обруч, цепь или ожерелье, носимое на шее или на груди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Древнерусская гривна </a:t>
            </a:r>
            <a:r>
              <a:rPr lang="ru-RU" dirty="0"/>
              <a:t>— крупный серебряный слиток или брусок, служивший денежной и весовой единицей в Киевской Руси и на соседних с ней </a:t>
            </a:r>
            <a:r>
              <a:rPr lang="ru-RU" dirty="0" smtClean="0"/>
              <a:t>территориях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Гривна</a:t>
            </a:r>
            <a:r>
              <a:rPr lang="ru-RU" dirty="0" smtClean="0"/>
              <a:t>-денежная </a:t>
            </a:r>
            <a:r>
              <a:rPr lang="ru-RU" dirty="0" err="1" smtClean="0"/>
              <a:t>еденица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4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СУПОСТА́Т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1.</a:t>
            </a:r>
            <a:r>
              <a:rPr lang="ru-RU" dirty="0"/>
              <a:t> </a:t>
            </a:r>
            <a:r>
              <a:rPr lang="ru-RU" i="1" dirty="0"/>
              <a:t>Устар.</a:t>
            </a:r>
            <a:r>
              <a:rPr lang="ru-RU" dirty="0"/>
              <a:t> и </a:t>
            </a:r>
            <a:r>
              <a:rPr lang="ru-RU" i="1" dirty="0"/>
              <a:t>высок.</a:t>
            </a:r>
            <a:r>
              <a:rPr lang="ru-RU" dirty="0"/>
              <a:t> Неприятель, противник, враг.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3929" y="2442258"/>
            <a:ext cx="68974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0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4800" b="0" i="0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800" b="0" i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Прост.</a:t>
            </a:r>
            <a:r>
              <a:rPr lang="ru-RU" sz="4800" b="0" i="0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Негодяй, злодей.</a:t>
            </a:r>
            <a:endParaRPr lang="ru-RU" sz="4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0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</TotalTime>
  <Words>129</Words>
  <Application>Microsoft Office PowerPoint</Application>
  <PresentationFormat>Широкоэкранный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Trebuchet MS</vt:lpstr>
      <vt:lpstr>Wingdings 3</vt:lpstr>
      <vt:lpstr>Аспект</vt:lpstr>
      <vt:lpstr>Многозначные слова. Простое и переносное значение. Заимствованные слова. Устаревшие слова.</vt:lpstr>
      <vt:lpstr>Многозначные слова.Простое и переносное значение.Заимствованные.Устаревшие слова.</vt:lpstr>
      <vt:lpstr>Прочитайте предложения</vt:lpstr>
      <vt:lpstr>Презентация PowerPoint</vt:lpstr>
      <vt:lpstr>Абажу́р (фр. abat-jour буквально «приглушитель света») — составная часть светильника, используется в дизайне интерьеров, художественном оформлении помещений. Кре́ндель (от н.-нем. Kringel, Krengel) — витая булка из сдобного теста в форме буквы «В» или цифры 8] или, по определению В. В. Похлёбкина, восьмёрки или сдвоенного венка. В Толковом словаре В. И. Даля форма кренделя не конкретизируется: он определён как «род калача, витушки, рогульки».</vt:lpstr>
      <vt:lpstr>Йо́га (дев. योग, IAST: yoga) — понятие в индийской культуре, в широком смысле означающее совокупность различных духовных, психических и физических практик, разрабатываемых в разных направлениях индуизма и буддизма и нацеленных на управление психическими и физиологическими функциями организма с целью достижения индивидуумом возвышенного духовного и психического состояния. -Что объединяет эти слова? -Как называются такие слова?</vt:lpstr>
      <vt:lpstr>Объясните значение слов гривна, супостат, рать.</vt:lpstr>
      <vt:lpstr>Шейная гривна — украшение; обруч, цепь или ожерелье, носимое на шее или на груди  Древнерусская гривна — крупный серебряный слиток или брусок, служивший денежной и весовой единицей в Киевской Руси и на соседних с ней территориях  Гривна-денежная еденица </vt:lpstr>
      <vt:lpstr>СУПОСТА́Т 1. Устар. и высок. Неприятель, противник, враг.  </vt:lpstr>
      <vt:lpstr>РАТЬ 1. Устар. Битва, война.  2. Трад.-поэт. Войско.  3. перен.; кого-чего или какая. Устар. Множество кого-л., большая толпа.  -Что общего у этих слов?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Абажу́р (фр. abat-jour буквально «приглушитель света») — составная часть светильника, используется в дизайне интерьеров, художественном оформлении помещений. Кре́ндель (от н.-нем. Kringel, Krengel) — витая булка из сдобного теста в форме буквы «В» или цифры 8] или, по определению В. В. Похлёбкина, восьмёрки или сдвоенного венка. В Толковом словаре В. И. Даля форма кренделя не конкретизируется: он определён как «род калача, витушки, рогульки».</dc:title>
  <dc:creator>Учитель</dc:creator>
  <cp:lastModifiedBy>Учитель</cp:lastModifiedBy>
  <cp:revision>5</cp:revision>
  <dcterms:created xsi:type="dcterms:W3CDTF">2023-10-02T23:37:32Z</dcterms:created>
  <dcterms:modified xsi:type="dcterms:W3CDTF">2023-10-03T06:37:45Z</dcterms:modified>
</cp:coreProperties>
</file>