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64" r:id="rId18"/>
    <p:sldId id="265" r:id="rId19"/>
    <p:sldId id="270" r:id="rId20"/>
    <p:sldId id="271" r:id="rId21"/>
    <p:sldId id="272" r:id="rId22"/>
    <p:sldId id="267" r:id="rId23"/>
    <p:sldId id="268" r:id="rId24"/>
    <p:sldId id="266" r:id="rId25"/>
    <p:sldId id="26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D1A142-E5D9-444B-A2DD-54CE5D1DF6A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19A2F0D-5A71-4BE4-860E-BCDB9D936AD4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Этапы рекламной кампании</a:t>
          </a:r>
        </a:p>
      </dgm:t>
    </dgm:pt>
    <dgm:pt modelId="{E5742A66-3153-40A1-93F2-DF1DDED5AC72}" type="parTrans" cxnId="{B011ECC6-5DCD-4785-8D85-ABF6A6E97140}">
      <dgm:prSet/>
      <dgm:spPr/>
      <dgm:t>
        <a:bodyPr/>
        <a:lstStyle/>
        <a:p>
          <a:endParaRPr lang="ru-RU"/>
        </a:p>
      </dgm:t>
    </dgm:pt>
    <dgm:pt modelId="{ED6A05F1-155F-49DD-A3E5-58972A3C2823}" type="sibTrans" cxnId="{B011ECC6-5DCD-4785-8D85-ABF6A6E97140}">
      <dgm:prSet/>
      <dgm:spPr/>
      <dgm:t>
        <a:bodyPr/>
        <a:lstStyle/>
        <a:p>
          <a:endParaRPr lang="ru-RU"/>
        </a:p>
      </dgm:t>
    </dgm:pt>
    <dgm:pt modelId="{1E538423-B123-49C6-8DE9-E602F9C6B5EB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1 этап - определение целей кампании</a:t>
          </a:r>
        </a:p>
      </dgm:t>
    </dgm:pt>
    <dgm:pt modelId="{8F6E1C79-1CA3-4DBF-A115-A6DAC8A8DBC7}" type="parTrans" cxnId="{D7B178A7-B4FA-4D87-A09E-4813FE68B050}">
      <dgm:prSet/>
      <dgm:spPr/>
      <dgm:t>
        <a:bodyPr/>
        <a:lstStyle/>
        <a:p>
          <a:endParaRPr lang="ru-RU"/>
        </a:p>
      </dgm:t>
    </dgm:pt>
    <dgm:pt modelId="{BAB97370-5F08-4A2C-ABCB-B8E364607669}" type="sibTrans" cxnId="{D7B178A7-B4FA-4D87-A09E-4813FE68B050}">
      <dgm:prSet/>
      <dgm:spPr/>
      <dgm:t>
        <a:bodyPr/>
        <a:lstStyle/>
        <a:p>
          <a:endParaRPr lang="ru-RU"/>
        </a:p>
      </dgm:t>
    </dgm:pt>
    <dgm:pt modelId="{F2360EF6-6D2D-4BE0-9BA3-F55B0CC443FB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4 этап -выбор каналов коммуникации</a:t>
          </a:r>
        </a:p>
      </dgm:t>
    </dgm:pt>
    <dgm:pt modelId="{FF97BECC-04C5-45ED-91E2-B2F3EA8F9FC7}" type="parTrans" cxnId="{D11322D2-A0BB-40A0-BC6F-88D0E9F0D7DD}">
      <dgm:prSet/>
      <dgm:spPr/>
      <dgm:t>
        <a:bodyPr/>
        <a:lstStyle/>
        <a:p>
          <a:endParaRPr lang="ru-RU"/>
        </a:p>
      </dgm:t>
    </dgm:pt>
    <dgm:pt modelId="{15B09BFA-1178-4E10-B1F7-486E0A27EC51}" type="sibTrans" cxnId="{D11322D2-A0BB-40A0-BC6F-88D0E9F0D7DD}">
      <dgm:prSet/>
      <dgm:spPr/>
      <dgm:t>
        <a:bodyPr/>
        <a:lstStyle/>
        <a:p>
          <a:endParaRPr lang="ru-RU"/>
        </a:p>
      </dgm:t>
    </dgm:pt>
    <dgm:pt modelId="{0DE77E86-0B8A-4357-BB10-86F88E861F46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5 этап - координация всех предыдущих этапов</a:t>
          </a:r>
        </a:p>
      </dgm:t>
    </dgm:pt>
    <dgm:pt modelId="{523F89B9-B28F-468C-9DCA-F20D205514CC}" type="parTrans" cxnId="{832A55CB-0BF3-43EE-8557-8179A0CC0D2F}">
      <dgm:prSet/>
      <dgm:spPr/>
      <dgm:t>
        <a:bodyPr/>
        <a:lstStyle/>
        <a:p>
          <a:endParaRPr lang="ru-RU"/>
        </a:p>
      </dgm:t>
    </dgm:pt>
    <dgm:pt modelId="{B847A9E9-4298-4877-A3F2-5CE77D68AF32}" type="sibTrans" cxnId="{832A55CB-0BF3-43EE-8557-8179A0CC0D2F}">
      <dgm:prSet/>
      <dgm:spPr/>
      <dgm:t>
        <a:bodyPr/>
        <a:lstStyle/>
        <a:p>
          <a:endParaRPr lang="ru-RU"/>
        </a:p>
      </dgm:t>
    </dgm:pt>
    <dgm:pt modelId="{AC509C1E-94F5-4A31-9D0A-28C8ED771FD1}">
      <dgm:prSet custT="1"/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3 этап - стратегия выбора передающих каналов</a:t>
          </a:r>
        </a:p>
      </dgm:t>
    </dgm:pt>
    <dgm:pt modelId="{E3965632-2549-4B59-A4A8-E364FF431E78}" type="parTrans" cxnId="{407452F4-A8C8-4955-A300-CF278081DB41}">
      <dgm:prSet/>
      <dgm:spPr/>
      <dgm:t>
        <a:bodyPr/>
        <a:lstStyle/>
        <a:p>
          <a:endParaRPr lang="ru-RU"/>
        </a:p>
      </dgm:t>
    </dgm:pt>
    <dgm:pt modelId="{A4FA6965-F054-4210-89D6-30542235C44D}" type="sibTrans" cxnId="{407452F4-A8C8-4955-A300-CF278081DB41}">
      <dgm:prSet/>
      <dgm:spPr/>
      <dgm:t>
        <a:bodyPr/>
        <a:lstStyle/>
        <a:p>
          <a:endParaRPr lang="ru-RU"/>
        </a:p>
      </dgm:t>
    </dgm:pt>
    <dgm:pt modelId="{6A6194DC-AEED-426E-8DD3-1381CD4A0ADC}">
      <dgm:prSet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2 этап - определение творческой стратегии</a:t>
          </a:r>
        </a:p>
      </dgm:t>
    </dgm:pt>
    <dgm:pt modelId="{9DCB088A-C0C5-4509-B69D-5C70AABA9CAA}" type="parTrans" cxnId="{34851723-A7CB-4576-A6AD-DE55CB6E6957}">
      <dgm:prSet/>
      <dgm:spPr/>
      <dgm:t>
        <a:bodyPr/>
        <a:lstStyle/>
        <a:p>
          <a:endParaRPr lang="ru-RU"/>
        </a:p>
      </dgm:t>
    </dgm:pt>
    <dgm:pt modelId="{A5DB810C-50A0-4E9B-B356-AF01A55D10E4}" type="sibTrans" cxnId="{34851723-A7CB-4576-A6AD-DE55CB6E6957}">
      <dgm:prSet/>
      <dgm:spPr/>
      <dgm:t>
        <a:bodyPr/>
        <a:lstStyle/>
        <a:p>
          <a:endParaRPr lang="ru-RU"/>
        </a:p>
      </dgm:t>
    </dgm:pt>
    <dgm:pt modelId="{03967B62-A487-4567-B35C-8032BCB4D7F3}" type="pres">
      <dgm:prSet presAssocID="{D7D1A142-E5D9-444B-A2DD-54CE5D1DF6A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849EEA-315E-4F7D-A686-0E139CCC0ACC}" type="pres">
      <dgm:prSet presAssocID="{019A2F0D-5A71-4BE4-860E-BCDB9D936AD4}" presName="root1" presStyleCnt="0"/>
      <dgm:spPr/>
    </dgm:pt>
    <dgm:pt modelId="{5CD42A96-E260-4854-BC80-DD9B66514E01}" type="pres">
      <dgm:prSet presAssocID="{019A2F0D-5A71-4BE4-860E-BCDB9D936AD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BDF930-B6BB-469E-B0CC-A361D5091D22}" type="pres">
      <dgm:prSet presAssocID="{019A2F0D-5A71-4BE4-860E-BCDB9D936AD4}" presName="level2hierChild" presStyleCnt="0"/>
      <dgm:spPr/>
    </dgm:pt>
    <dgm:pt modelId="{84BFF55E-3E86-4326-8991-79A0FC755EF5}" type="pres">
      <dgm:prSet presAssocID="{8F6E1C79-1CA3-4DBF-A115-A6DAC8A8DBC7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04E24FD7-3186-4F87-A68F-CB78A8C8C8CF}" type="pres">
      <dgm:prSet presAssocID="{8F6E1C79-1CA3-4DBF-A115-A6DAC8A8DBC7}" presName="connTx" presStyleLbl="parChTrans1D2" presStyleIdx="0" presStyleCnt="5"/>
      <dgm:spPr/>
      <dgm:t>
        <a:bodyPr/>
        <a:lstStyle/>
        <a:p>
          <a:endParaRPr lang="ru-RU"/>
        </a:p>
      </dgm:t>
    </dgm:pt>
    <dgm:pt modelId="{7DE92F79-A04D-4C7D-8F5B-B370B74BC515}" type="pres">
      <dgm:prSet presAssocID="{1E538423-B123-49C6-8DE9-E602F9C6B5EB}" presName="root2" presStyleCnt="0"/>
      <dgm:spPr/>
    </dgm:pt>
    <dgm:pt modelId="{115041C9-52F1-4C9D-B410-CD1D7F757BF3}" type="pres">
      <dgm:prSet presAssocID="{1E538423-B123-49C6-8DE9-E602F9C6B5EB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84EE76-0FB2-4529-A684-1F724D885FB3}" type="pres">
      <dgm:prSet presAssocID="{1E538423-B123-49C6-8DE9-E602F9C6B5EB}" presName="level3hierChild" presStyleCnt="0"/>
      <dgm:spPr/>
    </dgm:pt>
    <dgm:pt modelId="{6E94A7FD-3418-4623-8508-5C92F6C5BA06}" type="pres">
      <dgm:prSet presAssocID="{9DCB088A-C0C5-4509-B69D-5C70AABA9CAA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EF0AE358-0159-44DA-B9B3-5FEB41C48D33}" type="pres">
      <dgm:prSet presAssocID="{9DCB088A-C0C5-4509-B69D-5C70AABA9CAA}" presName="connTx" presStyleLbl="parChTrans1D2" presStyleIdx="1" presStyleCnt="5"/>
      <dgm:spPr/>
      <dgm:t>
        <a:bodyPr/>
        <a:lstStyle/>
        <a:p>
          <a:endParaRPr lang="ru-RU"/>
        </a:p>
      </dgm:t>
    </dgm:pt>
    <dgm:pt modelId="{07D58905-9F9D-4B37-85A9-84517023292C}" type="pres">
      <dgm:prSet presAssocID="{6A6194DC-AEED-426E-8DD3-1381CD4A0ADC}" presName="root2" presStyleCnt="0"/>
      <dgm:spPr/>
    </dgm:pt>
    <dgm:pt modelId="{2532129F-2FC1-44C1-843A-7479E46080D5}" type="pres">
      <dgm:prSet presAssocID="{6A6194DC-AEED-426E-8DD3-1381CD4A0ADC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896FD7-AD2B-41A5-AC96-732285875DEB}" type="pres">
      <dgm:prSet presAssocID="{6A6194DC-AEED-426E-8DD3-1381CD4A0ADC}" presName="level3hierChild" presStyleCnt="0"/>
      <dgm:spPr/>
    </dgm:pt>
    <dgm:pt modelId="{FC8C7D0C-9B2A-4AFD-AECD-EA608DDCD1AF}" type="pres">
      <dgm:prSet presAssocID="{E3965632-2549-4B59-A4A8-E364FF431E7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C40797A0-0128-46D5-A5BD-F02DBF965A79}" type="pres">
      <dgm:prSet presAssocID="{E3965632-2549-4B59-A4A8-E364FF431E7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B45C9BA-1913-4645-8C4C-07F4504DC299}" type="pres">
      <dgm:prSet presAssocID="{AC509C1E-94F5-4A31-9D0A-28C8ED771FD1}" presName="root2" presStyleCnt="0"/>
      <dgm:spPr/>
    </dgm:pt>
    <dgm:pt modelId="{84248A97-1C95-4BAB-A668-1FD3BCFD0119}" type="pres">
      <dgm:prSet presAssocID="{AC509C1E-94F5-4A31-9D0A-28C8ED771FD1}" presName="LevelTwoTextNode" presStyleLbl="node2" presStyleIdx="2" presStyleCnt="5" custScaleX="101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753BD-6C5F-4A49-A62A-A86C8F6DC02D}" type="pres">
      <dgm:prSet presAssocID="{AC509C1E-94F5-4A31-9D0A-28C8ED771FD1}" presName="level3hierChild" presStyleCnt="0"/>
      <dgm:spPr/>
    </dgm:pt>
    <dgm:pt modelId="{305EB137-F467-4DE7-AA9F-F4FD37367F6E}" type="pres">
      <dgm:prSet presAssocID="{FF97BECC-04C5-45ED-91E2-B2F3EA8F9FC7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DD6273A9-4867-4822-A87E-3BF6855B7A86}" type="pres">
      <dgm:prSet presAssocID="{FF97BECC-04C5-45ED-91E2-B2F3EA8F9FC7}" presName="connTx" presStyleLbl="parChTrans1D2" presStyleIdx="3" presStyleCnt="5"/>
      <dgm:spPr/>
      <dgm:t>
        <a:bodyPr/>
        <a:lstStyle/>
        <a:p>
          <a:endParaRPr lang="ru-RU"/>
        </a:p>
      </dgm:t>
    </dgm:pt>
    <dgm:pt modelId="{9503B687-8D07-439E-B176-A38B9800F120}" type="pres">
      <dgm:prSet presAssocID="{F2360EF6-6D2D-4BE0-9BA3-F55B0CC443FB}" presName="root2" presStyleCnt="0"/>
      <dgm:spPr/>
    </dgm:pt>
    <dgm:pt modelId="{CE7802A0-9E6B-4B86-B0B3-5203B503B277}" type="pres">
      <dgm:prSet presAssocID="{F2360EF6-6D2D-4BE0-9BA3-F55B0CC443F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65D3A8-E239-4C92-9900-B3080E48090F}" type="pres">
      <dgm:prSet presAssocID="{F2360EF6-6D2D-4BE0-9BA3-F55B0CC443FB}" presName="level3hierChild" presStyleCnt="0"/>
      <dgm:spPr/>
    </dgm:pt>
    <dgm:pt modelId="{8E5D70FD-3D3B-4D31-8B73-8953B33CEF66}" type="pres">
      <dgm:prSet presAssocID="{523F89B9-B28F-468C-9DCA-F20D205514CC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5B68AFAB-C44E-424B-9581-459CF13E5C86}" type="pres">
      <dgm:prSet presAssocID="{523F89B9-B28F-468C-9DCA-F20D205514CC}" presName="connTx" presStyleLbl="parChTrans1D2" presStyleIdx="4" presStyleCnt="5"/>
      <dgm:spPr/>
      <dgm:t>
        <a:bodyPr/>
        <a:lstStyle/>
        <a:p>
          <a:endParaRPr lang="ru-RU"/>
        </a:p>
      </dgm:t>
    </dgm:pt>
    <dgm:pt modelId="{95A1E88B-E832-429B-BB8E-6559C2248202}" type="pres">
      <dgm:prSet presAssocID="{0DE77E86-0B8A-4357-BB10-86F88E861F46}" presName="root2" presStyleCnt="0"/>
      <dgm:spPr/>
    </dgm:pt>
    <dgm:pt modelId="{A7F7BA99-2011-4EB9-969E-C2321F31A68E}" type="pres">
      <dgm:prSet presAssocID="{0DE77E86-0B8A-4357-BB10-86F88E861F46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BF2F67-7479-44F4-ACED-5A87D5F0FE7C}" type="pres">
      <dgm:prSet presAssocID="{0DE77E86-0B8A-4357-BB10-86F88E861F46}" presName="level3hierChild" presStyleCnt="0"/>
      <dgm:spPr/>
    </dgm:pt>
  </dgm:ptLst>
  <dgm:cxnLst>
    <dgm:cxn modelId="{8F3F30F6-7C92-477C-8635-7C70EACDD572}" type="presOf" srcId="{9DCB088A-C0C5-4509-B69D-5C70AABA9CAA}" destId="{6E94A7FD-3418-4623-8508-5C92F6C5BA06}" srcOrd="0" destOrd="0" presId="urn:microsoft.com/office/officeart/2008/layout/HorizontalMultiLevelHierarchy"/>
    <dgm:cxn modelId="{2A7BA99A-03D7-4D35-AD8A-798700106291}" type="presOf" srcId="{523F89B9-B28F-468C-9DCA-F20D205514CC}" destId="{8E5D70FD-3D3B-4D31-8B73-8953B33CEF66}" srcOrd="0" destOrd="0" presId="urn:microsoft.com/office/officeart/2008/layout/HorizontalMultiLevelHierarchy"/>
    <dgm:cxn modelId="{7136F431-1F3E-4179-A5BA-3CA65D7EE398}" type="presOf" srcId="{6A6194DC-AEED-426E-8DD3-1381CD4A0ADC}" destId="{2532129F-2FC1-44C1-843A-7479E46080D5}" srcOrd="0" destOrd="0" presId="urn:microsoft.com/office/officeart/2008/layout/HorizontalMultiLevelHierarchy"/>
    <dgm:cxn modelId="{D11322D2-A0BB-40A0-BC6F-88D0E9F0D7DD}" srcId="{019A2F0D-5A71-4BE4-860E-BCDB9D936AD4}" destId="{F2360EF6-6D2D-4BE0-9BA3-F55B0CC443FB}" srcOrd="3" destOrd="0" parTransId="{FF97BECC-04C5-45ED-91E2-B2F3EA8F9FC7}" sibTransId="{15B09BFA-1178-4E10-B1F7-486E0A27EC51}"/>
    <dgm:cxn modelId="{832A55CB-0BF3-43EE-8557-8179A0CC0D2F}" srcId="{019A2F0D-5A71-4BE4-860E-BCDB9D936AD4}" destId="{0DE77E86-0B8A-4357-BB10-86F88E861F46}" srcOrd="4" destOrd="0" parTransId="{523F89B9-B28F-468C-9DCA-F20D205514CC}" sibTransId="{B847A9E9-4298-4877-A3F2-5CE77D68AF32}"/>
    <dgm:cxn modelId="{67426284-B99C-41A5-851A-898F4C2A3C7D}" type="presOf" srcId="{8F6E1C79-1CA3-4DBF-A115-A6DAC8A8DBC7}" destId="{84BFF55E-3E86-4326-8991-79A0FC755EF5}" srcOrd="0" destOrd="0" presId="urn:microsoft.com/office/officeart/2008/layout/HorizontalMultiLevelHierarchy"/>
    <dgm:cxn modelId="{D7B178A7-B4FA-4D87-A09E-4813FE68B050}" srcId="{019A2F0D-5A71-4BE4-860E-BCDB9D936AD4}" destId="{1E538423-B123-49C6-8DE9-E602F9C6B5EB}" srcOrd="0" destOrd="0" parTransId="{8F6E1C79-1CA3-4DBF-A115-A6DAC8A8DBC7}" sibTransId="{BAB97370-5F08-4A2C-ABCB-B8E364607669}"/>
    <dgm:cxn modelId="{68C3582E-3DDF-4DB0-9716-748662528EF6}" type="presOf" srcId="{1E538423-B123-49C6-8DE9-E602F9C6B5EB}" destId="{115041C9-52F1-4C9D-B410-CD1D7F757BF3}" srcOrd="0" destOrd="0" presId="urn:microsoft.com/office/officeart/2008/layout/HorizontalMultiLevelHierarchy"/>
    <dgm:cxn modelId="{6F710885-503A-4A59-A237-F7DF3E743E24}" type="presOf" srcId="{9DCB088A-C0C5-4509-B69D-5C70AABA9CAA}" destId="{EF0AE358-0159-44DA-B9B3-5FEB41C48D33}" srcOrd="1" destOrd="0" presId="urn:microsoft.com/office/officeart/2008/layout/HorizontalMultiLevelHierarchy"/>
    <dgm:cxn modelId="{26E05173-A486-4529-AAC6-1EAF317AB8E6}" type="presOf" srcId="{E3965632-2549-4B59-A4A8-E364FF431E78}" destId="{C40797A0-0128-46D5-A5BD-F02DBF965A79}" srcOrd="1" destOrd="0" presId="urn:microsoft.com/office/officeart/2008/layout/HorizontalMultiLevelHierarchy"/>
    <dgm:cxn modelId="{B011ECC6-5DCD-4785-8D85-ABF6A6E97140}" srcId="{D7D1A142-E5D9-444B-A2DD-54CE5D1DF6AD}" destId="{019A2F0D-5A71-4BE4-860E-BCDB9D936AD4}" srcOrd="0" destOrd="0" parTransId="{E5742A66-3153-40A1-93F2-DF1DDED5AC72}" sibTransId="{ED6A05F1-155F-49DD-A3E5-58972A3C2823}"/>
    <dgm:cxn modelId="{E8BF55DF-1263-4AEC-8E21-49E8C30425B5}" type="presOf" srcId="{F2360EF6-6D2D-4BE0-9BA3-F55B0CC443FB}" destId="{CE7802A0-9E6B-4B86-B0B3-5203B503B277}" srcOrd="0" destOrd="0" presId="urn:microsoft.com/office/officeart/2008/layout/HorizontalMultiLevelHierarchy"/>
    <dgm:cxn modelId="{C6A38CC7-A186-4B11-B96E-1D31B93B1E52}" type="presOf" srcId="{FF97BECC-04C5-45ED-91E2-B2F3EA8F9FC7}" destId="{305EB137-F467-4DE7-AA9F-F4FD37367F6E}" srcOrd="0" destOrd="0" presId="urn:microsoft.com/office/officeart/2008/layout/HorizontalMultiLevelHierarchy"/>
    <dgm:cxn modelId="{407452F4-A8C8-4955-A300-CF278081DB41}" srcId="{019A2F0D-5A71-4BE4-860E-BCDB9D936AD4}" destId="{AC509C1E-94F5-4A31-9D0A-28C8ED771FD1}" srcOrd="2" destOrd="0" parTransId="{E3965632-2549-4B59-A4A8-E364FF431E78}" sibTransId="{A4FA6965-F054-4210-89D6-30542235C44D}"/>
    <dgm:cxn modelId="{E07B8BD0-97A7-47B2-B241-51EC055BFE6B}" type="presOf" srcId="{AC509C1E-94F5-4A31-9D0A-28C8ED771FD1}" destId="{84248A97-1C95-4BAB-A668-1FD3BCFD0119}" srcOrd="0" destOrd="0" presId="urn:microsoft.com/office/officeart/2008/layout/HorizontalMultiLevelHierarchy"/>
    <dgm:cxn modelId="{D7054959-F434-4884-9525-3A62D302DBF3}" type="presOf" srcId="{FF97BECC-04C5-45ED-91E2-B2F3EA8F9FC7}" destId="{DD6273A9-4867-4822-A87E-3BF6855B7A86}" srcOrd="1" destOrd="0" presId="urn:microsoft.com/office/officeart/2008/layout/HorizontalMultiLevelHierarchy"/>
    <dgm:cxn modelId="{243B3C9A-85D2-4E91-88A9-655440D694E6}" type="presOf" srcId="{019A2F0D-5A71-4BE4-860E-BCDB9D936AD4}" destId="{5CD42A96-E260-4854-BC80-DD9B66514E01}" srcOrd="0" destOrd="0" presId="urn:microsoft.com/office/officeart/2008/layout/HorizontalMultiLevelHierarchy"/>
    <dgm:cxn modelId="{34851723-A7CB-4576-A6AD-DE55CB6E6957}" srcId="{019A2F0D-5A71-4BE4-860E-BCDB9D936AD4}" destId="{6A6194DC-AEED-426E-8DD3-1381CD4A0ADC}" srcOrd="1" destOrd="0" parTransId="{9DCB088A-C0C5-4509-B69D-5C70AABA9CAA}" sibTransId="{A5DB810C-50A0-4E9B-B356-AF01A55D10E4}"/>
    <dgm:cxn modelId="{E026B6C2-03E7-4B38-90FA-FAFC97E2A2E2}" type="presOf" srcId="{0DE77E86-0B8A-4357-BB10-86F88E861F46}" destId="{A7F7BA99-2011-4EB9-969E-C2321F31A68E}" srcOrd="0" destOrd="0" presId="urn:microsoft.com/office/officeart/2008/layout/HorizontalMultiLevelHierarchy"/>
    <dgm:cxn modelId="{8A33DD3B-2295-4766-96BF-25A459255290}" type="presOf" srcId="{8F6E1C79-1CA3-4DBF-A115-A6DAC8A8DBC7}" destId="{04E24FD7-3186-4F87-A68F-CB78A8C8C8CF}" srcOrd="1" destOrd="0" presId="urn:microsoft.com/office/officeart/2008/layout/HorizontalMultiLevelHierarchy"/>
    <dgm:cxn modelId="{371474FE-C3F7-4E1C-BEF6-457CDDA05DC0}" type="presOf" srcId="{E3965632-2549-4B59-A4A8-E364FF431E78}" destId="{FC8C7D0C-9B2A-4AFD-AECD-EA608DDCD1AF}" srcOrd="0" destOrd="0" presId="urn:microsoft.com/office/officeart/2008/layout/HorizontalMultiLevelHierarchy"/>
    <dgm:cxn modelId="{29C6971F-4A98-4C9E-BA72-8A5D66E8A232}" type="presOf" srcId="{D7D1A142-E5D9-444B-A2DD-54CE5D1DF6AD}" destId="{03967B62-A487-4567-B35C-8032BCB4D7F3}" srcOrd="0" destOrd="0" presId="urn:microsoft.com/office/officeart/2008/layout/HorizontalMultiLevelHierarchy"/>
    <dgm:cxn modelId="{2EEE0F99-53BD-47AF-8D3F-7FD83A2C35E8}" type="presOf" srcId="{523F89B9-B28F-468C-9DCA-F20D205514CC}" destId="{5B68AFAB-C44E-424B-9581-459CF13E5C86}" srcOrd="1" destOrd="0" presId="urn:microsoft.com/office/officeart/2008/layout/HorizontalMultiLevelHierarchy"/>
    <dgm:cxn modelId="{64341CB9-66BB-4543-B704-4C5E53BA68E8}" type="presParOf" srcId="{03967B62-A487-4567-B35C-8032BCB4D7F3}" destId="{EA849EEA-315E-4F7D-A686-0E139CCC0ACC}" srcOrd="0" destOrd="0" presId="urn:microsoft.com/office/officeart/2008/layout/HorizontalMultiLevelHierarchy"/>
    <dgm:cxn modelId="{71B9B7D6-1F9A-4D58-A706-3938A5AAE52E}" type="presParOf" srcId="{EA849EEA-315E-4F7D-A686-0E139CCC0ACC}" destId="{5CD42A96-E260-4854-BC80-DD9B66514E01}" srcOrd="0" destOrd="0" presId="urn:microsoft.com/office/officeart/2008/layout/HorizontalMultiLevelHierarchy"/>
    <dgm:cxn modelId="{EB6DD55D-4AF0-450C-84C8-A2B89F9F9305}" type="presParOf" srcId="{EA849EEA-315E-4F7D-A686-0E139CCC0ACC}" destId="{A0BDF930-B6BB-469E-B0CC-A361D5091D22}" srcOrd="1" destOrd="0" presId="urn:microsoft.com/office/officeart/2008/layout/HorizontalMultiLevelHierarchy"/>
    <dgm:cxn modelId="{426176DB-3B8A-465E-B675-A6264781889E}" type="presParOf" srcId="{A0BDF930-B6BB-469E-B0CC-A361D5091D22}" destId="{84BFF55E-3E86-4326-8991-79A0FC755EF5}" srcOrd="0" destOrd="0" presId="urn:microsoft.com/office/officeart/2008/layout/HorizontalMultiLevelHierarchy"/>
    <dgm:cxn modelId="{A077E145-20BE-4A3F-90D5-0EB875A657EE}" type="presParOf" srcId="{84BFF55E-3E86-4326-8991-79A0FC755EF5}" destId="{04E24FD7-3186-4F87-A68F-CB78A8C8C8CF}" srcOrd="0" destOrd="0" presId="urn:microsoft.com/office/officeart/2008/layout/HorizontalMultiLevelHierarchy"/>
    <dgm:cxn modelId="{BCEA28DC-49C1-4D64-9D79-6333E2D61AA3}" type="presParOf" srcId="{A0BDF930-B6BB-469E-B0CC-A361D5091D22}" destId="{7DE92F79-A04D-4C7D-8F5B-B370B74BC515}" srcOrd="1" destOrd="0" presId="urn:microsoft.com/office/officeart/2008/layout/HorizontalMultiLevelHierarchy"/>
    <dgm:cxn modelId="{A84360E6-4BFF-4604-8D5E-A328D052E850}" type="presParOf" srcId="{7DE92F79-A04D-4C7D-8F5B-B370B74BC515}" destId="{115041C9-52F1-4C9D-B410-CD1D7F757BF3}" srcOrd="0" destOrd="0" presId="urn:microsoft.com/office/officeart/2008/layout/HorizontalMultiLevelHierarchy"/>
    <dgm:cxn modelId="{BC074058-3FA4-4EB0-B0F4-871782905E85}" type="presParOf" srcId="{7DE92F79-A04D-4C7D-8F5B-B370B74BC515}" destId="{5684EE76-0FB2-4529-A684-1F724D885FB3}" srcOrd="1" destOrd="0" presId="urn:microsoft.com/office/officeart/2008/layout/HorizontalMultiLevelHierarchy"/>
    <dgm:cxn modelId="{C9782CFD-D77E-4119-B90D-426D01497379}" type="presParOf" srcId="{A0BDF930-B6BB-469E-B0CC-A361D5091D22}" destId="{6E94A7FD-3418-4623-8508-5C92F6C5BA06}" srcOrd="2" destOrd="0" presId="urn:microsoft.com/office/officeart/2008/layout/HorizontalMultiLevelHierarchy"/>
    <dgm:cxn modelId="{F3F5ED9E-3219-4B75-BBE2-2C1EC199E9CC}" type="presParOf" srcId="{6E94A7FD-3418-4623-8508-5C92F6C5BA06}" destId="{EF0AE358-0159-44DA-B9B3-5FEB41C48D33}" srcOrd="0" destOrd="0" presId="urn:microsoft.com/office/officeart/2008/layout/HorizontalMultiLevelHierarchy"/>
    <dgm:cxn modelId="{8E30F172-7E86-4F99-A219-4CDD5611983A}" type="presParOf" srcId="{A0BDF930-B6BB-469E-B0CC-A361D5091D22}" destId="{07D58905-9F9D-4B37-85A9-84517023292C}" srcOrd="3" destOrd="0" presId="urn:microsoft.com/office/officeart/2008/layout/HorizontalMultiLevelHierarchy"/>
    <dgm:cxn modelId="{50C24F7A-EE0A-4957-9F3F-6800A444EB05}" type="presParOf" srcId="{07D58905-9F9D-4B37-85A9-84517023292C}" destId="{2532129F-2FC1-44C1-843A-7479E46080D5}" srcOrd="0" destOrd="0" presId="urn:microsoft.com/office/officeart/2008/layout/HorizontalMultiLevelHierarchy"/>
    <dgm:cxn modelId="{3C21F228-BD62-41AB-899A-4F416DF0CE49}" type="presParOf" srcId="{07D58905-9F9D-4B37-85A9-84517023292C}" destId="{A6896FD7-AD2B-41A5-AC96-732285875DEB}" srcOrd="1" destOrd="0" presId="urn:microsoft.com/office/officeart/2008/layout/HorizontalMultiLevelHierarchy"/>
    <dgm:cxn modelId="{E1A4A9D2-288D-49DE-B2F9-A57A2424BE1C}" type="presParOf" srcId="{A0BDF930-B6BB-469E-B0CC-A361D5091D22}" destId="{FC8C7D0C-9B2A-4AFD-AECD-EA608DDCD1AF}" srcOrd="4" destOrd="0" presId="urn:microsoft.com/office/officeart/2008/layout/HorizontalMultiLevelHierarchy"/>
    <dgm:cxn modelId="{4E0197A9-37B8-4F95-9170-A1B3BEF29F3C}" type="presParOf" srcId="{FC8C7D0C-9B2A-4AFD-AECD-EA608DDCD1AF}" destId="{C40797A0-0128-46D5-A5BD-F02DBF965A79}" srcOrd="0" destOrd="0" presId="urn:microsoft.com/office/officeart/2008/layout/HorizontalMultiLevelHierarchy"/>
    <dgm:cxn modelId="{923F9022-1132-469C-AB35-CA2B8B109B9E}" type="presParOf" srcId="{A0BDF930-B6BB-469E-B0CC-A361D5091D22}" destId="{EB45C9BA-1913-4645-8C4C-07F4504DC299}" srcOrd="5" destOrd="0" presId="urn:microsoft.com/office/officeart/2008/layout/HorizontalMultiLevelHierarchy"/>
    <dgm:cxn modelId="{DFDE929F-9CB6-4352-8B73-6E92CB901669}" type="presParOf" srcId="{EB45C9BA-1913-4645-8C4C-07F4504DC299}" destId="{84248A97-1C95-4BAB-A668-1FD3BCFD0119}" srcOrd="0" destOrd="0" presId="urn:microsoft.com/office/officeart/2008/layout/HorizontalMultiLevelHierarchy"/>
    <dgm:cxn modelId="{137F686A-7054-475B-BC19-0C858DD5F12B}" type="presParOf" srcId="{EB45C9BA-1913-4645-8C4C-07F4504DC299}" destId="{467753BD-6C5F-4A49-A62A-A86C8F6DC02D}" srcOrd="1" destOrd="0" presId="urn:microsoft.com/office/officeart/2008/layout/HorizontalMultiLevelHierarchy"/>
    <dgm:cxn modelId="{2C980E2A-FAA8-4D80-B196-7AB70B2AFE08}" type="presParOf" srcId="{A0BDF930-B6BB-469E-B0CC-A361D5091D22}" destId="{305EB137-F467-4DE7-AA9F-F4FD37367F6E}" srcOrd="6" destOrd="0" presId="urn:microsoft.com/office/officeart/2008/layout/HorizontalMultiLevelHierarchy"/>
    <dgm:cxn modelId="{CFAF5F15-90D1-41DA-9B98-D0E8198AFE78}" type="presParOf" srcId="{305EB137-F467-4DE7-AA9F-F4FD37367F6E}" destId="{DD6273A9-4867-4822-A87E-3BF6855B7A86}" srcOrd="0" destOrd="0" presId="urn:microsoft.com/office/officeart/2008/layout/HorizontalMultiLevelHierarchy"/>
    <dgm:cxn modelId="{AABD14A1-FCC9-468C-BE13-FB3A6260B323}" type="presParOf" srcId="{A0BDF930-B6BB-469E-B0CC-A361D5091D22}" destId="{9503B687-8D07-439E-B176-A38B9800F120}" srcOrd="7" destOrd="0" presId="urn:microsoft.com/office/officeart/2008/layout/HorizontalMultiLevelHierarchy"/>
    <dgm:cxn modelId="{B3DFEC89-A8F6-420E-B377-32F5CD3F834D}" type="presParOf" srcId="{9503B687-8D07-439E-B176-A38B9800F120}" destId="{CE7802A0-9E6B-4B86-B0B3-5203B503B277}" srcOrd="0" destOrd="0" presId="urn:microsoft.com/office/officeart/2008/layout/HorizontalMultiLevelHierarchy"/>
    <dgm:cxn modelId="{8B538BBE-5734-4B95-A89D-589424410675}" type="presParOf" srcId="{9503B687-8D07-439E-B176-A38B9800F120}" destId="{7265D3A8-E239-4C92-9900-B3080E48090F}" srcOrd="1" destOrd="0" presId="urn:microsoft.com/office/officeart/2008/layout/HorizontalMultiLevelHierarchy"/>
    <dgm:cxn modelId="{BA024432-C2A7-4112-B48F-007FD454A200}" type="presParOf" srcId="{A0BDF930-B6BB-469E-B0CC-A361D5091D22}" destId="{8E5D70FD-3D3B-4D31-8B73-8953B33CEF66}" srcOrd="8" destOrd="0" presId="urn:microsoft.com/office/officeart/2008/layout/HorizontalMultiLevelHierarchy"/>
    <dgm:cxn modelId="{6D4652E0-0269-425A-9DCF-13AB3066E6B9}" type="presParOf" srcId="{8E5D70FD-3D3B-4D31-8B73-8953B33CEF66}" destId="{5B68AFAB-C44E-424B-9581-459CF13E5C86}" srcOrd="0" destOrd="0" presId="urn:microsoft.com/office/officeart/2008/layout/HorizontalMultiLevelHierarchy"/>
    <dgm:cxn modelId="{E4219D3D-FAF8-4235-9062-47E02BC09525}" type="presParOf" srcId="{A0BDF930-B6BB-469E-B0CC-A361D5091D22}" destId="{95A1E88B-E832-429B-BB8E-6559C2248202}" srcOrd="9" destOrd="0" presId="urn:microsoft.com/office/officeart/2008/layout/HorizontalMultiLevelHierarchy"/>
    <dgm:cxn modelId="{B9072EA0-6BF1-45F5-9B7D-53E6D469FCF1}" type="presParOf" srcId="{95A1E88B-E832-429B-BB8E-6559C2248202}" destId="{A7F7BA99-2011-4EB9-969E-C2321F31A68E}" srcOrd="0" destOrd="0" presId="urn:microsoft.com/office/officeart/2008/layout/HorizontalMultiLevelHierarchy"/>
    <dgm:cxn modelId="{DF4CB0B2-8C56-4B66-A280-E295ADE599CF}" type="presParOf" srcId="{95A1E88B-E832-429B-BB8E-6559C2248202}" destId="{8BBF2F67-7479-44F4-ACED-5A87D5F0FE7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5D70FD-3D3B-4D31-8B73-8953B33CEF66}">
      <dsp:nvSpPr>
        <dsp:cNvPr id="0" name=""/>
        <dsp:cNvSpPr/>
      </dsp:nvSpPr>
      <dsp:spPr>
        <a:xfrm>
          <a:off x="2215742" y="2180441"/>
          <a:ext cx="476659" cy="1816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8329" y="0"/>
              </a:lnTo>
              <a:lnTo>
                <a:pt x="238329" y="1816537"/>
              </a:lnTo>
              <a:lnTo>
                <a:pt x="476659" y="181653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407121" y="3041759"/>
        <a:ext cx="93901" cy="93901"/>
      </dsp:txXfrm>
    </dsp:sp>
    <dsp:sp modelId="{305EB137-F467-4DE7-AA9F-F4FD37367F6E}">
      <dsp:nvSpPr>
        <dsp:cNvPr id="0" name=""/>
        <dsp:cNvSpPr/>
      </dsp:nvSpPr>
      <dsp:spPr>
        <a:xfrm>
          <a:off x="2215742" y="2180441"/>
          <a:ext cx="476659" cy="908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8329" y="0"/>
              </a:lnTo>
              <a:lnTo>
                <a:pt x="238329" y="908268"/>
              </a:lnTo>
              <a:lnTo>
                <a:pt x="476659" y="90826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28428" y="2608932"/>
        <a:ext cx="51287" cy="51287"/>
      </dsp:txXfrm>
    </dsp:sp>
    <dsp:sp modelId="{FC8C7D0C-9B2A-4AFD-AECD-EA608DDCD1AF}">
      <dsp:nvSpPr>
        <dsp:cNvPr id="0" name=""/>
        <dsp:cNvSpPr/>
      </dsp:nvSpPr>
      <dsp:spPr>
        <a:xfrm>
          <a:off x="2215742" y="2134721"/>
          <a:ext cx="4766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6659" y="457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42155" y="2168525"/>
        <a:ext cx="23832" cy="23832"/>
      </dsp:txXfrm>
    </dsp:sp>
    <dsp:sp modelId="{6E94A7FD-3418-4623-8508-5C92F6C5BA06}">
      <dsp:nvSpPr>
        <dsp:cNvPr id="0" name=""/>
        <dsp:cNvSpPr/>
      </dsp:nvSpPr>
      <dsp:spPr>
        <a:xfrm>
          <a:off x="2215742" y="1272172"/>
          <a:ext cx="476659" cy="908268"/>
        </a:xfrm>
        <a:custGeom>
          <a:avLst/>
          <a:gdLst/>
          <a:ahLst/>
          <a:cxnLst/>
          <a:rect l="0" t="0" r="0" b="0"/>
          <a:pathLst>
            <a:path>
              <a:moveTo>
                <a:pt x="0" y="908268"/>
              </a:moveTo>
              <a:lnTo>
                <a:pt x="238329" y="908268"/>
              </a:lnTo>
              <a:lnTo>
                <a:pt x="238329" y="0"/>
              </a:lnTo>
              <a:lnTo>
                <a:pt x="476659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28428" y="1700663"/>
        <a:ext cx="51287" cy="51287"/>
      </dsp:txXfrm>
    </dsp:sp>
    <dsp:sp modelId="{84BFF55E-3E86-4326-8991-79A0FC755EF5}">
      <dsp:nvSpPr>
        <dsp:cNvPr id="0" name=""/>
        <dsp:cNvSpPr/>
      </dsp:nvSpPr>
      <dsp:spPr>
        <a:xfrm>
          <a:off x="2215742" y="363903"/>
          <a:ext cx="476659" cy="1816537"/>
        </a:xfrm>
        <a:custGeom>
          <a:avLst/>
          <a:gdLst/>
          <a:ahLst/>
          <a:cxnLst/>
          <a:rect l="0" t="0" r="0" b="0"/>
          <a:pathLst>
            <a:path>
              <a:moveTo>
                <a:pt x="0" y="1816537"/>
              </a:moveTo>
              <a:lnTo>
                <a:pt x="238329" y="1816537"/>
              </a:lnTo>
              <a:lnTo>
                <a:pt x="238329" y="0"/>
              </a:lnTo>
              <a:lnTo>
                <a:pt x="476659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407121" y="1225221"/>
        <a:ext cx="93901" cy="93901"/>
      </dsp:txXfrm>
    </dsp:sp>
    <dsp:sp modelId="{5CD42A96-E260-4854-BC80-DD9B66514E01}">
      <dsp:nvSpPr>
        <dsp:cNvPr id="0" name=""/>
        <dsp:cNvSpPr/>
      </dsp:nvSpPr>
      <dsp:spPr>
        <a:xfrm rot="16200000">
          <a:off x="-59709" y="1817133"/>
          <a:ext cx="3824289" cy="72661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Этапы рекламной кампании</a:t>
          </a:r>
        </a:p>
      </dsp:txBody>
      <dsp:txXfrm>
        <a:off x="-59709" y="1817133"/>
        <a:ext cx="3824289" cy="726615"/>
      </dsp:txXfrm>
    </dsp:sp>
    <dsp:sp modelId="{115041C9-52F1-4C9D-B410-CD1D7F757BF3}">
      <dsp:nvSpPr>
        <dsp:cNvPr id="0" name=""/>
        <dsp:cNvSpPr/>
      </dsp:nvSpPr>
      <dsp:spPr>
        <a:xfrm>
          <a:off x="2692402" y="596"/>
          <a:ext cx="2383297" cy="7266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1 этап - определение целей кампании</a:t>
          </a:r>
        </a:p>
      </dsp:txBody>
      <dsp:txXfrm>
        <a:off x="2692402" y="596"/>
        <a:ext cx="2383297" cy="726615"/>
      </dsp:txXfrm>
    </dsp:sp>
    <dsp:sp modelId="{2532129F-2FC1-44C1-843A-7479E46080D5}">
      <dsp:nvSpPr>
        <dsp:cNvPr id="0" name=""/>
        <dsp:cNvSpPr/>
      </dsp:nvSpPr>
      <dsp:spPr>
        <a:xfrm>
          <a:off x="2692402" y="908865"/>
          <a:ext cx="2383297" cy="7266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2 этап - определение творческой стратегии</a:t>
          </a:r>
        </a:p>
      </dsp:txBody>
      <dsp:txXfrm>
        <a:off x="2692402" y="908865"/>
        <a:ext cx="2383297" cy="726615"/>
      </dsp:txXfrm>
    </dsp:sp>
    <dsp:sp modelId="{84248A97-1C95-4BAB-A668-1FD3BCFD0119}">
      <dsp:nvSpPr>
        <dsp:cNvPr id="0" name=""/>
        <dsp:cNvSpPr/>
      </dsp:nvSpPr>
      <dsp:spPr>
        <a:xfrm>
          <a:off x="2692402" y="1817133"/>
          <a:ext cx="2417736" cy="7266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3 этап - стратегия выбора передающих каналов</a:t>
          </a:r>
        </a:p>
      </dsp:txBody>
      <dsp:txXfrm>
        <a:off x="2692402" y="1817133"/>
        <a:ext cx="2417736" cy="726615"/>
      </dsp:txXfrm>
    </dsp:sp>
    <dsp:sp modelId="{CE7802A0-9E6B-4B86-B0B3-5203B503B277}">
      <dsp:nvSpPr>
        <dsp:cNvPr id="0" name=""/>
        <dsp:cNvSpPr/>
      </dsp:nvSpPr>
      <dsp:spPr>
        <a:xfrm>
          <a:off x="2692402" y="2725402"/>
          <a:ext cx="2383297" cy="7266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4 этап -выбор каналов коммуникации</a:t>
          </a:r>
        </a:p>
      </dsp:txBody>
      <dsp:txXfrm>
        <a:off x="2692402" y="2725402"/>
        <a:ext cx="2383297" cy="726615"/>
      </dsp:txXfrm>
    </dsp:sp>
    <dsp:sp modelId="{A7F7BA99-2011-4EB9-969E-C2321F31A68E}">
      <dsp:nvSpPr>
        <dsp:cNvPr id="0" name=""/>
        <dsp:cNvSpPr/>
      </dsp:nvSpPr>
      <dsp:spPr>
        <a:xfrm>
          <a:off x="2692402" y="3633671"/>
          <a:ext cx="2383297" cy="7266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5 этап - координация всех предыдущих этапов</a:t>
          </a:r>
        </a:p>
      </dsp:txBody>
      <dsp:txXfrm>
        <a:off x="2692402" y="3633671"/>
        <a:ext cx="2383297" cy="7266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8286808" cy="150019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создания     </a:t>
            </a:r>
            <a:b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мотеля  в Смоленской области</a:t>
            </a:r>
            <a:endParaRPr lang="ru-RU" sz="4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raspp.ru/images/raspp_news_15/%D0%91%D1%83%D0%BA%D0%BB%D0%B5%D1%82_%D0%A1%D0%BC%D0%BE%D0%BB%D0%B5%D0%BD%D1%81%D0%BA%D0%B0%D1%8F%20%D0%BE%D0%B1%D0%BB%D0%B0%D1%81%D1%82%D1%8C_05.06.2015%20(1)_Page_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5926"/>
            <a:ext cx="5786478" cy="48577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572140"/>
            <a:ext cx="8258204" cy="107157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Ресторан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restoran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57166"/>
            <a:ext cx="7358114" cy="50127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00702"/>
            <a:ext cx="8229600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Автостоянка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parking-lot_ra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85728"/>
            <a:ext cx="6858048" cy="51435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Заправка для автомобилей</a:t>
            </a:r>
            <a:endParaRPr lang="ru-RU" dirty="0"/>
          </a:p>
        </p:txBody>
      </p:sp>
      <p:pic>
        <p:nvPicPr>
          <p:cNvPr id="4" name="Рисунок 3" descr="img21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42852"/>
            <a:ext cx="7000892" cy="52506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Автосервис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857232"/>
            <a:ext cx="5503716" cy="41229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43578"/>
            <a:ext cx="8229600" cy="10001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Автомойка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шиномонтаж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12938857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57166"/>
            <a:ext cx="6524671" cy="48935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12858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Прачечная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85728"/>
            <a:ext cx="6786610" cy="50840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572140"/>
            <a:ext cx="8229600" cy="150017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Ремонт обуви и одежды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Рисунок 4" descr="17030731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571480"/>
            <a:ext cx="8074056" cy="42148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2">
                    <a:lumMod val="75000"/>
                  </a:schemeClr>
                </a:solidFill>
              </a:rPr>
              <a:t>Архитектура здания</a:t>
            </a:r>
            <a:endParaRPr lang="ru-RU" sz="5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Мотель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предполагается построить двухэтажным.  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Вместимость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отеля – 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номеров</a:t>
            </a:r>
          </a:p>
          <a:p>
            <a:pPr algn="just">
              <a:buNone/>
            </a:pP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Важными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архитектурными деталями здания, формирующими его дизайн и внешний вид, являются окна, двери, а также ниши, арки.  Окна, как и двери, планируется сделать прямоугольными.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Двери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окна будут оформлены  наличниками и  карнизами.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Архитектурные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изделия  будут сделаны из легкого полиуретана, который имеет характеристики, ни в чем не уступающие качествам натуральных материалов.</a:t>
            </a:r>
          </a:p>
          <a:p>
            <a:pPr algn="just">
              <a:buNone/>
            </a:pP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Данный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 устойчив к влаге, перепадам температур, грибку, плесени и механическим разрушениям сохраняет внешний вид фасада долгие 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40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Оформление интерьера здания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715436" cy="550072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7700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9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Номерной 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мотеля «</a:t>
            </a:r>
            <a:r>
              <a:rPr lang="ru-RU" sz="96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Гамаюн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предположительно должен стоять из 16 номеров следующих категорий: 1 «люкс», 2 «студии» и 13 номеров категории «стандарт». Номера должны быть оснащены в соответствии со стандартами по приказу "Об утверждении Системы классификации гостиниц и других средств размещения".</a:t>
            </a:r>
          </a:p>
          <a:p>
            <a:pPr algn="just">
              <a:buNone/>
            </a:pPr>
            <a:r>
              <a:rPr lang="ru-RU" sz="9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96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Люкс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номер площадью не менее 35 м</a:t>
            </a:r>
            <a:r>
              <a:rPr lang="ru-RU" sz="9600" baseline="30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состоящий из двух жилых комнат (гостиной и спальни) с полным санузлом, рассчитанный на проживание одного/двух человек;</a:t>
            </a:r>
          </a:p>
          <a:p>
            <a:pPr algn="just">
              <a:buNone/>
            </a:pP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96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Студия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однокомнатный номер площадью не менее 25 м</a:t>
            </a:r>
            <a:r>
              <a:rPr lang="ru-RU" sz="9600" baseline="30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рассчитанный на проживание одного/двух человек с полным санузлом и планировкой, позволяющей использовать часть помещения в качестве гостиной/столовой/кабинета;</a:t>
            </a:r>
          </a:p>
          <a:p>
            <a:pPr algn="just">
              <a:buNone/>
            </a:pPr>
            <a:r>
              <a:rPr lang="ru-RU" sz="9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96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</a:t>
            </a:r>
            <a:r>
              <a:rPr lang="ru-RU" sz="9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номер, состоящий из одной жилой комнаты с одной/двумя кроватями, с полным санузлом, рассчитанный на проживание одного/двух человек;</a:t>
            </a:r>
          </a:p>
          <a:p>
            <a:endParaRPr lang="ru-RU" sz="7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798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357166"/>
            <a:ext cx="6858048" cy="4570916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2000232" y="5214950"/>
            <a:ext cx="51860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Номер категории «стандарт» (двухместный)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57619"/>
            <a:ext cx="864096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проекта мотеля на территории  Смоленской </a:t>
            </a:r>
            <a:r>
              <a:rPr lang="ru-RU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области»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выполнена 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 рамках работы  студентов  над   заданием итоговой аттестации по дисциплине «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Здания и инженерные   системы гостиниц».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целью любой презентации является визуальное представление информации, максимально удобное для восприятия аудиторией, а также положительное впечатление.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предназначена для официального представления результатов проделанной работы, акцентирования внимания на важных информационных разделах. Именно поэтому к основным задачам презентации относятся: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-привлечение внимание аудитории к работе и концентрация внимания слушателей на выступлении;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акцентирование внимания аудитории на основных моментах работы; Наглядная иллюстрация сообщаемых устно явлений, демонстрация тенденций и статистических данных работы;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-предоставление информации для аудитории в максимально понятной форме;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-выделение своего проекта среди других для создания положительных впечатлений.	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360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57826"/>
            <a:ext cx="8229600" cy="1357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Номер «Студия»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456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28604"/>
            <a:ext cx="6899482" cy="4622653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14950"/>
            <a:ext cx="8229600" cy="91121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Номер категории «Люкс»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4362862144403776_b99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85728"/>
            <a:ext cx="6869430" cy="457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643998" cy="600079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37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</a:t>
            </a: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выборе светильников для общего освещения номера необходимо учитывать следующие факторы:</a:t>
            </a:r>
          </a:p>
          <a:p>
            <a:pPr algn="just">
              <a:buNone/>
            </a:pP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Освещение номера должно быть равномерным, необходимо учитывать  инсоляцию, что определяется ориентацией на стороны горизонта сооружения гостиницы.</a:t>
            </a:r>
          </a:p>
          <a:p>
            <a:pPr algn="just">
              <a:buNone/>
            </a:pP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Кондиционирование 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жилых помещений мотеля должно иметь устройства автономного регулирования или программирования температурных параметров воздуха из помещения, в котором находится пользователь. В мини-отелях, чаще всего, для создания комфортного микроклимата устанавливают приточно-вытяжные устройства необходимой производительности. Такие установки вентилируют, подогревают, а также фильтруют поступающий с улицы воздух для последующей раздачи по помещениям гостиницы. </a:t>
            </a:r>
          </a:p>
          <a:p>
            <a:pPr algn="just">
              <a:buNone/>
            </a:pP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Необходимо 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проводить регулярную уборку жилых помещений. </a:t>
            </a:r>
          </a:p>
          <a:p>
            <a:pPr algn="just">
              <a:buNone/>
            </a:pP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мотеле должна быть предусмотрена </a:t>
            </a:r>
            <a:r>
              <a:rPr lang="ru-RU" sz="38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шумоизоляция</a:t>
            </a:r>
            <a:r>
              <a:rPr lang="ru-RU" sz="3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номеров</a:t>
            </a:r>
            <a:endParaRPr lang="ru-RU" sz="37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как предлагаемый вариант средства размещения является объектом придорожного сервиса в интерьере номеров необходимо придерживаться нейтральной или светлой цветовой гаммы. Основным  контингентом являются  водители транспортных средств дальнего следования, поэтому с целью отдыха и восстановления сил необходимо исключить раздражающие цветовые факторы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Подбор персонала</a:t>
            </a:r>
            <a:endParaRPr lang="ru-RU" sz="5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Подбор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персонала для отеля начинается с определения потребности в персонале того или иного профиля, обладающего определенной квалификацией, опытом работы и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морально-деловыми качествами.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качестве основных навыков, которыми должен обладать профессионал гостиничного бизнеса называют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стрессоустойчивость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пунктуальность, владение иностранными языками, внимание к деталям. Эти требования универсальны как для руководящего состава отеля, так и для обслуживающего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персонала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Реклама нового средства размещения (мероприятия)</a:t>
            </a:r>
            <a:endParaRPr lang="ru-RU" sz="5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472518" cy="482919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целях успешного функционирования гостиничного комплекса и увеличения загрузки администрацией проводятся определенные мероприятия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657229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таким мероприятиям можно отнести размещение информации о мотеле в средствах массовой информации, а именно на телевидении, в газетах и журналах регионального значения. </a:t>
            </a:r>
          </a:p>
          <a:p>
            <a:pPr>
              <a:buNone/>
            </a:pP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С целью увеличения продаж  гостиничного продукта гостиница администрацией  проводится комплекс мероприятий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164307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Планирование и организацию проведения рекламной кампании целесообразно осуществлять в несколько этапов, а именно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214414" y="1785926"/>
          <a:ext cx="6599266" cy="4360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071934" y="6357958"/>
            <a:ext cx="4318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(этапы проведения рекламной кампании)</a:t>
            </a:r>
            <a:endParaRPr lang="ru-RU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786874" cy="650085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У  данного средства размещения имеется свой сайт в интернете. Для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отельера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сайт  является мощным, современным инструментом работы с клиентами и партнерами, способный увеличить загрузку отеля, повысить его доходность и информированность общественности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0085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Рекламные обращения планируется разместить в процентах: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наружная реклама (щиты на оживленных улицах и трассах) 35%;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реклама в прессе (журналы для мужчин и женщин, листовки,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директ-мэйл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45%;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реклама в престижных кафе и магазинах 10%;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реклама по радио 10%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3"/>
            <a:ext cx="7829576" cy="1785949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ru-RU" sz="5600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r>
              <a:rPr lang="ru-RU" sz="39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Предполагаемый объект решено было назвать «</a:t>
            </a:r>
            <a:r>
              <a:rPr lang="ru-RU" sz="39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Гамаюн</a:t>
            </a:r>
            <a:r>
              <a:rPr lang="ru-RU" sz="39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ofia-towenhomes-buensalido0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285992"/>
            <a:ext cx="7104082" cy="426244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26" name="Picture 2" descr="C:\Documents and Settings\Student\Рабочий стол\Макушкина, Тимошинина\img3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285993"/>
            <a:ext cx="1547814" cy="1655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/>
          <a:lstStyle/>
          <a:p>
            <a:pPr fontAlgn="base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При разработке рекламной кампании для гостиничного комплекса используется несколько вариантов размещения рекламы в СМИ: 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Печатная реклама.</a:t>
            </a:r>
          </a:p>
          <a:p>
            <a:pPr fontAlgn="base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Наружная реклама.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3.Рекламные сувениры. Значки, зажигалки, ручки и другие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бизнес-сувениры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можно рассматривать как инструмент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имиджевой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рекламы, несущий логотип, товарный знак и фирменные реквизиты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14488"/>
          <a:ext cx="8786814" cy="366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28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элемента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Стоимость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517">
                <a:tc>
                  <a:txBody>
                    <a:bodyPr/>
                    <a:lstStyle/>
                    <a:p>
                      <a:pPr marR="71755" algn="l" fontAlgn="base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Пакеты с логотипом гостиницы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Ручки, выполненные в цветах гостиничного комплекса с логотипом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Перекидные календари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Брелоки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3 000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Флэш-карты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755" algn="ctr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9 000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Буклеты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1 400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15 800 руб.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0232" y="500042"/>
            <a:ext cx="5715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Стоимость  сувенирного пакета</a:t>
            </a:r>
            <a:endParaRPr lang="ru-RU" sz="32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501122" cy="6429420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33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Мотель</a:t>
            </a:r>
            <a:r>
              <a:rPr lang="ru-RU" sz="33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небольшая гостиница. Мини-отели располагаются в непосредственной близости от автострады. На территории мотеля, как правило, имеется техобслуживание на случай поломки авто, а также место для стоянки автотранспорта</a:t>
            </a:r>
            <a:r>
              <a:rPr lang="ru-RU" sz="33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3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многих людей, особенно постоянно находящихся в разъездах на своих автомобилях, мотели удобны отсутствием долгих регистрационных формальностей, возможностью иметь свою машину на виду; прямой доступ с улицы в номер также является преимуществом для инвалидов. К недостаткам мотелей относится их низкий уровень безопасности, а также минимальное обслуживание.</a:t>
            </a:r>
          </a:p>
          <a:p>
            <a:pPr algn="just">
              <a:buNone/>
            </a:pPr>
            <a:r>
              <a:rPr lang="ru-RU" sz="33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Обустроенная </a:t>
            </a:r>
            <a:r>
              <a:rPr lang="ru-RU" sz="33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территория мотеля имеет охраняемую автостоянку с видео наблюдением и гараж для экстренного ремонта </a:t>
            </a:r>
            <a:r>
              <a:rPr lang="ru-RU" sz="33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автомобиля</a:t>
            </a:r>
            <a:endParaRPr lang="ru-RU" sz="33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35785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Вязьма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центр Восточного туристического кластера. Одной из главных идей создания кластера является возможность объединить представляющие интерес для гостей области исторические, духовные и культурные объекты всех шести районов.</a:t>
            </a:r>
          </a:p>
          <a:p>
            <a:pPr algn="just">
              <a:buNone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Современный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туристский рынок – это взаимодействие не только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туроператорских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тур-агентских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компаний, но и взаимное партнерство представителей смежных регионов, объединенных едиными культурно-историческими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ценностями</a:t>
            </a:r>
          </a:p>
          <a:p>
            <a:pPr algn="just">
              <a:buNone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just" fontAlgn="base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связи с этим создание на трассе Р – 134 Смоленск -Вязьма объекта придорожного сервиса, а именно современного, благоустроенного и оборудованного всем необходимым для проезжающих автомобилистов и гостей города и области мотеля, является необходимым и экономически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обоснованным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72547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Документационное обеспечение</a:t>
            </a:r>
            <a:endParaRPr lang="ru-RU" sz="4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правоустанавливающие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документы на помещение и земельный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участок;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-свидетельство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регистрации предприятия и постановке на учет в ФНС.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-разрешительная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документация на строительство или перепланировку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помещения;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-сертификат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соответствия (по желанию владельца гостиницы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1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-лицензии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торговлю алкогольной продукцией, организацию общественного питания, услуги химчистки, парикмахерские услуги</a:t>
            </a:r>
            <a:r>
              <a:rPr lang="ru-RU" sz="1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;</a:t>
            </a:r>
            <a:endParaRPr lang="ru-RU" sz="1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-документы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подтверждающие соответствие требованиям санитарной, технической, пожарной, экологической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безопасности;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-документы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регистрации контрольно-кассового аппарата в налоговой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инспекции;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-разрешение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рекламу;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-пакет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договоров на оказание услуг сторонними организациями (</a:t>
            </a:r>
            <a:r>
              <a:rPr lang="ru-RU" sz="1800" b="1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аутсорсинг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18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-документы </a:t>
            </a:r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внутреннего </a:t>
            </a:r>
            <a:r>
              <a:rPr lang="ru-RU" sz="18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пользования</a:t>
            </a:r>
            <a:endParaRPr lang="ru-RU" sz="1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для строительства</a:t>
            </a:r>
            <a:endParaRPr lang="ru-RU" sz="48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i="1" dirty="0" smtClean="0">
                <a:solidFill>
                  <a:schemeClr val="bg2">
                    <a:lumMod val="75000"/>
                  </a:schemeClr>
                </a:solidFill>
              </a:rPr>
              <a:t>		</a:t>
            </a:r>
            <a:r>
              <a:rPr lang="ru-RU" sz="25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Мотели</a:t>
            </a:r>
            <a:r>
              <a:rPr lang="ru-RU" sz="2500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это быстровозводимые здания</a:t>
            </a: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500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Во-первых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это быстрота возведения – срок постройки составит не более 3-4 месяцев; </a:t>
            </a:r>
            <a:r>
              <a:rPr lang="ru-RU" sz="2500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строительство требует привлечения минимального количества рабочих.</a:t>
            </a:r>
          </a:p>
          <a:p>
            <a:pPr algn="just">
              <a:buNone/>
            </a:pP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Плюс 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 всему такие здания очень </a:t>
            </a: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долговечны</a:t>
            </a:r>
          </a:p>
          <a:p>
            <a:pPr algn="just">
              <a:buNone/>
            </a:pPr>
            <a:r>
              <a:rPr lang="ru-RU" sz="2500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5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Строительные </a:t>
            </a:r>
            <a:r>
              <a:rPr lang="ru-RU" sz="2500" u="sng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из которых возводятся мини-отели, должны полностью отвечать всем стандартам качества и безопасности. Неслучайно в качестве строительного материала мотелей используются трехслойные </a:t>
            </a:r>
            <a:r>
              <a:rPr lang="ru-RU" sz="25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сэндвич-панели</a:t>
            </a: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500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Шумоизоляция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Установка пластиковых окон, желательно </a:t>
            </a:r>
            <a:r>
              <a:rPr lang="ru-RU" sz="25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двух-трехслойных</a:t>
            </a:r>
            <a:r>
              <a:rPr lang="ru-RU" sz="25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, простота в уходе за внешними фасадами </a:t>
            </a:r>
            <a:r>
              <a:rPr lang="ru-RU" sz="25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здания</a:t>
            </a:r>
            <a:endParaRPr lang="ru-RU" sz="25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Инфраструктура объекта</a:t>
            </a:r>
            <a:endParaRPr lang="ru-RU" sz="5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инфраструктуры в отельном сегменте охватывает все услуги и сервисы, которые клиент может получить в дополнение к проживанию в гостиничном номере.</a:t>
            </a:r>
          </a:p>
          <a:p>
            <a:pPr algn="just">
              <a:buNone/>
            </a:pP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600" u="sng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Объекты </a:t>
            </a:r>
            <a:r>
              <a:rPr lang="ru-RU" sz="3600" u="sng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инфраструктуры мотеля «</a:t>
            </a:r>
            <a:r>
              <a:rPr lang="ru-RU" sz="3600" u="sng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Гамаюн</a:t>
            </a:r>
            <a:r>
              <a:rPr lang="ru-RU" sz="3600" u="sng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: 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-ресторан;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-автостоянка;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-заправка для автомобилей;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-автосервис;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автомойка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-услуги прачечной и ремонта обуви (одежды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430</Words>
  <Application>Microsoft Office PowerPoint</Application>
  <PresentationFormat>Экран (4:3)</PresentationFormat>
  <Paragraphs>123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Проект создания      мотеля  в Смоленской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Документационное обеспечение</vt:lpstr>
      <vt:lpstr>Материалы для строительства</vt:lpstr>
      <vt:lpstr>Инфраструктура объекта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Архитектура здания</vt:lpstr>
      <vt:lpstr>Оформление интерьера здания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Подбор персонала</vt:lpstr>
      <vt:lpstr>Реклама нового средства размещения (мероприятия)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создания </dc:title>
  <cp:lastModifiedBy>326</cp:lastModifiedBy>
  <cp:revision>33</cp:revision>
  <dcterms:modified xsi:type="dcterms:W3CDTF">2023-10-02T11:38:01Z</dcterms:modified>
</cp:coreProperties>
</file>