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6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y="6858000" cx="9144000"/>
  <p:notesSz cx="6858000" cy="9144000"/>
  <p:embeddedFontLst>
    <p:embeddedFont>
      <p:font typeface="Overlock"/>
      <p:regular r:id="rId21"/>
      <p:bold r:id="rId22"/>
      <p:italic r:id="rId23"/>
      <p:boldItalic r:id="rId24"/>
    </p:embeddedFont>
    <p:embeddedFont>
      <p:font typeface="Corben"/>
      <p:bold r:id="rId25"/>
    </p:embeddedFont>
    <p:embeddedFont>
      <p:font typeface="Century Schoolbook"/>
      <p:regular r:id="rId26"/>
      <p:bold r:id="rId27"/>
      <p:italic r:id="rId28"/>
      <p:boldItalic r:id="rId29"/>
    </p:embeddedFont>
    <p:embeddedFont>
      <p:font typeface="Arial Black"/>
      <p:regular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31" roundtripDataSignature="AMtx7miIjM8nfFbbp/8MIn3VCXg5hGeeR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font" Target="fonts/Overlock-bold.fntdata"/><Relationship Id="rId21" Type="http://schemas.openxmlformats.org/officeDocument/2006/relationships/font" Target="fonts/Overlock-regular.fntdata"/><Relationship Id="rId24" Type="http://schemas.openxmlformats.org/officeDocument/2006/relationships/font" Target="fonts/Overlock-boldItalic.fntdata"/><Relationship Id="rId23" Type="http://schemas.openxmlformats.org/officeDocument/2006/relationships/font" Target="fonts/Overlock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CenturySchoolbook-regular.fntdata"/><Relationship Id="rId25" Type="http://schemas.openxmlformats.org/officeDocument/2006/relationships/font" Target="fonts/Corben-bold.fntdata"/><Relationship Id="rId28" Type="http://schemas.openxmlformats.org/officeDocument/2006/relationships/font" Target="fonts/CenturySchoolbook-italic.fntdata"/><Relationship Id="rId27" Type="http://schemas.openxmlformats.org/officeDocument/2006/relationships/font" Target="fonts/CenturySchoolbook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CenturySchoolbook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customschemas.google.com/relationships/presentationmetadata" Target="metadata"/><Relationship Id="rId30" Type="http://schemas.openxmlformats.org/officeDocument/2006/relationships/font" Target="fonts/ArialBlack-regular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7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2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8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8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9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29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7" name="Google Shape;97;p2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3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3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3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3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1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31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9" name="Google Shape;109;p3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3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3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32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5" name="Google Shape;115;p32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6" name="Google Shape;116;p3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3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3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3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33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2" name="Google Shape;122;p33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23" name="Google Shape;123;p33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4" name="Google Shape;124;p33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25" name="Google Shape;125;p3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3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3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3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3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3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5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5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36" name="Google Shape;136;p35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37" name="Google Shape;137;p3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3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3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6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36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36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44" name="Google Shape;144;p3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3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3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37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3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3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3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8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38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6" name="Google Shape;156;p3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3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3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0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0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8" name="Google Shape;28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1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1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2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0" name="Google Shape;40;p22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1" name="Google Shape;41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3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23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8" name="Google Shape;48;p23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23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0" name="Google Shape;50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2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5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5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25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2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6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6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6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2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6" name="Google Shape;86;p1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7" name="Google Shape;87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8" name="Google Shape;88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9" name="Google Shape;89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7.png"/><Relationship Id="rId5" Type="http://schemas.openxmlformats.org/officeDocument/2006/relationships/image" Target="../media/image2.png"/><Relationship Id="rId6" Type="http://schemas.openxmlformats.org/officeDocument/2006/relationships/image" Target="../media/image9.jpg"/><Relationship Id="rId7" Type="http://schemas.openxmlformats.org/officeDocument/2006/relationships/image" Target="../media/image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4" Type="http://schemas.openxmlformats.org/officeDocument/2006/relationships/image" Target="../media/image8.png"/><Relationship Id="rId5" Type="http://schemas.openxmlformats.org/officeDocument/2006/relationships/image" Target="../media/image13.png"/><Relationship Id="rId6" Type="http://schemas.openxmlformats.org/officeDocument/2006/relationships/image" Target="../media/image6.png"/><Relationship Id="rId7" Type="http://schemas.openxmlformats.org/officeDocument/2006/relationships/image" Target="../media/image14.jpg"/><Relationship Id="rId8" Type="http://schemas.openxmlformats.org/officeDocument/2006/relationships/image" Target="../media/image10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"/>
          <p:cNvSpPr txBox="1"/>
          <p:nvPr/>
        </p:nvSpPr>
        <p:spPr>
          <a:xfrm>
            <a:off x="252588" y="476672"/>
            <a:ext cx="852959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6600"/>
              <a:buFont typeface="Corben"/>
              <a:buNone/>
            </a:pPr>
            <a:r>
              <a:rPr b="1" i="0" lang="en-US" sz="6600" u="none" cap="none" strike="noStrike">
                <a:solidFill>
                  <a:srgbClr val="002060"/>
                </a:solidFill>
                <a:latin typeface="Corben"/>
                <a:ea typeface="Corben"/>
                <a:cs typeface="Corben"/>
                <a:sym typeface="Corben"/>
              </a:rPr>
              <a:t>The 3</a:t>
            </a:r>
            <a:r>
              <a:rPr b="1" baseline="30000" i="0" lang="en-US" sz="6600" u="none" cap="none" strike="noStrike">
                <a:solidFill>
                  <a:srgbClr val="002060"/>
                </a:solidFill>
                <a:latin typeface="Corben"/>
                <a:ea typeface="Corben"/>
                <a:cs typeface="Corben"/>
                <a:sym typeface="Corben"/>
              </a:rPr>
              <a:t>d</a:t>
            </a:r>
            <a:r>
              <a:rPr b="1" i="0" lang="en-US" sz="6600" u="none" cap="none" strike="noStrike">
                <a:solidFill>
                  <a:srgbClr val="002060"/>
                </a:solidFill>
                <a:latin typeface="Corben"/>
                <a:ea typeface="Corben"/>
                <a:cs typeface="Corben"/>
                <a:sym typeface="Corben"/>
              </a:rPr>
              <a:t> of March </a:t>
            </a:r>
            <a:endParaRPr b="1" i="0" sz="66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1"/>
          <p:cNvSpPr txBox="1"/>
          <p:nvPr/>
        </p:nvSpPr>
        <p:spPr>
          <a:xfrm>
            <a:off x="4701120" y="5373216"/>
            <a:ext cx="4176464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Corben"/>
              <a:buNone/>
            </a:pPr>
            <a:r>
              <a:rPr b="1" i="0" lang="en-US" sz="6000" u="none" cap="none" strike="noStrike">
                <a:solidFill>
                  <a:srgbClr val="002060"/>
                </a:solidFill>
                <a:latin typeface="Corben"/>
                <a:ea typeface="Corben"/>
                <a:cs typeface="Corben"/>
                <a:sym typeface="Corben"/>
              </a:rPr>
              <a:t>Thursday</a:t>
            </a:r>
            <a:endParaRPr b="1" i="0" sz="6000" u="none" cap="none" strike="noStrike">
              <a:solidFill>
                <a:srgbClr val="002060"/>
              </a:solidFill>
              <a:latin typeface="Corben"/>
              <a:ea typeface="Corben"/>
              <a:cs typeface="Corben"/>
              <a:sym typeface="Corben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br>
              <a:rPr lang="en-US"/>
            </a:br>
            <a:r>
              <a:rPr b="1" lang="en-US">
                <a:solidFill>
                  <a:srgbClr val="002060"/>
                </a:solidFill>
              </a:rPr>
              <a:t>What club can you go to?</a:t>
            </a:r>
            <a:br>
              <a:rPr b="1" lang="en-US">
                <a:solidFill>
                  <a:srgbClr val="002060"/>
                </a:solidFill>
              </a:rPr>
            </a:br>
            <a:r>
              <a:rPr b="1" lang="en-US">
                <a:solidFill>
                  <a:srgbClr val="C00000"/>
                </a:solidFill>
              </a:rPr>
              <a:t>I can go to the</a:t>
            </a:r>
            <a:r>
              <a:rPr b="1" lang="en-US">
                <a:solidFill>
                  <a:srgbClr val="002060"/>
                </a:solidFill>
              </a:rPr>
              <a:t>….</a:t>
            </a:r>
            <a:br>
              <a:rPr b="1" lang="en-US">
                <a:solidFill>
                  <a:srgbClr val="002060"/>
                </a:solidFill>
              </a:rPr>
            </a:br>
            <a:endParaRPr b="1">
              <a:solidFill>
                <a:srgbClr val="002060"/>
              </a:solidFill>
            </a:endParaRPr>
          </a:p>
        </p:txBody>
      </p:sp>
      <p:sp>
        <p:nvSpPr>
          <p:cNvPr id="249" name="Google Shape;249;p1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ct val="188235"/>
              <a:buNone/>
            </a:pPr>
            <a:r>
              <a:rPr b="1" lang="en-US">
                <a:solidFill>
                  <a:srgbClr val="002060"/>
                </a:solidFill>
              </a:rPr>
              <a:t> </a:t>
            </a:r>
            <a:r>
              <a:rPr b="1" lang="en-US">
                <a:solidFill>
                  <a:srgbClr val="C00000"/>
                </a:solidFill>
              </a:rPr>
              <a:t>Drama Club, Computer Club, Book Club,  Music Club, Sports Club, Art Club, Photography Club </a:t>
            </a:r>
            <a:br>
              <a:rPr b="1" lang="en-US">
                <a:solidFill>
                  <a:srgbClr val="002060"/>
                </a:solidFill>
              </a:rPr>
            </a:br>
            <a:r>
              <a:rPr lang="en-US" sz="1700">
                <a:solidFill>
                  <a:srgbClr val="002060"/>
                </a:solidFill>
              </a:rPr>
              <a:t>when…</a:t>
            </a:r>
            <a:endParaRPr sz="1700"/>
          </a:p>
          <a:p>
            <a:pPr indent="-34290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You are keen on painting. </a:t>
            </a:r>
            <a:endParaRPr/>
          </a:p>
          <a:p>
            <a:pPr indent="-34290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You are good at acting.-</a:t>
            </a:r>
            <a:endParaRPr/>
          </a:p>
          <a:p>
            <a:pPr indent="-34290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You want to play football,basketball or baseball.-</a:t>
            </a:r>
            <a:endParaRPr/>
          </a:p>
          <a:p>
            <a:pPr indent="-34290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You are interested in computers.-</a:t>
            </a:r>
            <a:endParaRPr/>
          </a:p>
          <a:p>
            <a:pPr indent="-34290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You are fond of literature.-</a:t>
            </a:r>
            <a:endParaRPr/>
          </a:p>
          <a:p>
            <a:pPr indent="-34290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You are good at photography.-</a:t>
            </a:r>
            <a:endParaRPr/>
          </a:p>
          <a:p>
            <a:pPr indent="-34290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You are  mad about music.-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Calibri"/>
              <a:buNone/>
            </a:pPr>
            <a:r>
              <a:rPr b="1" lang="en-US">
                <a:solidFill>
                  <a:srgbClr val="C00000"/>
                </a:solidFill>
              </a:rPr>
              <a:t>WHAT OF THE CLUBS DO/DON’T YOU WANT TO JOIN?</a:t>
            </a:r>
            <a:endParaRPr b="1">
              <a:solidFill>
                <a:srgbClr val="C00000"/>
              </a:solidFill>
            </a:endParaRPr>
          </a:p>
        </p:txBody>
      </p:sp>
      <p:sp>
        <p:nvSpPr>
          <p:cNvPr id="255" name="Google Shape;255;p11"/>
          <p:cNvSpPr txBox="1"/>
          <p:nvPr>
            <p:ph idx="1" type="body"/>
          </p:nvPr>
        </p:nvSpPr>
        <p:spPr>
          <a:xfrm>
            <a:off x="457200" y="1600200"/>
            <a:ext cx="8543956" cy="51149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/>
              <a:t>+ </a:t>
            </a:r>
            <a:r>
              <a:rPr b="1" lang="en-US"/>
              <a:t>I want to join the … club </a:t>
            </a:r>
            <a:r>
              <a:rPr b="1" lang="en-US">
                <a:solidFill>
                  <a:srgbClr val="FF0000"/>
                </a:solidFill>
              </a:rPr>
              <a:t>because</a:t>
            </a:r>
            <a:r>
              <a:rPr b="1" lang="en-US"/>
              <a:t>    I’m 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en-US"/>
              <a:t>keen on…/fond of…/interested in…/mad about …  I can … in this club. 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en-US"/>
              <a:t>- I don’t want to join the … club </a:t>
            </a:r>
            <a:r>
              <a:rPr b="1" lang="en-US">
                <a:solidFill>
                  <a:srgbClr val="FF0000"/>
                </a:solidFill>
              </a:rPr>
              <a:t>because</a:t>
            </a:r>
            <a:r>
              <a:rPr b="1" lang="en-US"/>
              <a:t> ….</a:t>
            </a:r>
            <a:endParaRPr b="1"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pic>
        <p:nvPicPr>
          <p:cNvPr id="256" name="Google Shape;256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28794" y="4071942"/>
            <a:ext cx="4500594" cy="2494093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11"/>
          <p:cNvSpPr txBox="1"/>
          <p:nvPr/>
        </p:nvSpPr>
        <p:spPr>
          <a:xfrm>
            <a:off x="6286512" y="4143380"/>
            <a:ext cx="2443038" cy="230832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cкучно утомительно ужасно, </a:t>
            </a:r>
            <a:endParaRPr b="1"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весело, интересно, блестяще</a:t>
            </a:r>
            <a:endParaRPr b="1"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11"/>
          <p:cNvSpPr txBox="1"/>
          <p:nvPr/>
        </p:nvSpPr>
        <p:spPr>
          <a:xfrm>
            <a:off x="571472" y="4714884"/>
            <a:ext cx="2000264" cy="646331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it’s</a:t>
            </a:r>
            <a:endParaRPr sz="3600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C00000"/>
                </a:solidFill>
              </a:rPr>
              <a:t>clubs and activities</a:t>
            </a:r>
            <a:endParaRPr b="1">
              <a:solidFill>
                <a:srgbClr val="C00000"/>
              </a:solidFill>
            </a:endParaRPr>
          </a:p>
        </p:txBody>
      </p:sp>
      <p:sp>
        <p:nvSpPr>
          <p:cNvPr id="264" name="Google Shape;264;p1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7500" lnSpcReduction="20000"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632423"/>
              </a:buClr>
              <a:buSzPct val="100000"/>
              <a:buChar char="•"/>
            </a:pPr>
            <a:r>
              <a:rPr b="1" lang="en-US">
                <a:solidFill>
                  <a:srgbClr val="632423"/>
                </a:solidFill>
              </a:rPr>
              <a:t>Are you keen on painting?</a:t>
            </a:r>
            <a:endParaRPr/>
          </a:p>
          <a:p>
            <a:pPr indent="-342900" lvl="0" marL="342900" rtl="0" algn="l">
              <a:spcBef>
                <a:spcPts val="496"/>
              </a:spcBef>
              <a:spcAft>
                <a:spcPts val="0"/>
              </a:spcAft>
              <a:buClr>
                <a:srgbClr val="632423"/>
              </a:buClr>
              <a:buSzPct val="100000"/>
              <a:buNone/>
            </a:pPr>
            <a:r>
              <a:rPr b="1" lang="en-US">
                <a:solidFill>
                  <a:srgbClr val="632423"/>
                </a:solidFill>
              </a:rPr>
              <a:t>   - Yes, I am keen on painting.</a:t>
            </a:r>
            <a:endParaRPr/>
          </a:p>
          <a:p>
            <a:pPr indent="-342900" lvl="0" marL="342900" rtl="0" algn="l">
              <a:spcBef>
                <a:spcPts val="496"/>
              </a:spcBef>
              <a:spcAft>
                <a:spcPts val="0"/>
              </a:spcAft>
              <a:buClr>
                <a:srgbClr val="632423"/>
              </a:buClr>
              <a:buSzPct val="100000"/>
              <a:buChar char="•"/>
            </a:pPr>
            <a:r>
              <a:rPr b="1" lang="en-US">
                <a:solidFill>
                  <a:srgbClr val="632423"/>
                </a:solidFill>
              </a:rPr>
              <a:t>Which of the clubs  do you want to join?</a:t>
            </a:r>
            <a:endParaRPr/>
          </a:p>
          <a:p>
            <a:pPr indent="-342900" lvl="0" marL="342900" rtl="0" algn="l">
              <a:spcBef>
                <a:spcPts val="496"/>
              </a:spcBef>
              <a:spcAft>
                <a:spcPts val="0"/>
              </a:spcAft>
              <a:buClr>
                <a:srgbClr val="632423"/>
              </a:buClr>
              <a:buSzPct val="100000"/>
              <a:buFont typeface="Calibri"/>
              <a:buChar char="-"/>
            </a:pPr>
            <a:r>
              <a:rPr b="1" lang="en-US">
                <a:solidFill>
                  <a:srgbClr val="632423"/>
                </a:solidFill>
              </a:rPr>
              <a:t>I want to join the Art Club  because it’s fun.</a:t>
            </a:r>
            <a:endParaRPr/>
          </a:p>
          <a:p>
            <a:pPr indent="-185420" lvl="0" marL="342900" rtl="0" algn="l"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t/>
            </a:r>
            <a:endParaRPr b="1">
              <a:solidFill>
                <a:srgbClr val="002060"/>
              </a:solidFill>
            </a:endParaRPr>
          </a:p>
          <a:p>
            <a:pPr indent="-342900" lvl="0" marL="342900" rtl="0" algn="l">
              <a:spcBef>
                <a:spcPts val="496"/>
              </a:spcBef>
              <a:spcAft>
                <a:spcPts val="0"/>
              </a:spcAft>
              <a:buClr>
                <a:srgbClr val="002060"/>
              </a:buClr>
              <a:buSzPct val="100000"/>
              <a:buChar char="•"/>
            </a:pPr>
            <a:r>
              <a:rPr b="1" lang="en-US">
                <a:solidFill>
                  <a:srgbClr val="002060"/>
                </a:solidFill>
              </a:rPr>
              <a:t>Are you good at computers?</a:t>
            </a:r>
            <a:endParaRPr/>
          </a:p>
          <a:p>
            <a:pPr indent="-342900" lvl="0" marL="342900" rtl="0" algn="l">
              <a:spcBef>
                <a:spcPts val="496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Calibri"/>
              <a:buChar char="-"/>
            </a:pPr>
            <a:r>
              <a:rPr b="1" lang="en-US">
                <a:solidFill>
                  <a:srgbClr val="002060"/>
                </a:solidFill>
              </a:rPr>
              <a:t>Not at all. </a:t>
            </a:r>
            <a:endParaRPr/>
          </a:p>
          <a:p>
            <a:pPr indent="-342900" lvl="0" marL="342900" rtl="0" algn="l">
              <a:spcBef>
                <a:spcPts val="496"/>
              </a:spcBef>
              <a:spcAft>
                <a:spcPts val="0"/>
              </a:spcAft>
              <a:buClr>
                <a:srgbClr val="002060"/>
              </a:buClr>
              <a:buSzPct val="100000"/>
              <a:buChar char="•"/>
            </a:pPr>
            <a:r>
              <a:rPr b="1" lang="en-US">
                <a:solidFill>
                  <a:srgbClr val="002060"/>
                </a:solidFill>
              </a:rPr>
              <a:t>What do you like?</a:t>
            </a:r>
            <a:endParaRPr/>
          </a:p>
          <a:p>
            <a:pPr indent="-342900" lvl="0" marL="342900" rtl="0" algn="l">
              <a:spcBef>
                <a:spcPts val="496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Calibri"/>
              <a:buChar char="-"/>
            </a:pPr>
            <a:r>
              <a:rPr b="1" lang="en-US">
                <a:solidFill>
                  <a:srgbClr val="002060"/>
                </a:solidFill>
              </a:rPr>
              <a:t>I am fond of literature.</a:t>
            </a:r>
            <a:endParaRPr/>
          </a:p>
          <a:p>
            <a:pPr indent="-342900" lvl="0" marL="342900" rtl="0" algn="l">
              <a:spcBef>
                <a:spcPts val="496"/>
              </a:spcBef>
              <a:spcAft>
                <a:spcPts val="0"/>
              </a:spcAft>
              <a:buClr>
                <a:srgbClr val="002060"/>
              </a:buClr>
              <a:buSzPct val="100000"/>
              <a:buChar char="•"/>
            </a:pPr>
            <a:r>
              <a:rPr b="1" lang="en-US">
                <a:solidFill>
                  <a:srgbClr val="002060"/>
                </a:solidFill>
              </a:rPr>
              <a:t>Which of the clubs  do you want to join?</a:t>
            </a:r>
            <a:endParaRPr/>
          </a:p>
          <a:p>
            <a:pPr indent="-342900" lvl="0" marL="342900" rtl="0" algn="l">
              <a:spcBef>
                <a:spcPts val="496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Calibri"/>
              <a:buChar char="-"/>
            </a:pPr>
            <a:r>
              <a:rPr b="1" lang="en-US">
                <a:solidFill>
                  <a:srgbClr val="002060"/>
                </a:solidFill>
              </a:rPr>
              <a:t>I want to join the Book Club  because it’s interesting.</a:t>
            </a:r>
            <a:endParaRPr/>
          </a:p>
          <a:p>
            <a:pPr indent="-185420" lvl="0" marL="342900" rtl="0" algn="l"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t/>
            </a:r>
            <a:endParaRPr b="1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Calibri"/>
              <a:buNone/>
            </a:pPr>
            <a:r>
              <a:rPr lang="en-US">
                <a:solidFill>
                  <a:srgbClr val="C00000"/>
                </a:solidFill>
              </a:rPr>
              <a:t>Now I can</a:t>
            </a:r>
            <a:endParaRPr>
              <a:solidFill>
                <a:srgbClr val="C00000"/>
              </a:solidFill>
            </a:endParaRPr>
          </a:p>
        </p:txBody>
      </p:sp>
      <p:sp>
        <p:nvSpPr>
          <p:cNvPr id="270" name="Google Shape;270;p1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tell what I like doing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tell what I dislike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/>
              <a:t>tell which of the clubs I want to join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en-US"/>
              <a:t>Homework:</a:t>
            </a:r>
            <a:endParaRPr/>
          </a:p>
        </p:txBody>
      </p:sp>
      <p:sp>
        <p:nvSpPr>
          <p:cNvPr id="276" name="Google Shape;276;p1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b="1" lang="en-US"/>
              <a:t>1)</a:t>
            </a:r>
            <a:r>
              <a:rPr lang="en-US"/>
              <a:t> выучить устно слова Module 6a Free time;</a:t>
            </a:r>
            <a:endParaRPr/>
          </a:p>
          <a:p>
            <a:pPr indent="-34290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b="1" lang="en-US"/>
              <a:t>2)</a:t>
            </a:r>
            <a:r>
              <a:rPr lang="en-US"/>
              <a:t> перевести письменно на английский язык предложения:</a:t>
            </a:r>
            <a:endParaRPr/>
          </a:p>
          <a:p>
            <a:pPr indent="-34290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1. Мой друг увлечен плаванием.</a:t>
            </a:r>
            <a:br>
              <a:rPr lang="en-US"/>
            </a:br>
            <a:r>
              <a:rPr lang="en-US"/>
              <a:t>2. Он преуспевает в английском .</a:t>
            </a:r>
            <a:br>
              <a:rPr lang="en-US"/>
            </a:br>
            <a:r>
              <a:rPr lang="en-US"/>
              <a:t>3. Я люблю кататься на велосипеде и ловить рыбу.</a:t>
            </a:r>
            <a:br>
              <a:rPr lang="en-US"/>
            </a:br>
            <a:r>
              <a:rPr lang="en-US"/>
              <a:t>4. Мы сходим с ума по футболу!</a:t>
            </a:r>
            <a:br>
              <a:rPr lang="en-US"/>
            </a:br>
            <a:r>
              <a:rPr lang="en-US"/>
              <a:t>5. Я интересуюсь  фотографией.</a:t>
            </a:r>
            <a:endParaRPr/>
          </a:p>
          <a:p>
            <a:pPr indent="-342900" lvl="0" marL="34290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b="1" lang="en-US"/>
              <a:t>3)</a:t>
            </a:r>
            <a:r>
              <a:rPr lang="en-US"/>
              <a:t> Ex.4 p.57 – выполнить письменно*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almanahsidorov.ru/wp-content/uploads/2014/06/%D0%BE%D0%B1%D1%89%D0%B0%D1%8F-%D0%BA%D0%B0%D1%80%D1%82.jpg" id="169" name="Google Shape;16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9944"/>
            <a:ext cx="9143999" cy="6887943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"/>
          <p:cNvSpPr txBox="1"/>
          <p:nvPr/>
        </p:nvSpPr>
        <p:spPr>
          <a:xfrm>
            <a:off x="-28841" y="414473"/>
            <a:ext cx="9001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6600"/>
              <a:buFont typeface="Overlock"/>
              <a:buNone/>
            </a:pPr>
            <a:r>
              <a:rPr b="1" i="0" lang="en-US" sz="6600" u="none" cap="none" strike="noStrike">
                <a:solidFill>
                  <a:srgbClr val="C00000"/>
                </a:solidFill>
                <a:latin typeface="Overlock"/>
                <a:ea typeface="Overlock"/>
                <a:cs typeface="Overlock"/>
                <a:sym typeface="Overlock"/>
              </a:rPr>
              <a:t>Free (Leisure) time </a:t>
            </a:r>
            <a:endParaRPr b="1" i="0" sz="6600" u="none" cap="none" strike="noStrike">
              <a:solidFill>
                <a:srgbClr val="C00000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171" name="Google Shape;171;p2"/>
          <p:cNvSpPr txBox="1"/>
          <p:nvPr/>
        </p:nvSpPr>
        <p:spPr>
          <a:xfrm>
            <a:off x="255102" y="2996952"/>
            <a:ext cx="8460302" cy="2739211"/>
          </a:xfrm>
          <a:prstGeom prst="rect">
            <a:avLst/>
          </a:prstGeom>
          <a:gradFill>
            <a:gsLst>
              <a:gs pos="0">
                <a:srgbClr val="5E9EFF">
                  <a:alpha val="14901"/>
                </a:srgbClr>
              </a:gs>
              <a:gs pos="10000">
                <a:srgbClr val="85C2FF"/>
              </a:gs>
              <a:gs pos="73000">
                <a:srgbClr val="C4D6EB">
                  <a:alpha val="0"/>
                </a:srgbClr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000"/>
              <a:buFont typeface="Noto Sans Symbols"/>
              <a:buChar char="✔"/>
            </a:pPr>
            <a:r>
              <a:rPr b="1" i="0" lang="en-US" sz="4000" u="none" cap="none" strike="noStrike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Hobbies &amp; interests</a:t>
            </a:r>
            <a:endParaRPr/>
          </a:p>
          <a:p>
            <a:pPr indent="-285750" lvl="0" marL="285750" marR="0" rtl="0" algn="l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ts val="4000"/>
              <a:buFont typeface="Noto Sans Symbols"/>
              <a:buChar char="✔"/>
            </a:pPr>
            <a:r>
              <a:rPr b="1" i="0" lang="en-US" sz="4000" u="none" cap="none" strike="noStrike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Free-time activities &amp; sports &amp; clubs</a:t>
            </a:r>
            <a:endParaRPr/>
          </a:p>
          <a:p>
            <a:pPr indent="-285750" lvl="0" marL="285750" marR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i="0" sz="3200" u="none" cap="none" strike="noStrike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72" name="Google Shape;172;p2"/>
          <p:cNvSpPr/>
          <p:nvPr/>
        </p:nvSpPr>
        <p:spPr>
          <a:xfrm>
            <a:off x="395536" y="1700808"/>
            <a:ext cx="8280920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2060"/>
                </a:solidFill>
                <a:latin typeface="Corben"/>
                <a:ea typeface="Corben"/>
                <a:cs typeface="Corben"/>
                <a:sym typeface="Corben"/>
              </a:rPr>
              <a:t>By the end of the lesson we will be able  to </a:t>
            </a:r>
            <a:r>
              <a:rPr b="0" i="0" lang="en-US" sz="2800" u="none" cap="none" strike="noStrike">
                <a:solidFill>
                  <a:srgbClr val="205867"/>
                </a:solidFill>
                <a:latin typeface="Corben"/>
                <a:ea typeface="Corben"/>
                <a:cs typeface="Corben"/>
                <a:sym typeface="Corben"/>
              </a:rPr>
              <a:t>discuss / talk about …  </a:t>
            </a:r>
            <a:endParaRPr b="0" i="0" sz="2800" u="none" cap="none" strike="noStrike">
              <a:solidFill>
                <a:srgbClr val="205867"/>
              </a:solidFill>
              <a:latin typeface="Corben"/>
              <a:ea typeface="Corben"/>
              <a:cs typeface="Corben"/>
              <a:sym typeface="Corbe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205867"/>
                </a:solidFill>
                <a:latin typeface="Corben"/>
                <a:ea typeface="Corben"/>
                <a:cs typeface="Corben"/>
                <a:sym typeface="Corben"/>
              </a:rPr>
              <a:t>express our likes and dislikes about…</a:t>
            </a:r>
            <a:endParaRPr b="0" i="0" sz="2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4727" y="954107"/>
            <a:ext cx="2799674" cy="2193446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3"/>
          <p:cNvSpPr txBox="1"/>
          <p:nvPr/>
        </p:nvSpPr>
        <p:spPr>
          <a:xfrm>
            <a:off x="395536" y="2882045"/>
            <a:ext cx="2536272" cy="646331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read books</a:t>
            </a:r>
            <a:endParaRPr b="0" i="0" sz="3600" u="none" cap="none" strike="noStrik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79" name="Google Shape;179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12393" y="3507627"/>
            <a:ext cx="2114550" cy="217170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3"/>
          <p:cNvSpPr txBox="1"/>
          <p:nvPr/>
        </p:nvSpPr>
        <p:spPr>
          <a:xfrm>
            <a:off x="179512" y="5528692"/>
            <a:ext cx="3658374" cy="12003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play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computer games</a:t>
            </a:r>
            <a:endParaRPr sz="3600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Connect PC to TV - InfoBarrel" id="181" name="Google Shape;181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90985" y="1071546"/>
            <a:ext cx="3153015" cy="2328508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3"/>
          <p:cNvSpPr txBox="1"/>
          <p:nvPr/>
        </p:nvSpPr>
        <p:spPr>
          <a:xfrm>
            <a:off x="6715139" y="3143020"/>
            <a:ext cx="2428861" cy="646331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watch TV</a:t>
            </a:r>
            <a:endParaRPr sz="3600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Internet Pictures, Internet Clip Art, Internet Photos, Images, Graphics, Vectors and Icons" id="183" name="Google Shape;183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535962" y="4143380"/>
            <a:ext cx="2943539" cy="214245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3"/>
          <p:cNvSpPr txBox="1"/>
          <p:nvPr/>
        </p:nvSpPr>
        <p:spPr>
          <a:xfrm>
            <a:off x="5857288" y="6082894"/>
            <a:ext cx="2831223" cy="646331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surf the net</a:t>
            </a:r>
            <a:endParaRPr sz="3600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85" name="Google Shape;185;p3"/>
          <p:cNvSpPr txBox="1"/>
          <p:nvPr/>
        </p:nvSpPr>
        <p:spPr>
          <a:xfrm>
            <a:off x="323528" y="0"/>
            <a:ext cx="8347083" cy="1077218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do you do in your free time (in your leisure time) ?</a:t>
            </a:r>
            <a:endParaRPr b="1" sz="3200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Royalty-Free (RF) Clip Art Illustration of a Cartoon Black And White Outline Design Of A Roller Blading Boy by Ron Leishman #442" id="186" name="Google Shape;186;p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500430" y="1142984"/>
            <a:ext cx="2371725" cy="2857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3"/>
          <p:cNvSpPr txBox="1"/>
          <p:nvPr/>
        </p:nvSpPr>
        <p:spPr>
          <a:xfrm>
            <a:off x="3071802" y="3429000"/>
            <a:ext cx="3596762" cy="646331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go rollerblading</a:t>
            </a:r>
            <a:endParaRPr sz="3600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57554" y="4071942"/>
            <a:ext cx="2749977" cy="2322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4143380"/>
            <a:ext cx="3311897" cy="1768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4"/>
          <p:cNvPicPr preferRelativeResize="0"/>
          <p:nvPr/>
        </p:nvPicPr>
        <p:blipFill rotWithShape="1">
          <a:blip r:embed="rId5">
            <a:alphaModFix/>
          </a:blip>
          <a:srcRect b="12130" l="14948" r="19276" t="0"/>
          <a:stretch/>
        </p:blipFill>
        <p:spPr>
          <a:xfrm>
            <a:off x="319483" y="1097484"/>
            <a:ext cx="2904581" cy="2910199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4"/>
          <p:cNvSpPr txBox="1"/>
          <p:nvPr/>
        </p:nvSpPr>
        <p:spPr>
          <a:xfrm>
            <a:off x="3143240" y="6000768"/>
            <a:ext cx="3305713" cy="646331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go windsurfing</a:t>
            </a:r>
            <a:endParaRPr sz="3600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96" name="Google Shape;196;p4"/>
          <p:cNvSpPr txBox="1"/>
          <p:nvPr/>
        </p:nvSpPr>
        <p:spPr>
          <a:xfrm>
            <a:off x="214282" y="6000768"/>
            <a:ext cx="2815194" cy="646331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go swimming</a:t>
            </a:r>
            <a:endParaRPr sz="3600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97" name="Google Shape;197;p4"/>
          <p:cNvSpPr txBox="1"/>
          <p:nvPr/>
        </p:nvSpPr>
        <p:spPr>
          <a:xfrm>
            <a:off x="214282" y="3429000"/>
            <a:ext cx="2268570" cy="646331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go cycling</a:t>
            </a:r>
            <a:endParaRPr sz="3600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98" name="Google Shape;198;p4"/>
          <p:cNvSpPr txBox="1"/>
          <p:nvPr/>
        </p:nvSpPr>
        <p:spPr>
          <a:xfrm>
            <a:off x="323528" y="0"/>
            <a:ext cx="8347083" cy="156966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I (I don</a:t>
            </a:r>
            <a:r>
              <a:rPr b="1" lang="en-US" sz="32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’t )</a:t>
            </a:r>
            <a:r>
              <a:rPr b="1" lang="en-US" sz="32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___________ every day.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(every week, twiсe a week,          every weekend,  on my holiday)</a:t>
            </a:r>
            <a:endParaRPr b="1" sz="3200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99" name="Google Shape;199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86116" y="1571612"/>
            <a:ext cx="2616488" cy="214858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ctures Of Cartoon People Dancing" id="200" name="Google Shape;200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286512" y="1500174"/>
            <a:ext cx="2381394" cy="20116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inger Clipart - Viewing Gallery" id="201" name="Google Shape;201;p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500826" y="4000504"/>
            <a:ext cx="2451183" cy="2083242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4"/>
          <p:cNvSpPr txBox="1"/>
          <p:nvPr/>
        </p:nvSpPr>
        <p:spPr>
          <a:xfrm>
            <a:off x="3286116" y="3571876"/>
            <a:ext cx="1257075" cy="646331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paint</a:t>
            </a:r>
            <a:endParaRPr sz="3600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03" name="Google Shape;203;p4"/>
          <p:cNvSpPr txBox="1"/>
          <p:nvPr/>
        </p:nvSpPr>
        <p:spPr>
          <a:xfrm>
            <a:off x="6162093" y="3286124"/>
            <a:ext cx="2981907" cy="646331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meet friends</a:t>
            </a:r>
            <a:endParaRPr sz="3600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04" name="Google Shape;204;p4"/>
          <p:cNvSpPr txBox="1"/>
          <p:nvPr/>
        </p:nvSpPr>
        <p:spPr>
          <a:xfrm>
            <a:off x="7000892" y="6000768"/>
            <a:ext cx="1785950" cy="646331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 sing</a:t>
            </a:r>
            <a:endParaRPr sz="3600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How can we express our likes …</a:t>
            </a:r>
            <a:endParaRPr/>
          </a:p>
        </p:txBody>
      </p:sp>
      <p:sp>
        <p:nvSpPr>
          <p:cNvPr id="210" name="Google Shape;210;p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Char char="•"/>
            </a:pPr>
            <a:r>
              <a:rPr b="1" lang="en-US">
                <a:solidFill>
                  <a:srgbClr val="002060"/>
                </a:solidFill>
              </a:rPr>
              <a:t>be good at</a:t>
            </a:r>
            <a:r>
              <a:rPr lang="en-US">
                <a:solidFill>
                  <a:srgbClr val="002060"/>
                </a:solidFill>
              </a:rPr>
              <a:t>-преуспевать в чем-либо </a:t>
            </a:r>
            <a:endParaRPr>
              <a:solidFill>
                <a:srgbClr val="002060"/>
              </a:solidFill>
            </a:endParaRPr>
          </a:p>
          <a:p>
            <a:pPr indent="-342900" lvl="0" marL="342900" rtl="0" algn="l">
              <a:lnSpc>
                <a:spcPct val="115000"/>
              </a:lnSpc>
              <a:spcBef>
                <a:spcPts val="1640"/>
              </a:spcBef>
              <a:spcAft>
                <a:spcPts val="0"/>
              </a:spcAft>
              <a:buClr>
                <a:srgbClr val="002060"/>
              </a:buClr>
              <a:buSzPts val="3200"/>
              <a:buChar char="•"/>
            </a:pPr>
            <a:r>
              <a:rPr b="1" lang="en-US">
                <a:solidFill>
                  <a:srgbClr val="002060"/>
                </a:solidFill>
              </a:rPr>
              <a:t>be fond of</a:t>
            </a:r>
            <a:r>
              <a:rPr lang="en-US">
                <a:solidFill>
                  <a:srgbClr val="002060"/>
                </a:solidFill>
              </a:rPr>
              <a:t>-любить что-либо </a:t>
            </a:r>
            <a:endParaRPr>
              <a:solidFill>
                <a:srgbClr val="002060"/>
              </a:solidFill>
            </a:endParaRPr>
          </a:p>
          <a:p>
            <a:pPr indent="-342900" lvl="0" marL="342900" rtl="0" algn="l">
              <a:lnSpc>
                <a:spcPct val="115000"/>
              </a:lnSpc>
              <a:spcBef>
                <a:spcPts val="1640"/>
              </a:spcBef>
              <a:spcAft>
                <a:spcPts val="0"/>
              </a:spcAft>
              <a:buClr>
                <a:srgbClr val="002060"/>
              </a:buClr>
              <a:buSzPts val="3200"/>
              <a:buChar char="•"/>
            </a:pPr>
            <a:r>
              <a:rPr b="1" lang="en-US">
                <a:solidFill>
                  <a:srgbClr val="002060"/>
                </a:solidFill>
              </a:rPr>
              <a:t>be keen on</a:t>
            </a:r>
            <a:r>
              <a:rPr lang="en-US">
                <a:solidFill>
                  <a:srgbClr val="002060"/>
                </a:solidFill>
              </a:rPr>
              <a:t>-быть увлеченным чем -либо</a:t>
            </a:r>
            <a:endParaRPr/>
          </a:p>
          <a:p>
            <a:pPr indent="-342900" lvl="0" marL="342900" rtl="0" algn="l">
              <a:lnSpc>
                <a:spcPct val="115000"/>
              </a:lnSpc>
              <a:spcBef>
                <a:spcPts val="1640"/>
              </a:spcBef>
              <a:spcAft>
                <a:spcPts val="0"/>
              </a:spcAft>
              <a:buClr>
                <a:srgbClr val="002060"/>
              </a:buClr>
              <a:buSzPts val="3200"/>
              <a:buChar char="•"/>
            </a:pPr>
            <a:r>
              <a:rPr b="1" lang="en-US">
                <a:solidFill>
                  <a:srgbClr val="002060"/>
                </a:solidFill>
              </a:rPr>
              <a:t>be mad about</a:t>
            </a:r>
            <a:r>
              <a:rPr lang="en-US">
                <a:solidFill>
                  <a:srgbClr val="002060"/>
                </a:solidFill>
              </a:rPr>
              <a:t>-сходить с ума по чему-либо, безумно нравиться</a:t>
            </a:r>
            <a:endParaRPr sz="3500"/>
          </a:p>
          <a:p>
            <a:pPr indent="-342900" lvl="0" marL="342900" rtl="0" algn="l">
              <a:spcBef>
                <a:spcPts val="1640"/>
              </a:spcBef>
              <a:spcAft>
                <a:spcPts val="0"/>
              </a:spcAft>
              <a:buClr>
                <a:srgbClr val="002060"/>
              </a:buClr>
              <a:buSzPts val="3200"/>
              <a:buChar char="•"/>
            </a:pPr>
            <a:r>
              <a:rPr b="1" lang="en-US">
                <a:solidFill>
                  <a:srgbClr val="002060"/>
                </a:solidFill>
              </a:rPr>
              <a:t>be interested in </a:t>
            </a:r>
            <a:r>
              <a:rPr lang="en-US">
                <a:solidFill>
                  <a:srgbClr val="002060"/>
                </a:solidFill>
              </a:rPr>
              <a:t>–интересоваться чем-либо</a:t>
            </a:r>
            <a:endParaRPr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lt1"/>
          </a:solidFill>
          <a:ln cap="rnd" cmpd="sng" w="44450">
            <a:solidFill>
              <a:srgbClr val="FF0000"/>
            </a:solidFill>
            <a:prstDash val="solid"/>
            <a:bevel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500"/>
              <a:buFont typeface="Overlock"/>
              <a:buNone/>
            </a:pPr>
            <a:r>
              <a:rPr lang="en-US" sz="3500">
                <a:solidFill>
                  <a:srgbClr val="002060"/>
                </a:solidFill>
                <a:latin typeface="Overlock"/>
                <a:ea typeface="Overlock"/>
                <a:cs typeface="Overlock"/>
                <a:sym typeface="Overlock"/>
              </a:rPr>
              <a:t>Do you like/enjoy …?</a:t>
            </a:r>
            <a:endParaRPr sz="3500">
              <a:solidFill>
                <a:srgbClr val="002060"/>
              </a:solidFill>
            </a:endParaRPr>
          </a:p>
        </p:txBody>
      </p:sp>
      <p:sp>
        <p:nvSpPr>
          <p:cNvPr id="216" name="Google Shape;216;p6"/>
          <p:cNvSpPr txBox="1"/>
          <p:nvPr>
            <p:ph idx="1" type="body"/>
          </p:nvPr>
        </p:nvSpPr>
        <p:spPr>
          <a:xfrm>
            <a:off x="457200" y="1600200"/>
            <a:ext cx="2807179" cy="12772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ts val="3500"/>
              <a:buNone/>
            </a:pPr>
            <a:r>
              <a:rPr b="1" lang="en-US" sz="3500">
                <a:solidFill>
                  <a:srgbClr val="1F497D"/>
                </a:solidFill>
                <a:latin typeface="Overlock"/>
                <a:ea typeface="Overlock"/>
                <a:cs typeface="Overlock"/>
                <a:sym typeface="Overlock"/>
              </a:rPr>
              <a:t>I’m fond of…</a:t>
            </a:r>
            <a:endParaRPr b="1" sz="3500">
              <a:solidFill>
                <a:srgbClr val="1F497D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-120650" lvl="0" marL="342900" rtl="0" algn="l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</a:pPr>
            <a:r>
              <a:t/>
            </a:r>
            <a:endParaRPr b="1" sz="3500">
              <a:solidFill>
                <a:srgbClr val="1F497D"/>
              </a:solidFill>
            </a:endParaRPr>
          </a:p>
        </p:txBody>
      </p:sp>
      <p:sp>
        <p:nvSpPr>
          <p:cNvPr id="217" name="Google Shape;217;p6"/>
          <p:cNvSpPr txBox="1"/>
          <p:nvPr/>
        </p:nvSpPr>
        <p:spPr>
          <a:xfrm>
            <a:off x="428596" y="2214554"/>
            <a:ext cx="3103943" cy="6309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rgbClr val="1F497D"/>
                </a:solidFill>
                <a:latin typeface="Overlock"/>
                <a:ea typeface="Overlock"/>
                <a:cs typeface="Overlock"/>
                <a:sym typeface="Overlock"/>
              </a:rPr>
              <a:t>I’m keen on…</a:t>
            </a:r>
            <a:endParaRPr b="1" sz="3500">
              <a:solidFill>
                <a:srgbClr val="1F497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6"/>
          <p:cNvSpPr txBox="1"/>
          <p:nvPr/>
        </p:nvSpPr>
        <p:spPr>
          <a:xfrm>
            <a:off x="500034" y="2786058"/>
            <a:ext cx="3793026" cy="6309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rgbClr val="1F497D"/>
                </a:solidFill>
                <a:latin typeface="Overlock"/>
                <a:ea typeface="Overlock"/>
                <a:cs typeface="Overlock"/>
                <a:sym typeface="Overlock"/>
              </a:rPr>
              <a:t>I’m crazy about…</a:t>
            </a:r>
            <a:endParaRPr b="1" sz="3500">
              <a:solidFill>
                <a:srgbClr val="1F497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6"/>
          <p:cNvSpPr txBox="1"/>
          <p:nvPr/>
        </p:nvSpPr>
        <p:spPr>
          <a:xfrm>
            <a:off x="571472" y="3357562"/>
            <a:ext cx="3900427" cy="6309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rgbClr val="1F497D"/>
                </a:solidFill>
                <a:latin typeface="Overlock"/>
                <a:ea typeface="Overlock"/>
                <a:cs typeface="Overlock"/>
                <a:sym typeface="Overlock"/>
              </a:rPr>
              <a:t>I’m interested in…</a:t>
            </a:r>
            <a:endParaRPr b="1" sz="3500">
              <a:solidFill>
                <a:srgbClr val="1F497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6"/>
          <p:cNvSpPr txBox="1"/>
          <p:nvPr/>
        </p:nvSpPr>
        <p:spPr>
          <a:xfrm>
            <a:off x="642910" y="4000504"/>
            <a:ext cx="2925801" cy="6309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rgbClr val="1F497D"/>
                </a:solidFill>
                <a:latin typeface="Overlock"/>
                <a:ea typeface="Overlock"/>
                <a:cs typeface="Overlock"/>
                <a:sym typeface="Overlock"/>
              </a:rPr>
              <a:t>I’m good at…</a:t>
            </a:r>
            <a:endParaRPr b="1" sz="3500">
              <a:solidFill>
                <a:srgbClr val="1F497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6"/>
          <p:cNvSpPr txBox="1"/>
          <p:nvPr/>
        </p:nvSpPr>
        <p:spPr>
          <a:xfrm>
            <a:off x="571472" y="4500570"/>
            <a:ext cx="3714776" cy="6309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rgbClr val="1F497D"/>
                </a:solidFill>
                <a:latin typeface="Overlock"/>
                <a:ea typeface="Overlock"/>
                <a:cs typeface="Overlock"/>
                <a:sym typeface="Overlock"/>
              </a:rPr>
              <a:t>I’m mad  about…</a:t>
            </a:r>
            <a:endParaRPr b="1" sz="3500">
              <a:solidFill>
                <a:srgbClr val="1F497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6"/>
          <p:cNvSpPr txBox="1"/>
          <p:nvPr/>
        </p:nvSpPr>
        <p:spPr>
          <a:xfrm>
            <a:off x="5000628" y="2857496"/>
            <a:ext cx="2337499" cy="646331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N </a:t>
            </a:r>
            <a:r>
              <a:rPr lang="en-US" sz="36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 /  </a:t>
            </a:r>
            <a:r>
              <a:rPr b="1" lang="en-US" sz="3600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V</a:t>
            </a:r>
            <a:r>
              <a:rPr lang="en-US" sz="36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ing</a:t>
            </a:r>
            <a:endParaRPr sz="36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23" name="Google Shape;223;p6"/>
          <p:cNvSpPr txBox="1"/>
          <p:nvPr/>
        </p:nvSpPr>
        <p:spPr>
          <a:xfrm>
            <a:off x="785786" y="5214950"/>
            <a:ext cx="5824030" cy="12003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Ex:  I am mad about </a:t>
            </a:r>
            <a:r>
              <a:rPr lang="en-US" sz="3600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music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I am keen on </a:t>
            </a:r>
            <a:r>
              <a:rPr lang="en-US" sz="3600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paint</a:t>
            </a:r>
            <a:r>
              <a:rPr lang="en-US" sz="36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ing</a:t>
            </a:r>
            <a:endParaRPr sz="36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expressions  of  dislikes …</a:t>
            </a:r>
            <a:endParaRPr/>
          </a:p>
        </p:txBody>
      </p:sp>
      <p:sp>
        <p:nvSpPr>
          <p:cNvPr id="229" name="Google Shape;229;p7"/>
          <p:cNvSpPr txBox="1"/>
          <p:nvPr/>
        </p:nvSpPr>
        <p:spPr>
          <a:xfrm>
            <a:off x="500034" y="1643050"/>
            <a:ext cx="8229600" cy="1143000"/>
          </a:xfrm>
          <a:prstGeom prst="rect">
            <a:avLst/>
          </a:prstGeom>
          <a:solidFill>
            <a:schemeClr val="lt1"/>
          </a:solidFill>
          <a:ln cap="rnd" cmpd="sng" w="44450">
            <a:solidFill>
              <a:srgbClr val="FF0000"/>
            </a:solidFill>
            <a:prstDash val="solid"/>
            <a:bevel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500"/>
              <a:buFont typeface="Overlock"/>
              <a:buNone/>
            </a:pPr>
            <a:r>
              <a:rPr b="0" i="0" lang="en-US" sz="3500" u="none" cap="none" strike="noStrike">
                <a:solidFill>
                  <a:srgbClr val="002060"/>
                </a:solidFill>
                <a:latin typeface="Overlock"/>
                <a:ea typeface="Overlock"/>
                <a:cs typeface="Overlock"/>
                <a:sym typeface="Overlock"/>
              </a:rPr>
              <a:t>Do you like/enjoy …?</a:t>
            </a:r>
            <a:endParaRPr b="0" i="0" sz="35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7"/>
          <p:cNvSpPr txBox="1"/>
          <p:nvPr>
            <p:ph idx="1" type="body"/>
          </p:nvPr>
        </p:nvSpPr>
        <p:spPr>
          <a:xfrm>
            <a:off x="571472" y="3500438"/>
            <a:ext cx="8229600" cy="1754326"/>
          </a:xfrm>
          <a:prstGeom prst="rect">
            <a:avLst/>
          </a:prstGeom>
          <a:solidFill>
            <a:schemeClr val="lt1"/>
          </a:solidFill>
          <a:ln cap="rnd" cmpd="sng" w="44450">
            <a:solidFill>
              <a:srgbClr val="FF0000"/>
            </a:solidFill>
            <a:prstDash val="solid"/>
            <a:bevel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28600" lvl="0" marL="0" rtl="0" algn="ctr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Char char="-"/>
            </a:pPr>
            <a:r>
              <a:rPr b="1" lang="en-US" sz="3600">
                <a:solidFill>
                  <a:srgbClr val="002060"/>
                </a:solidFill>
              </a:rPr>
              <a:t>No, I don’t.</a:t>
            </a:r>
            <a:endParaRPr/>
          </a:p>
          <a:p>
            <a:pPr indent="-228600" lvl="0" marL="0" rtl="0" algn="ctr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Char char="-"/>
            </a:pPr>
            <a:r>
              <a:rPr b="1" lang="en-US" sz="3600">
                <a:solidFill>
                  <a:srgbClr val="002060"/>
                </a:solidFill>
              </a:rPr>
              <a:t>Not really. ( не совсем)</a:t>
            </a:r>
            <a:endParaRPr b="1" sz="3600">
              <a:solidFill>
                <a:srgbClr val="002060"/>
              </a:solidFill>
            </a:endParaRPr>
          </a:p>
          <a:p>
            <a:pPr indent="-228600" lvl="0" marL="0" rtl="0" algn="ctr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Char char="-"/>
            </a:pPr>
            <a:r>
              <a:rPr b="1" lang="en-US" sz="3600">
                <a:solidFill>
                  <a:srgbClr val="002060"/>
                </a:solidFill>
              </a:rPr>
              <a:t> Not  at all. (нисколько)</a:t>
            </a:r>
            <a:endParaRPr b="0" i="0" sz="3500" u="none" cap="none" strike="noStrike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7"/>
          <p:cNvSpPr txBox="1"/>
          <p:nvPr/>
        </p:nvSpPr>
        <p:spPr>
          <a:xfrm>
            <a:off x="785786" y="5429264"/>
            <a:ext cx="6282489" cy="12003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Ex:  Do you enjoy swimming?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Not really.</a:t>
            </a:r>
            <a:endParaRPr sz="36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 Black"/>
              <a:buNone/>
            </a:pPr>
            <a:r>
              <a:rPr b="1" lang="en-US">
                <a:latin typeface="Arial Black"/>
                <a:ea typeface="Arial Black"/>
                <a:cs typeface="Arial Black"/>
                <a:sym typeface="Arial Black"/>
              </a:rPr>
              <a:t>ex.2 p.56. </a:t>
            </a:r>
            <a:r>
              <a:rPr lang="en-US"/>
              <a:t>Work in pairs.</a:t>
            </a:r>
            <a:br>
              <a:rPr lang="en-US"/>
            </a:br>
            <a:endParaRPr/>
          </a:p>
        </p:txBody>
      </p:sp>
      <p:sp>
        <p:nvSpPr>
          <p:cNvPr id="237" name="Google Shape;237;p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0000" lnSpcReduction="20000"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b="1" lang="en-US"/>
              <a:t>Do you like/enjoy…?	</a:t>
            </a:r>
            <a:endParaRPr b="1"/>
          </a:p>
          <a:p>
            <a:pPr indent="-342900" lvl="0" marL="342900" rtl="0" algn="l">
              <a:spcBef>
                <a:spcPts val="448"/>
              </a:spcBef>
              <a:spcAft>
                <a:spcPts val="0"/>
              </a:spcAft>
              <a:buClr>
                <a:srgbClr val="C00000"/>
              </a:buClr>
              <a:buSzPct val="100000"/>
              <a:buChar char="•"/>
            </a:pPr>
            <a:r>
              <a:rPr b="1" lang="en-US">
                <a:solidFill>
                  <a:srgbClr val="C00000"/>
                </a:solidFill>
              </a:rPr>
              <a:t>+ Yes, I do.	</a:t>
            </a:r>
            <a:endParaRPr/>
          </a:p>
          <a:p>
            <a:pPr indent="-342900" lvl="0" marL="342900" rtl="0" algn="l">
              <a:spcBef>
                <a:spcPts val="448"/>
              </a:spcBef>
              <a:spcAft>
                <a:spcPts val="0"/>
              </a:spcAft>
              <a:buClr>
                <a:srgbClr val="C00000"/>
              </a:buClr>
              <a:buSzPct val="100000"/>
              <a:buChar char="•"/>
            </a:pPr>
            <a:r>
              <a:rPr b="1" lang="en-US">
                <a:solidFill>
                  <a:srgbClr val="C00000"/>
                </a:solidFill>
              </a:rPr>
              <a:t> Yes, I’m very keen on…</a:t>
            </a:r>
            <a:endParaRPr b="1">
              <a:solidFill>
                <a:srgbClr val="C00000"/>
              </a:solidFill>
            </a:endParaRPr>
          </a:p>
          <a:p>
            <a:pPr indent="-342900" lvl="0" marL="342900" rtl="0" algn="l">
              <a:spcBef>
                <a:spcPts val="448"/>
              </a:spcBef>
              <a:spcAft>
                <a:spcPts val="0"/>
              </a:spcAft>
              <a:buClr>
                <a:srgbClr val="C00000"/>
              </a:buClr>
              <a:buSzPct val="100000"/>
              <a:buChar char="•"/>
            </a:pPr>
            <a:r>
              <a:rPr b="1" lang="en-US">
                <a:solidFill>
                  <a:srgbClr val="C00000"/>
                </a:solidFill>
              </a:rPr>
              <a:t> Yes, I’m fond of</a:t>
            </a:r>
            <a:endParaRPr b="1">
              <a:solidFill>
                <a:srgbClr val="C00000"/>
              </a:solidFill>
            </a:endParaRPr>
          </a:p>
          <a:p>
            <a:pPr indent="-342900" lvl="0" marL="342900" rtl="0" algn="l">
              <a:spcBef>
                <a:spcPts val="448"/>
              </a:spcBef>
              <a:spcAft>
                <a:spcPts val="0"/>
              </a:spcAft>
              <a:buClr>
                <a:srgbClr val="C00000"/>
              </a:buClr>
              <a:buSzPct val="100000"/>
              <a:buChar char="•"/>
            </a:pPr>
            <a:r>
              <a:rPr b="1" lang="en-US">
                <a:solidFill>
                  <a:srgbClr val="C00000"/>
                </a:solidFill>
              </a:rPr>
              <a:t>Yes, I’m  interested in…</a:t>
            </a:r>
            <a:endParaRPr/>
          </a:p>
          <a:p>
            <a:pPr indent="-342900" lvl="0" marL="342900" rtl="0" algn="l">
              <a:spcBef>
                <a:spcPts val="448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b="1" lang="en-US"/>
              <a:t>                                                              </a:t>
            </a:r>
            <a:r>
              <a:rPr b="1" lang="en-US">
                <a:solidFill>
                  <a:srgbClr val="002060"/>
                </a:solidFill>
              </a:rPr>
              <a:t>-  No, I don’t.</a:t>
            </a:r>
            <a:endParaRPr/>
          </a:p>
          <a:p>
            <a:pPr indent="-342900" lvl="0" marL="342900" rtl="0" algn="l">
              <a:spcBef>
                <a:spcPts val="448"/>
              </a:spcBef>
              <a:spcAft>
                <a:spcPts val="0"/>
              </a:spcAft>
              <a:buClr>
                <a:srgbClr val="002060"/>
              </a:buClr>
              <a:buSzPct val="100000"/>
              <a:buChar char="•"/>
            </a:pPr>
            <a:r>
              <a:rPr b="1" lang="en-US">
                <a:solidFill>
                  <a:srgbClr val="002060"/>
                </a:solidFill>
              </a:rPr>
              <a:t>                                                                  Not really</a:t>
            </a:r>
            <a:endParaRPr b="1">
              <a:solidFill>
                <a:srgbClr val="002060"/>
              </a:solidFill>
            </a:endParaRPr>
          </a:p>
          <a:p>
            <a:pPr indent="-342900" lvl="0" marL="342900" rtl="0" algn="l">
              <a:spcBef>
                <a:spcPts val="448"/>
              </a:spcBef>
              <a:spcAft>
                <a:spcPts val="0"/>
              </a:spcAft>
              <a:buClr>
                <a:srgbClr val="002060"/>
              </a:buClr>
              <a:buSzPct val="100000"/>
              <a:buChar char="•"/>
            </a:pPr>
            <a:r>
              <a:rPr b="1" lang="en-US">
                <a:solidFill>
                  <a:srgbClr val="002060"/>
                </a:solidFill>
              </a:rPr>
              <a:t>                                                                  Not at all.</a:t>
            </a:r>
            <a:endParaRPr/>
          </a:p>
          <a:p>
            <a:pPr indent="-200660" lvl="0" marL="342900" rtl="0" algn="l">
              <a:spcBef>
                <a:spcPts val="448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b="1"/>
          </a:p>
          <a:p>
            <a:pPr indent="-342900" lvl="0" marL="342900" rtl="0" algn="l">
              <a:spcBef>
                <a:spcPts val="448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b="1" lang="en-US"/>
              <a:t>A: Do you like windsurfing?</a:t>
            </a:r>
            <a:endParaRPr/>
          </a:p>
          <a:p>
            <a:pPr indent="-342900" lvl="0" marL="342900" rtl="0" algn="l">
              <a:spcBef>
                <a:spcPts val="448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b="1" lang="en-US"/>
              <a:t>B: Yes, I’m very keen on windsurfing. </a:t>
            </a:r>
            <a:endParaRPr b="1"/>
          </a:p>
          <a:p>
            <a:pPr indent="-342900" lvl="0" marL="342900" rtl="0" algn="l">
              <a:spcBef>
                <a:spcPts val="448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b="1" lang="en-US"/>
              <a:t>B: Do you like  volleyball?</a:t>
            </a:r>
            <a:endParaRPr/>
          </a:p>
          <a:p>
            <a:pPr indent="-342900" lvl="0" marL="342900" rtl="0" algn="l">
              <a:spcBef>
                <a:spcPts val="448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b="1" lang="en-US"/>
              <a:t>A: No, I don’t.</a:t>
            </a:r>
            <a:endParaRPr/>
          </a:p>
          <a:p>
            <a:pPr indent="-200660" lvl="0" marL="342900" rtl="0" algn="l">
              <a:spcBef>
                <a:spcPts val="448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002060"/>
                </a:solidFill>
              </a:rPr>
              <a:t>Let’s   sing</a:t>
            </a:r>
            <a:endParaRPr b="1">
              <a:solidFill>
                <a:srgbClr val="002060"/>
              </a:solidFill>
            </a:endParaRPr>
          </a:p>
        </p:txBody>
      </p:sp>
      <p:sp>
        <p:nvSpPr>
          <p:cNvPr id="243" name="Google Shape;243;p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None/>
            </a:pPr>
            <a:r>
              <a:rPr b="1" lang="en-US">
                <a:solidFill>
                  <a:srgbClr val="002060"/>
                </a:solidFill>
              </a:rPr>
              <a:t>   	Free time…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3200"/>
              <a:buNone/>
            </a:pPr>
            <a:r>
              <a:rPr b="1" lang="en-US">
                <a:solidFill>
                  <a:srgbClr val="002060"/>
                </a:solidFill>
              </a:rPr>
              <a:t>	I love my free time.</a:t>
            </a:r>
            <a:br>
              <a:rPr b="1" lang="en-US">
                <a:solidFill>
                  <a:srgbClr val="002060"/>
                </a:solidFill>
              </a:rPr>
            </a:br>
            <a:r>
              <a:rPr b="1" lang="en-US" u="sng">
                <a:solidFill>
                  <a:srgbClr val="002060"/>
                </a:solidFill>
              </a:rPr>
              <a:t>Cycling, swimming, painting, reading</a:t>
            </a:r>
            <a:r>
              <a:rPr b="1" lang="en-US">
                <a:solidFill>
                  <a:srgbClr val="002060"/>
                </a:solidFill>
              </a:rPr>
              <a:t>.                                            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3200"/>
              <a:buNone/>
            </a:pPr>
            <a:r>
              <a:rPr b="1" lang="en-US">
                <a:solidFill>
                  <a:srgbClr val="002060"/>
                </a:solidFill>
              </a:rPr>
              <a:t>    There is so much to do. (есть так много что сделать).                                 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3200"/>
              <a:buNone/>
            </a:pPr>
            <a:r>
              <a:rPr b="1" lang="en-US">
                <a:solidFill>
                  <a:srgbClr val="002060"/>
                </a:solidFill>
              </a:rPr>
              <a:t>    I am never bored. (мне никогда не скучно)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6_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2015-02-15T07:32:41Z</dcterms:created>
  <dc:creator>Ксения Скрынникова</dc:creator>
</cp:coreProperties>
</file>