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67" r:id="rId2"/>
    <p:sldId id="260" r:id="rId3"/>
    <p:sldId id="261" r:id="rId4"/>
    <p:sldId id="265" r:id="rId5"/>
    <p:sldId id="262" r:id="rId6"/>
    <p:sldId id="259" r:id="rId7"/>
    <p:sldId id="263" r:id="rId8"/>
    <p:sldId id="264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451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515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16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86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432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0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29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304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419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815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008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6F405D5-4C5C-4F21-A22A-CA532205E5C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B5871D0F-2F04-4C01-9B6B-34686F5EC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40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38AC1-85BB-4CF3-BF8D-316B0BB870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815927"/>
            <a:ext cx="8991600" cy="4543864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9BAFB5">
                    <a:lumMod val="50000"/>
                  </a:srgbClr>
                </a:solidFill>
              </a:rPr>
              <a:t>актуальность современной </a:t>
            </a:r>
            <a:r>
              <a:rPr lang="ru-RU" sz="4400" dirty="0" err="1">
                <a:solidFill>
                  <a:srgbClr val="9BAFB5">
                    <a:lumMod val="50000"/>
                  </a:srgbClr>
                </a:solidFill>
              </a:rPr>
              <a:t>тьюторской</a:t>
            </a:r>
            <a:r>
              <a:rPr lang="ru-RU" sz="4400" dirty="0">
                <a:solidFill>
                  <a:srgbClr val="9BAFB5">
                    <a:lumMod val="50000"/>
                  </a:srgbClr>
                </a:solidFill>
              </a:rPr>
              <a:t> деятельности в инклюзивном образовании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20EF51-6A9B-4103-A446-FED8FD237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5194" y="5613008"/>
            <a:ext cx="9093532" cy="956603"/>
          </a:xfrm>
        </p:spPr>
        <p:txBody>
          <a:bodyPr/>
          <a:lstStyle/>
          <a:p>
            <a:pPr algn="r"/>
            <a:r>
              <a:rPr lang="ru-RU" dirty="0"/>
              <a:t>ГКОУ «Богородская школа № 8»</a:t>
            </a:r>
          </a:p>
          <a:p>
            <a:pPr algn="r"/>
            <a:r>
              <a:rPr lang="ru-RU" dirty="0"/>
              <a:t>Тьютор: Носкова О.Е.</a:t>
            </a:r>
          </a:p>
        </p:txBody>
      </p:sp>
    </p:spTree>
    <p:extLst>
      <p:ext uri="{BB962C8B-B14F-4D97-AF65-F5344CB8AC3E}">
        <p14:creationId xmlns:p14="http://schemas.microsoft.com/office/powerpoint/2010/main" val="1164617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337BF9-2E4D-4C9B-92F4-A39732C22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627068"/>
            <a:ext cx="7729728" cy="1188720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Тьютор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E824CB-EDB5-45A7-BCDA-A8A456397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250832"/>
            <a:ext cx="7729728" cy="34891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Это специалист, персонально сопровождающий учебную деятельность ребенка и помогающий ему успешно войти в школьную среду.</a:t>
            </a:r>
          </a:p>
          <a:p>
            <a:pPr marL="0" indent="0">
              <a:buNone/>
            </a:pP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</a:rPr>
              <a:t>Тьюторское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сопровождение детей с ОВЗ — необходимое звено инклюзивного образования.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Тьютор изучает интересы ребенка и создает среду для его развития.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Тьютор – это наставник, друг и помощник школьника 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6C1FC1-84A4-4E1E-A8ED-A42A1E014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7218" y="4432523"/>
            <a:ext cx="2623509" cy="221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88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E3D4E-D4EF-462F-ABE8-8D0B99DE9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501674"/>
            <a:ext cx="8991600" cy="1645920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Цель деятельности тьютора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44F001-2883-4A24-99A3-8064D5668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00200" y="2588454"/>
            <a:ext cx="8991600" cy="3896751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Успешное включение и адаптация «особенного» ребенка в  среду образовательного учреждения.</a:t>
            </a:r>
          </a:p>
          <a:p>
            <a:r>
              <a:rPr lang="ru-RU" sz="2400" dirty="0"/>
              <a:t>Развитие успешности в образовательной и коммуникативной деятельности. </a:t>
            </a:r>
          </a:p>
          <a:p>
            <a:r>
              <a:rPr lang="ru-RU" sz="2400" dirty="0"/>
              <a:t>Психологическая адаптация к процессу обучения в классе, возникновение и сохранение положительного эмоционального настроя по отношению к процессу обучения и нахождению в среде школы </a:t>
            </a:r>
          </a:p>
          <a:p>
            <a:r>
              <a:rPr lang="ru-RU" sz="2400" dirty="0"/>
              <a:t>Главная цель тьютора – стать «не нужным» ребенку с </a:t>
            </a:r>
            <a:r>
              <a:rPr lang="ru-RU" sz="2400" dirty="0" err="1"/>
              <a:t>овз</a:t>
            </a:r>
            <a:r>
              <a:rPr lang="ru-RU" sz="2400" dirty="0"/>
              <a:t> , выработать у ребенка самостоятельность </a:t>
            </a:r>
          </a:p>
          <a:p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218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65AAB6-E3CA-454C-AAE8-C66482397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357" y="854635"/>
            <a:ext cx="6523285" cy="4895512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A6563501-DAFA-4F61-9C6B-0D9852C3DF0E}"/>
              </a:ext>
            </a:extLst>
          </p:cNvPr>
          <p:cNvCxnSpPr/>
          <p:nvPr/>
        </p:nvCxnSpPr>
        <p:spPr>
          <a:xfrm>
            <a:off x="2834357" y="854635"/>
            <a:ext cx="0" cy="489551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517EFCB-6463-4A94-A4DB-8188B0546F2D}"/>
              </a:ext>
            </a:extLst>
          </p:cNvPr>
          <p:cNvCxnSpPr/>
          <p:nvPr/>
        </p:nvCxnSpPr>
        <p:spPr>
          <a:xfrm>
            <a:off x="2834357" y="5750147"/>
            <a:ext cx="65232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5A536CAD-8B8B-4842-BCCF-67632F18E659}"/>
              </a:ext>
            </a:extLst>
          </p:cNvPr>
          <p:cNvCxnSpPr/>
          <p:nvPr/>
        </p:nvCxnSpPr>
        <p:spPr>
          <a:xfrm flipV="1">
            <a:off x="9357642" y="854635"/>
            <a:ext cx="0" cy="48955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4B19FA27-5790-4CE5-A3D5-68A10D5B997E}"/>
              </a:ext>
            </a:extLst>
          </p:cNvPr>
          <p:cNvCxnSpPr/>
          <p:nvPr/>
        </p:nvCxnSpPr>
        <p:spPr>
          <a:xfrm flipH="1">
            <a:off x="2834357" y="854635"/>
            <a:ext cx="65232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841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4F7554-711B-42CB-A25D-166FA41E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0098" y="450166"/>
            <a:ext cx="8271803" cy="1448972"/>
          </a:xfrm>
        </p:spPr>
        <p:txBody>
          <a:bodyPr>
            <a:normAutofit fontScale="90000"/>
          </a:bodyPr>
          <a:lstStyle/>
          <a:p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Задач деятельности тьютора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C09DCC-865A-4B7C-B23A-44647CC48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0098" y="2335238"/>
            <a:ext cx="8271802" cy="3629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Создание условий для успешного обучения, а так же успешной социализации ребенка.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Максимальное раскрытие потенциала его личности.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Понимание зон ближайшего развития ученика с особенностями развития ,опираясь на его внутренние ресурсы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Адаптация учебного материала и при необходимости  дозирование нагрузки</a:t>
            </a:r>
          </a:p>
        </p:txBody>
      </p:sp>
    </p:spTree>
    <p:extLst>
      <p:ext uri="{BB962C8B-B14F-4D97-AF65-F5344CB8AC3E}">
        <p14:creationId xmlns:p14="http://schemas.microsoft.com/office/powerpoint/2010/main" val="3857040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AEB120-2EE7-4182-B4B2-0BB90C0BDB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7957" y="450166"/>
            <a:ext cx="9430043" cy="6407833"/>
          </a:xfrm>
        </p:spPr>
        <p:txBody>
          <a:bodyPr>
            <a:normAutofit fontScale="92500"/>
          </a:bodyPr>
          <a:lstStyle/>
          <a:p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Этапы организации </a:t>
            </a:r>
            <a:r>
              <a:rPr lang="ru-RU" sz="6000" dirty="0" err="1">
                <a:solidFill>
                  <a:schemeClr val="accent2">
                    <a:lumMod val="50000"/>
                  </a:schemeClr>
                </a:solidFill>
              </a:rPr>
              <a:t>тьюторского</a:t>
            </a:r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 сопровождения </a:t>
            </a:r>
          </a:p>
          <a:p>
            <a:pPr algn="l"/>
            <a:r>
              <a:rPr lang="ru-RU" sz="2400" dirty="0"/>
              <a:t>Сбор информации о ребенке и ее анализ </a:t>
            </a:r>
          </a:p>
          <a:p>
            <a:pPr algn="l"/>
            <a:r>
              <a:rPr lang="ru-RU" sz="2400" dirty="0"/>
              <a:t>Собственное наблюдение о ребенке</a:t>
            </a:r>
          </a:p>
          <a:p>
            <a:pPr algn="l"/>
            <a:r>
              <a:rPr lang="ru-RU" sz="2400" dirty="0"/>
              <a:t>Выявление, вместе со специалистами, кризисных ситуаций</a:t>
            </a:r>
          </a:p>
          <a:p>
            <a:pPr algn="l"/>
            <a:r>
              <a:rPr lang="ru-RU" sz="2400" dirty="0"/>
              <a:t>Выработка рекомендаций и составление </a:t>
            </a:r>
            <a:r>
              <a:rPr lang="ru-RU" sz="2400" dirty="0">
                <a:solidFill>
                  <a:srgbClr val="FFFFFF">
                    <a:lumMod val="75000"/>
                    <a:lumOff val="25000"/>
                  </a:srgbClr>
                </a:solidFill>
              </a:rPr>
              <a:t>идеального плана работы с ребенком</a:t>
            </a:r>
            <a:r>
              <a:rPr lang="ru-RU" sz="2400" dirty="0"/>
              <a:t> </a:t>
            </a:r>
          </a:p>
          <a:p>
            <a:pPr algn="l"/>
            <a:r>
              <a:rPr lang="ru-RU" sz="2400" dirty="0"/>
              <a:t>Решение поставленных задач </a:t>
            </a:r>
          </a:p>
          <a:p>
            <a:pPr algn="l"/>
            <a:r>
              <a:rPr lang="ru-RU" sz="2400" dirty="0">
                <a:solidFill>
                  <a:srgbClr val="FFFFFF">
                    <a:lumMod val="75000"/>
                    <a:lumOff val="25000"/>
                  </a:srgbClr>
                </a:solidFill>
              </a:rPr>
              <a:t>Анализ развития ребенка , корректировка стратегии </a:t>
            </a:r>
          </a:p>
          <a:p>
            <a:pPr algn="l"/>
            <a:r>
              <a:rPr lang="ru-RU" sz="2400" dirty="0">
                <a:solidFill>
                  <a:srgbClr val="FFFFFF">
                    <a:lumMod val="75000"/>
                    <a:lumOff val="25000"/>
                  </a:srgbClr>
                </a:solidFill>
              </a:rPr>
              <a:t>Выход тьютора из системы сопровождения или </a:t>
            </a:r>
          </a:p>
          <a:p>
            <a:pPr algn="l"/>
            <a:r>
              <a:rPr lang="ru-RU" sz="2400" dirty="0">
                <a:solidFill>
                  <a:srgbClr val="FFFFFF">
                    <a:lumMod val="75000"/>
                    <a:lumOff val="25000"/>
                  </a:srgbClr>
                </a:solidFill>
              </a:rPr>
              <a:t>уменьшение его влияния </a:t>
            </a:r>
            <a:endParaRPr lang="ru-RU" sz="2400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A42ED2E-E9FB-423F-921F-FE2C6E542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91" b="92273" l="10000" r="90000">
                        <a14:foregroundMark x1="57273" y1="9091" x2="57273" y2="9091"/>
                        <a14:foregroundMark x1="54394" y1="92273" x2="54394" y2="92273"/>
                        <a14:foregroundMark x1="54394" y1="90455" x2="54394" y2="904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793" y="2937217"/>
            <a:ext cx="6286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352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750FE9-5B33-4330-9F70-25B91A8A0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3883" y="450167"/>
            <a:ext cx="8102991" cy="1857990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Командный стиль работы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7EF8F4-A7F7-411C-BF24-9A72D04AA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3883" y="2638044"/>
            <a:ext cx="8102991" cy="36200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Сотрудничество разных специалистов – залог      успешности инклюзии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Взрослые, работающие с «особенными» детьми, должны составлять одну команду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Задача такой команды - объединение разносторонних условий с целью успешного вовлечения ребенка с ОВЗ в жизнь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Специалистами такой команды должны стать: педагог, логопед-дефектолог, психолог, тьютор и т.д.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4C55E2-ACFE-41F2-9E2A-3DEE0B50B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921" y="599877"/>
            <a:ext cx="3620079" cy="362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889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F7029F-3E90-41A4-BCBF-947C3B47F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0876" y="420094"/>
            <a:ext cx="8991600" cy="2372676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Организация деятельности тьютора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7CEBB0-28E2-4428-BCEA-0909AEB0E6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0876" y="2954215"/>
            <a:ext cx="8991600" cy="378421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400" dirty="0"/>
              <a:t>Формировать доверительные, эмоционально насыщенные отношения с подопечным ,в начале работы становится «проводником» ,защитником </a:t>
            </a:r>
          </a:p>
          <a:p>
            <a:pPr algn="l"/>
            <a:r>
              <a:rPr lang="ru-RU" sz="2400" dirty="0"/>
              <a:t>Следить за состоянием ребенка эмоциональным и физическим </a:t>
            </a:r>
            <a:br>
              <a:rPr lang="ru-RU" sz="2400" dirty="0"/>
            </a:br>
            <a:r>
              <a:rPr lang="ru-RU" sz="2400" dirty="0"/>
              <a:t>координирует общую деятельность воспитанника , дозирует учебную нагрузку</a:t>
            </a:r>
          </a:p>
          <a:p>
            <a:pPr algn="l"/>
            <a:r>
              <a:rPr lang="ru-RU" sz="2400" dirty="0"/>
              <a:t>Соотносит задания учителя с возможностями ребенка (кол-во заданий, темп выполнения и </a:t>
            </a:r>
            <a:r>
              <a:rPr lang="ru-RU" sz="2400" dirty="0" err="1"/>
              <a:t>тд</a:t>
            </a:r>
            <a:r>
              <a:rPr lang="ru-RU" sz="2400" dirty="0"/>
              <a:t>)</a:t>
            </a:r>
          </a:p>
          <a:p>
            <a:pPr algn="l"/>
            <a:r>
              <a:rPr lang="ru-RU" sz="2400" dirty="0"/>
              <a:t>Привлекает внимание ребёнка к учителю (смотри на учителя, слушай учителя и </a:t>
            </a:r>
            <a:r>
              <a:rPr lang="ru-RU" sz="2400" dirty="0" err="1"/>
              <a:t>тд</a:t>
            </a:r>
            <a:r>
              <a:rPr lang="ru-RU" sz="2400" dirty="0"/>
              <a:t>)</a:t>
            </a:r>
          </a:p>
          <a:p>
            <a:pPr algn="l"/>
            <a:r>
              <a:rPr lang="ru-RU" sz="2400" dirty="0"/>
              <a:t>По необходимости оказывает помощь ребенку в самообслуживании 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267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812438-A1BB-4C94-8E62-7B1E0F413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199" y="703385"/>
            <a:ext cx="9133450" cy="5416061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Участие тьютора в жизни ребенка по мере развития его самостоятельности постепенно должно снижаться, уступая место общению со сверстниками и взаимодействию  с педагогами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4F113C-A094-4E57-9EA3-9A5622A0F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150" y="3812344"/>
            <a:ext cx="2397046" cy="289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543430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381</TotalTime>
  <Words>386</Words>
  <Application>Microsoft Office PowerPoint</Application>
  <PresentationFormat>Широкоэкранный</PresentationFormat>
  <Paragraphs>38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Corbel</vt:lpstr>
      <vt:lpstr>Gill Sans MT</vt:lpstr>
      <vt:lpstr>Посылка</vt:lpstr>
      <vt:lpstr>актуальность современной тьюторской деятельности в инклюзивном образовании</vt:lpstr>
      <vt:lpstr>Тьютор</vt:lpstr>
      <vt:lpstr>Цель деятельности тьютора</vt:lpstr>
      <vt:lpstr>Презентация PowerPoint</vt:lpstr>
      <vt:lpstr>Задач деятельности тьютора</vt:lpstr>
      <vt:lpstr>Презентация PowerPoint</vt:lpstr>
      <vt:lpstr>Командный стиль работы </vt:lpstr>
      <vt:lpstr>Организация деятельности тьютора </vt:lpstr>
      <vt:lpstr>Участие тьютора в жизни ребенка по мере развития его самостоятельности постепенно должно снижаться, уступая место общению со сверстниками и взаимодействию  с педагогами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2023-09-28T09:50:43Z</dcterms:created>
  <dcterms:modified xsi:type="dcterms:W3CDTF">2023-10-02T09:42:28Z</dcterms:modified>
</cp:coreProperties>
</file>