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60" r:id="rId4"/>
    <p:sldId id="263" r:id="rId5"/>
    <p:sldId id="281" r:id="rId6"/>
    <p:sldId id="283" r:id="rId7"/>
    <p:sldId id="282" r:id="rId8"/>
    <p:sldId id="287" r:id="rId9"/>
    <p:sldId id="265" r:id="rId10"/>
    <p:sldId id="288" r:id="rId11"/>
    <p:sldId id="289" r:id="rId12"/>
    <p:sldId id="28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23" autoAdjust="0"/>
  </p:normalViewPr>
  <p:slideViewPr>
    <p:cSldViewPr>
      <p:cViewPr varScale="1">
        <p:scale>
          <a:sx n="67" d="100"/>
          <a:sy n="67" d="100"/>
        </p:scale>
        <p:origin x="6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театр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2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393" y="0"/>
            <a:ext cx="9129213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2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" y="0"/>
            <a:ext cx="913660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D2B59-4894-41B0-B9B8-BC15A2569D9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F1AAA-0346-432D-9896-D718ADCA52A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3.jp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51" r:id="rId4"/>
    <p:sldLayoutId id="2147483660" r:id="rId5"/>
    <p:sldLayoutId id="2147483652" r:id="rId6"/>
    <p:sldLayoutId id="2147483654" r:id="rId7"/>
    <p:sldLayoutId id="2147483661" r:id="rId8"/>
    <p:sldLayoutId id="2147483655" r:id="rId9"/>
    <p:sldLayoutId id="2147483657" r:id="rId10"/>
  </p:sldLayoutIdLst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i.ytimg.com/vi/IkVsS780H40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941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143240" y="1071546"/>
            <a:ext cx="5216340" cy="46474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«Инсценирование как инновационная составляющая современного урока»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«СОШ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Харченко А.С.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эмблема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782" y="36112"/>
            <a:ext cx="1800199" cy="173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451">
        <p:fade/>
      </p:transition>
    </mc:Choice>
    <mc:Fallback xmlns="">
      <p:transition spd="med" advTm="445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Риски проекта и их предупреждение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696096"/>
              </p:ext>
            </p:extLst>
          </p:nvPr>
        </p:nvGraphicFramePr>
        <p:xfrm>
          <a:off x="827584" y="1772815"/>
          <a:ext cx="7920880" cy="4320480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3504033"/>
                <a:gridCol w="4416847"/>
              </a:tblGrid>
              <a:tr h="3456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Прогнозируемый риск</a:t>
                      </a:r>
                      <a:endParaRPr lang="ru-RU" sz="18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Действия по предупреждению риска</a:t>
                      </a:r>
                      <a:endParaRPr lang="ru-RU" sz="18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Отсутствие мотивации учащихся к участию в инсценировках</a:t>
                      </a:r>
                      <a:endParaRPr lang="ru-RU" sz="18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учащимся свободы выбора персонажа.</a:t>
                      </a:r>
                      <a:endParaRPr lang="ru-RU" sz="18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181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Внутренние «барьеры» публичного выступления</a:t>
                      </a:r>
                      <a:endParaRPr lang="ru-RU" sz="18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Включение в систему работы тренингов на раскрепощение ребят в условиях публичного выступления.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распределении ролей необходимо учитывать как языковые, так и актерские возможности учащихся</a:t>
                      </a:r>
                      <a:endParaRPr lang="ru-RU" sz="18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128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Однообразие инсценировок</a:t>
                      </a:r>
                      <a:endParaRPr lang="ru-RU" sz="18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Инсценирование</a:t>
                      </a:r>
                      <a:r>
                        <a:rPr lang="ru-RU" sz="18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произведений разных литературных жанров.</a:t>
                      </a:r>
                      <a:endParaRPr lang="ru-RU" sz="18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004" y="0"/>
            <a:ext cx="1614239" cy="155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044" y="0"/>
            <a:ext cx="1800199" cy="173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83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990">
        <p:fade/>
      </p:transition>
    </mc:Choice>
    <mc:Fallback xmlns="">
      <p:transition spd="med" advTm="89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10344"/>
            <a:ext cx="6552728" cy="100811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Распространение  опыта проектной деятельности по окончании проекта: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003232" cy="428133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Выступление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методическом объединении учителей русского языка и литературы;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эффектов проекта на заседании Школы молодого учителя;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Показ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открытых уроков с элементами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инсценирования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мастер-классов по теме проекта;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выступления в рамках участия на  педагогическом совете;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Своевременное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размещение на сайте школы информации о ходе проекта;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Дни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открытых уроков для родительской общественности.</a:t>
            </a:r>
          </a:p>
          <a:p>
            <a:endParaRPr lang="ru-RU" dirty="0"/>
          </a:p>
        </p:txBody>
      </p:sp>
      <p:pic>
        <p:nvPicPr>
          <p:cNvPr id="4" name="Рисунок 3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339" y="0"/>
            <a:ext cx="1688904" cy="16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044" y="0"/>
            <a:ext cx="1800199" cy="173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26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574">
        <p:fade/>
      </p:transition>
    </mc:Choice>
    <mc:Fallback xmlns="">
      <p:transition spd="med" advTm="1157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.ytimg.com/vi/IkVsS780H40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1844824"/>
            <a:ext cx="5373974" cy="187220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Дальнейшее продвижение проекта:</a:t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выход на новый проект «</a:t>
            </a:r>
            <a:r>
              <a:rPr lang="en-US" sz="3100" b="1" i="1" dirty="0" smtClean="0">
                <a:latin typeface="Times New Roman" pitchFamily="18" charset="0"/>
                <a:cs typeface="Times New Roman" pitchFamily="18" charset="0"/>
              </a:rPr>
              <a:t>KINOLAND</a:t>
            </a: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 и ребята»</a:t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 ( «Инсценирование как элемент внеурочной деятельности в призме современного урока»</a:t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(привлечение</a:t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 обучающихся </a:t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из других классов)</a:t>
            </a:r>
            <a:endParaRPr lang="ru-RU" sz="31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эмблема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730" y="116632"/>
            <a:ext cx="1368152" cy="13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эмблема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155" y="0"/>
            <a:ext cx="1489088" cy="143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334">
        <p:fade/>
      </p:transition>
    </mc:Choice>
    <mc:Fallback xmlns="">
      <p:transition spd="med" advTm="53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gmo.mdou5.caduk.ru/images/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2" y="-27384"/>
            <a:ext cx="9144000" cy="6858001"/>
          </a:xfrm>
          <a:prstGeom prst="rect">
            <a:avLst/>
          </a:prstGeom>
          <a:noFill/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627784" y="3571876"/>
            <a:ext cx="6192688" cy="2665436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Учитель должен быть артист, художник, горячо влюбленный в свое дело.</a:t>
            </a:r>
          </a:p>
          <a:p>
            <a:pPr marL="0" indent="0" algn="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А.П.Чехов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эмблема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782" y="36112"/>
            <a:ext cx="1800199" cy="173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159">
        <p:fade/>
      </p:transition>
    </mc:Choice>
    <mc:Fallback xmlns="">
      <p:transition spd="med" advTm="415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bg1">
              <a:alpha val="58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1773845"/>
            <a:ext cx="8229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 smtClean="0">
                <a:latin typeface="Times New Roman"/>
                <a:ea typeface="Times New Roman"/>
              </a:rPr>
              <a:t>Обеспечение эстетического, интеллектуального, нравственного развития обучающихся; воспитание творческой индивидуальности ребенка через вовлечение в создание сценария урока и </a:t>
            </a:r>
            <a:r>
              <a:rPr lang="ru-RU" sz="2800" b="1" i="1" dirty="0" err="1" smtClean="0">
                <a:latin typeface="Times New Roman"/>
                <a:ea typeface="Times New Roman"/>
              </a:rPr>
              <a:t>инсценирование</a:t>
            </a:r>
            <a:r>
              <a:rPr lang="ru-RU" sz="2800" b="1" i="1" dirty="0" smtClean="0">
                <a:latin typeface="Times New Roman"/>
                <a:ea typeface="Times New Roman"/>
              </a:rPr>
              <a:t> художественных произведений</a:t>
            </a:r>
          </a:p>
        </p:txBody>
      </p:sp>
      <p:pic>
        <p:nvPicPr>
          <p:cNvPr id="8" name="Рисунок 7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6112"/>
            <a:ext cx="1800199" cy="173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273">
        <p:fade/>
      </p:transition>
    </mc:Choice>
    <mc:Fallback xmlns="">
      <p:transition spd="med" advTm="52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-5347" y="-3548"/>
            <a:ext cx="8229600" cy="1143000"/>
          </a:xfrm>
          <a:solidFill>
            <a:schemeClr val="bg1">
              <a:alpha val="58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estalsad26.edumsko.ru/uploads/3000/2216/section/161796/pazl-i-chelovechki-500x3832x.jpg?15071211928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811901"/>
            <a:ext cx="2428892" cy="1860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https://i.ytimg.com/vi/GizUsIPbYjc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225" y="2694974"/>
            <a:ext cx="3428940" cy="1928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s://www.art-in.ru/wp-content/uploads/2016/04/Rim7-D_vl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334" y="968451"/>
            <a:ext cx="2236699" cy="1595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эмблема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0"/>
            <a:ext cx="1700734" cy="1640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5603" y="2563847"/>
            <a:ext cx="184731" cy="584775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none">
            <a:spAutoFit/>
          </a:bodyPr>
          <a:lstStyle/>
          <a:p>
            <a:pPr>
              <a:buNone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3779872"/>
            <a:ext cx="370614" cy="584775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603312" y="2563847"/>
            <a:ext cx="184731" cy="584775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none">
            <a:spAutoFit/>
          </a:bodyPr>
          <a:lstStyle/>
          <a:p>
            <a:pPr algn="r">
              <a:buNone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24025" y="1812131"/>
            <a:ext cx="4886690" cy="40626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Умение выделять основную сюжетную линию;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Совершенствование навыков критического анализа произведения с разных позиций;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Владение навыками целеполагания;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Способность брать на себя ответственность в работе над инсценировкой.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544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31">
        <p:fade/>
      </p:transition>
    </mc:Choice>
    <mc:Fallback xmlns="">
      <p:transition spd="med" advTm="57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45" y="0"/>
            <a:ext cx="8085047" cy="1143000"/>
          </a:xfrm>
          <a:solidFill>
            <a:schemeClr val="bg1">
              <a:alpha val="58000"/>
            </a:schemeClr>
          </a:solidFill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159724"/>
            <a:ext cx="4824536" cy="24003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– подготовительный</a:t>
            </a:r>
          </a:p>
          <a:p>
            <a:pPr marL="0" indent="0" algn="ctr">
              <a:buNone/>
            </a:pPr>
            <a:endParaRPr lang="ru-RU" sz="3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 как будет участвовать в проекте?</a:t>
            </a:r>
          </a:p>
        </p:txBody>
      </p:sp>
      <p:pic>
        <p:nvPicPr>
          <p:cNvPr id="10" name="Picture 2" descr="C:\Users\User\Desktop\23.10.2018\5HOM-MFRa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681963"/>
            <a:ext cx="3352915" cy="25146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4" descr="C:\Users\User\Desktop\23.10.2018\iXhjnLICSZ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712742"/>
            <a:ext cx="3854232" cy="28906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6" name="Picture 2" descr="http://wiki-sibiriada.ru/images/8/8f/%D0%97%D0%BD%D0%B0%D0%BA_%D0%B2%D0%BE%D0%BF%D1%80%D0%BE%D1%81%D0%B0_6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42784">
            <a:off x="6009938" y="4414732"/>
            <a:ext cx="1450950" cy="1995056"/>
          </a:xfrm>
          <a:prstGeom prst="rect">
            <a:avLst/>
          </a:prstGeom>
          <a:noFill/>
        </p:spPr>
      </p:pic>
      <p:pic>
        <p:nvPicPr>
          <p:cNvPr id="12" name="Рисунок 11" descr="эмблема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044" y="0"/>
            <a:ext cx="1800199" cy="173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744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224">
        <p:fade/>
      </p:transition>
    </mc:Choice>
    <mc:Fallback xmlns="">
      <p:transition spd="med" advTm="322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346"/>
            <a:ext cx="8316416" cy="1143000"/>
          </a:xfrm>
          <a:solidFill>
            <a:schemeClr val="bg1">
              <a:alpha val="58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12777"/>
            <a:ext cx="5760640" cy="7920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– основной</a:t>
            </a:r>
          </a:p>
        </p:txBody>
      </p:sp>
      <p:pic>
        <p:nvPicPr>
          <p:cNvPr id="6" name="Рисунок 5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434" y="13892"/>
            <a:ext cx="1714566" cy="165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1691680" y="2204864"/>
            <a:ext cx="648072" cy="68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365769" y="2204864"/>
            <a:ext cx="0" cy="68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066781" y="2204864"/>
            <a:ext cx="521443" cy="6840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99830" y="3065184"/>
            <a:ext cx="2448272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Работа с художественными произведениями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01211" y="2904829"/>
            <a:ext cx="2808312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Проведение тренингов, коммуникативных игр, инсценировок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66781" y="2949747"/>
            <a:ext cx="2520280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Посещение кинотеатра, театра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849228" y="2183391"/>
            <a:ext cx="0" cy="21097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41016" y="4437112"/>
            <a:ext cx="381642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Участие ребят в инсценировках на уроках литературы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етод. кабинет\Desktop\IMG_20181013_0814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293096"/>
            <a:ext cx="3703387" cy="21782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834" y="166292"/>
            <a:ext cx="1714566" cy="165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20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14">
        <p:fade/>
      </p:transition>
    </mc:Choice>
    <mc:Fallback xmlns="">
      <p:transition spd="med" advTm="451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304" y="-30216"/>
            <a:ext cx="8229600" cy="1143000"/>
          </a:xfrm>
          <a:solidFill>
            <a:schemeClr val="bg1">
              <a:alpha val="58000"/>
            </a:schemeClr>
          </a:solidFill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5" y="1516259"/>
            <a:ext cx="5616624" cy="256081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– итоговый</a:t>
            </a:r>
          </a:p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 театрального представления с участием детей перед родителями;</a:t>
            </a:r>
          </a:p>
          <a:p>
            <a:pPr algn="ctr"/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Подготовка, демонстрация фоторепортажа-отчета с уроков.</a:t>
            </a:r>
          </a:p>
          <a:p>
            <a:pPr algn="ctr"/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832" y="57906"/>
            <a:ext cx="1512168" cy="145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54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865">
        <p:fade/>
      </p:transition>
    </mc:Choice>
    <mc:Fallback xmlns="">
      <p:transition spd="med" advTm="586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36134"/>
            <a:ext cx="7992888" cy="460178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Обучающиеся приобретают предметные умения: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определять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роды литературы,  дозировать время, необходимое для подготовки инсценирования, в том числе в рамках определенного этапа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урока;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представляют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степень сложности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произведения;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приобретают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умение использовать приемы импровизации на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уроке;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умеют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анализировать эпизод или целое произведение и подготовить его к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инсценированию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044" y="0"/>
            <a:ext cx="1800199" cy="173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09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655">
        <p:fade/>
      </p:transition>
    </mc:Choice>
    <mc:Fallback xmlns="">
      <p:transition spd="med" advTm="765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316416" cy="1143000"/>
          </a:xfrm>
          <a:solidFill>
            <a:schemeClr val="bg1">
              <a:alpha val="58000"/>
            </a:schemeClr>
          </a:solidFill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1844824"/>
            <a:ext cx="8136904" cy="3456384"/>
          </a:xfrm>
          <a:solidFill>
            <a:schemeClr val="bg1">
              <a:alpha val="58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Обучающиеся приобретают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метапредметные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умения: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умеют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работать в подвижных группах, договариваться, понимать друг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друга;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способны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разрабатывать критерии успешной деятельности и самооценки.</a:t>
            </a:r>
          </a:p>
          <a:p>
            <a:endParaRPr lang="ru-RU" dirty="0"/>
          </a:p>
        </p:txBody>
      </p:sp>
      <p:pic>
        <p:nvPicPr>
          <p:cNvPr id="7" name="Рисунок 6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096" y="0"/>
            <a:ext cx="1688904" cy="16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эмблем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726" y1="14440" x2="17726" y2="14440"/>
                        <a14:foregroundMark x1="7358" y1="29242" x2="7358" y2="29242"/>
                        <a14:foregroundMark x1="4348" y1="41877" x2="4348" y2="41877"/>
                        <a14:foregroundMark x1="3679" y1="54152" x2="3679" y2="54152"/>
                        <a14:foregroundMark x1="7358" y1="65704" x2="7358" y2="65704"/>
                        <a14:foregroundMark x1="12040" y1="75090" x2="12040" y2="75090"/>
                        <a14:foregroundMark x1="21405" y1="84838" x2="21405" y2="84838"/>
                        <a14:foregroundMark x1="31773" y1="91697" x2="31773" y2="91697"/>
                        <a14:foregroundMark x1="47826" y1="95307" x2="47826" y2="95307"/>
                        <a14:foregroundMark x1="60535" y1="93502" x2="60535" y2="93502"/>
                        <a14:foregroundMark x1="71906" y1="90253" x2="71906" y2="90253"/>
                        <a14:foregroundMark x1="79599" y1="84838" x2="79599" y2="84838"/>
                        <a14:foregroundMark x1="87625" y1="76534" x2="87625" y2="76534"/>
                        <a14:foregroundMark x1="92308" y1="69314" x2="92308" y2="69314"/>
                        <a14:foregroundMark x1="97324" y1="55596" x2="97324" y2="55596"/>
                        <a14:foregroundMark x1="96990" y1="44043" x2="96990" y2="44043"/>
                        <a14:foregroundMark x1="94983" y1="34296" x2="94983" y2="34296"/>
                        <a14:foregroundMark x1="92308" y1="27798" x2="92308" y2="27798"/>
                        <a14:foregroundMark x1="87960" y1="19495" x2="87960" y2="19495"/>
                        <a14:foregroundMark x1="82609" y1="13357" x2="82609" y2="13357"/>
                        <a14:foregroundMark x1="74916" y1="8303" x2="74916" y2="8303"/>
                        <a14:foregroundMark x1="65886" y1="3249" x2="65886" y2="3249"/>
                        <a14:foregroundMark x1="56187" y1="2166" x2="56187" y2="21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044" y="0"/>
            <a:ext cx="1800199" cy="1736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364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772">
        <p:fade/>
      </p:transition>
    </mc:Choice>
    <mc:Fallback xmlns="">
      <p:transition spd="med" advTm="477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</TotalTime>
  <Words>313</Words>
  <Application>Microsoft Office PowerPoint</Application>
  <PresentationFormat>Экран (4:3)</PresentationFormat>
  <Paragraphs>67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Цель проекта</vt:lpstr>
      <vt:lpstr>Задачи проекта</vt:lpstr>
      <vt:lpstr>Этапы реализации проекта</vt:lpstr>
      <vt:lpstr>Этапы реализации проекта</vt:lpstr>
      <vt:lpstr>Этапы реализации проекта</vt:lpstr>
      <vt:lpstr>Эффекты</vt:lpstr>
      <vt:lpstr>Эффекты</vt:lpstr>
      <vt:lpstr>Риски проекта и их предупреждение</vt:lpstr>
      <vt:lpstr>Распространение  опыта проектной деятельности по окончании проекта:</vt:lpstr>
      <vt:lpstr>  Дальнейшее продвижение проекта: выход на новый проект «KINOLAND и ребята»  ( «Инсценирование как элемент внеурочной деятельности в призме современного урока» (привлечение  обучающихся  из других классов)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Мельпомена</dc:title>
  <dc:creator>Татьяна Ивановна</dc:creator>
  <cp:lastModifiedBy>Kabinet423</cp:lastModifiedBy>
  <cp:revision>59</cp:revision>
  <dcterms:created xsi:type="dcterms:W3CDTF">2015-05-23T04:10:10Z</dcterms:created>
  <dcterms:modified xsi:type="dcterms:W3CDTF">2023-04-25T02:32:59Z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276165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D6.2.8</vt:lpwstr>
  </property>
</Properties>
</file>