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8" r:id="rId3"/>
    <p:sldId id="263" r:id="rId4"/>
    <p:sldId id="272" r:id="rId5"/>
    <p:sldId id="270" r:id="rId6"/>
    <p:sldId id="273" r:id="rId7"/>
    <p:sldId id="265" r:id="rId8"/>
    <p:sldId id="268" r:id="rId9"/>
    <p:sldId id="276" r:id="rId10"/>
    <p:sldId id="266" r:id="rId11"/>
    <p:sldId id="267" r:id="rId12"/>
    <p:sldId id="277" r:id="rId13"/>
    <p:sldId id="278" r:id="rId14"/>
    <p:sldId id="279" r:id="rId15"/>
    <p:sldId id="280" r:id="rId16"/>
    <p:sldId id="282" r:id="rId17"/>
    <p:sldId id="283" r:id="rId18"/>
    <p:sldId id="284" r:id="rId19"/>
    <p:sldId id="269" r:id="rId20"/>
    <p:sldId id="274" r:id="rId21"/>
    <p:sldId id="285" r:id="rId22"/>
    <p:sldId id="262" r:id="rId23"/>
    <p:sldId id="286" r:id="rId24"/>
    <p:sldId id="289" r:id="rId25"/>
    <p:sldId id="275" r:id="rId26"/>
    <p:sldId id="288" r:id="rId27"/>
    <p:sldId id="29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7D67F2D-ED03-4B6A-9A65-418F158B8DDF}">
          <p14:sldIdLst>
            <p14:sldId id="256"/>
            <p14:sldId id="258"/>
            <p14:sldId id="263"/>
            <p14:sldId id="272"/>
            <p14:sldId id="270"/>
            <p14:sldId id="273"/>
            <p14:sldId id="265"/>
            <p14:sldId id="268"/>
            <p14:sldId id="276"/>
            <p14:sldId id="266"/>
            <p14:sldId id="267"/>
            <p14:sldId id="277"/>
            <p14:sldId id="278"/>
            <p14:sldId id="279"/>
            <p14:sldId id="280"/>
            <p14:sldId id="282"/>
            <p14:sldId id="283"/>
            <p14:sldId id="284"/>
            <p14:sldId id="269"/>
            <p14:sldId id="274"/>
            <p14:sldId id="285"/>
            <p14:sldId id="262"/>
            <p14:sldId id="286"/>
            <p14:sldId id="289"/>
            <p14:sldId id="275"/>
            <p14:sldId id="288"/>
            <p14:sldId id="29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-17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19FB8-303B-4BE7-B386-8835B277BA0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7078B8-CE14-45F2-8D2F-6D4A8F470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101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078B8-CE14-45F2-8D2F-6D4A8F47066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76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89927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82727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111939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9949017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8777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676712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457314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83704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32553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284905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71986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972257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038585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650245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763894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51971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96946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C38F8117-4C63-412E-B9C3-840684F0A4D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B5CF94E-E834-4A36-91E9-A4ACF902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676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sh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D665BA-26CD-4FD9-B951-E6229F4535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296863"/>
            <a:ext cx="9440034" cy="1828801"/>
          </a:xfrm>
        </p:spPr>
        <p:txBody>
          <a:bodyPr/>
          <a:lstStyle/>
          <a:p>
            <a:r>
              <a:rPr lang="ru-RU" dirty="0"/>
              <a:t>Азбука А.С. Пушкина</a:t>
            </a:r>
          </a:p>
        </p:txBody>
      </p:sp>
      <p:pic>
        <p:nvPicPr>
          <p:cNvPr id="10245" name="Picture 5" descr="rgdb.ru - Книги Пушкина и о Пушкине из коллекции НЭД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99080">
            <a:off x="8895912" y="-1872191"/>
            <a:ext cx="3648513" cy="574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Стартовал проект «Читаем Пушкина» — Музыкальный Театр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6"/>
          <a:stretch/>
        </p:blipFill>
        <p:spPr bwMode="auto">
          <a:xfrm rot="18249324">
            <a:off x="9135534" y="3408775"/>
            <a:ext cx="4194174" cy="353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23138" y1="20632" x2="27128" y2="49684"/>
                        <a14:backgroundMark x1="28723" y1="51579" x2="36968" y2="82316"/>
                        <a14:backgroundMark x1="37500" y1="82737" x2="36170" y2="98105"/>
                        <a14:backgroundMark x1="60904" y1="72211" x2="57447" y2="81684"/>
                        <a14:backgroundMark x1="55585" y1="81053" x2="75798" y2="99579"/>
                        <a14:backgroundMark x1="86968" y1="63368" x2="99468" y2="55579"/>
                        <a14:backgroundMark x1="96277" y1="54947" x2="97340" y2="52842"/>
                        <a14:backgroundMark x1="50798" y1="88211" x2="69681" y2="96211"/>
                        <a14:backgroundMark x1="66223" y1="97684" x2="33511" y2="97053"/>
                        <a14:backgroundMark x1="45745" y1="96421" x2="50266" y2="87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1" y="847926"/>
            <a:ext cx="5046133" cy="637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2220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036" y="1584907"/>
            <a:ext cx="9726496" cy="1093878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Что Александр Сергеевич всегда брал с собой в поездки? 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90342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032B575F-0322-4301-B00B-6D8991085117}"/>
              </a:ext>
            </a:extLst>
          </p:cNvPr>
          <p:cNvSpPr/>
          <p:nvPr/>
        </p:nvSpPr>
        <p:spPr>
          <a:xfrm>
            <a:off x="11002862" y="6014771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xmlns="" id="{8E7ADAE9-5342-4230-9DA8-6143572A2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6" y="2006323"/>
            <a:ext cx="7018944" cy="4696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7225F353-7D3A-4DFC-9ADB-6DD6CE225924}"/>
              </a:ext>
            </a:extLst>
          </p:cNvPr>
          <p:cNvSpPr txBox="1">
            <a:spLocks/>
          </p:cNvSpPr>
          <p:nvPr/>
        </p:nvSpPr>
        <p:spPr>
          <a:xfrm>
            <a:off x="7794194" y="3392294"/>
            <a:ext cx="3829770" cy="1908968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36900" indent="0">
              <a:buNone/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Александр Сергеевич всегда брал с собой напёрсток из золота, ведь он боялся сломать ноготь на мизинце.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4994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49"/>
            <a:ext cx="5792252" cy="595527"/>
          </a:xfrm>
        </p:spPr>
        <p:txBody>
          <a:bodyPr>
            <a:no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Назовите ИМЯ и фамилию одного из псевдонимов Александра Сергеевича.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564" y="645218"/>
            <a:ext cx="663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43909D49-4342-4B84-9590-7FE374CB3006}"/>
              </a:ext>
            </a:extLst>
          </p:cNvPr>
          <p:cNvSpPr/>
          <p:nvPr/>
        </p:nvSpPr>
        <p:spPr>
          <a:xfrm>
            <a:off x="5947352" y="5990392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96131E4-F377-4FA2-8C62-698CB9605E7E}"/>
              </a:ext>
            </a:extLst>
          </p:cNvPr>
          <p:cNvSpPr txBox="1"/>
          <p:nvPr/>
        </p:nvSpPr>
        <p:spPr>
          <a:xfrm>
            <a:off x="1062564" y="305966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Иван Петрович Белкин</a:t>
            </a:r>
            <a:endParaRPr lang="ru-RU" sz="20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32CD305-DDF3-4F04-AEB7-F1F554CC91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8" t="11314" r="6697" b="2625"/>
          <a:stretch/>
        </p:blipFill>
        <p:spPr>
          <a:xfrm>
            <a:off x="6885709" y="-12761"/>
            <a:ext cx="5306291" cy="687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25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49"/>
            <a:ext cx="5182205" cy="1516441"/>
          </a:xfrm>
        </p:spPr>
        <p:txBody>
          <a:bodyPr>
            <a:normAutofit fontScale="85000" lnSpcReduction="10000"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Первая публикация поэта состоялась, когда ему было 15 лет. Тогда в московском журнале “Вестник Европы” было напечатано его стихотворение, вспомните, как оно называлось? 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507027"/>
            <a:ext cx="63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4C1B77CC-BD3E-4025-A9FE-1621C2EB91D5}"/>
              </a:ext>
            </a:extLst>
          </p:cNvPr>
          <p:cNvSpPr/>
          <p:nvPr/>
        </p:nvSpPr>
        <p:spPr>
          <a:xfrm>
            <a:off x="11086959" y="5796428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2599779F-A7EB-4132-A72B-A6E9EC75FE63}"/>
              </a:ext>
            </a:extLst>
          </p:cNvPr>
          <p:cNvSpPr txBox="1">
            <a:spLocks/>
          </p:cNvSpPr>
          <p:nvPr/>
        </p:nvSpPr>
        <p:spPr>
          <a:xfrm>
            <a:off x="913795" y="3853074"/>
            <a:ext cx="5320750" cy="895826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Стихотворение “</a:t>
            </a:r>
            <a:r>
              <a:rPr lang="ru-RU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другу-стихотворцу”.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5E6E3C9-F478-40E9-A415-E7352342D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78" b="97023" l="3500" r="96917">
                        <a14:foregroundMark x1="3833" y1="7093" x2="35917" y2="2102"/>
                        <a14:foregroundMark x1="35917" y1="2102" x2="73333" y2="11384"/>
                        <a14:foregroundMark x1="73333" y1="11384" x2="91667" y2="35289"/>
                        <a14:foregroundMark x1="91667" y1="35289" x2="98833" y2="53327"/>
                        <a14:foregroundMark x1="98833" y1="53327" x2="81333" y2="92294"/>
                        <a14:foregroundMark x1="81333" y1="92294" x2="27333" y2="82312"/>
                        <a14:foregroundMark x1="27333" y1="82312" x2="5417" y2="67688"/>
                        <a14:foregroundMark x1="5417" y1="67688" x2="5417" y2="12960"/>
                        <a14:foregroundMark x1="5417" y1="12960" x2="7333" y2="6480"/>
                        <a14:foregroundMark x1="69000" y1="26095" x2="69000" y2="80998"/>
                        <a14:foregroundMark x1="73250" y1="22242" x2="95500" y2="61996"/>
                        <a14:foregroundMark x1="95500" y1="61996" x2="96917" y2="66900"/>
                        <a14:foregroundMark x1="86333" y1="15937" x2="94167" y2="80998"/>
                        <a14:foregroundMark x1="94167" y1="80998" x2="92333" y2="82662"/>
                        <a14:foregroundMark x1="46500" y1="93695" x2="56000" y2="95009"/>
                        <a14:foregroundMark x1="56000" y1="95009" x2="69417" y2="93433"/>
                        <a14:foregroundMark x1="69417" y1="93433" x2="80750" y2="87478"/>
                        <a14:foregroundMark x1="86333" y1="31349" x2="85000" y2="73117"/>
                        <a14:foregroundMark x1="77917" y1="37566" x2="84333" y2="64711"/>
                        <a14:foregroundMark x1="84333" y1="64711" x2="84583" y2="67513"/>
                        <a14:foregroundMark x1="77083" y1="63660" x2="72750" y2="55692"/>
                        <a14:foregroundMark x1="72750" y1="55692" x2="51583" y2="35026"/>
                        <a14:foregroundMark x1="51583" y1="35026" x2="17917" y2="19615"/>
                        <a14:foregroundMark x1="11000" y1="19177" x2="61000" y2="28722"/>
                        <a14:foregroundMark x1="61000" y1="28722" x2="64417" y2="30473"/>
                        <a14:foregroundMark x1="56750" y1="40193" x2="26667" y2="34588"/>
                        <a14:foregroundMark x1="26667" y1="34588" x2="11583" y2="29860"/>
                        <a14:foregroundMark x1="34417" y1="34151" x2="41917" y2="38354"/>
                        <a14:foregroundMark x1="24417" y1="8319" x2="39917" y2="6830"/>
                        <a14:foregroundMark x1="39917" y1="6830" x2="43667" y2="10070"/>
                        <a14:foregroundMark x1="30417" y1="2014" x2="37917" y2="3765"/>
                        <a14:foregroundMark x1="37917" y1="3765" x2="44000" y2="8319"/>
                        <a14:foregroundMark x1="40750" y1="14536" x2="61000" y2="8669"/>
                        <a14:foregroundMark x1="61000" y1="8669" x2="61000" y2="8669"/>
                        <a14:foregroundMark x1="4083" y1="9895" x2="3500" y2="66900"/>
                        <a14:foregroundMark x1="56917" y1="97811" x2="65833" y2="97023"/>
                        <a14:foregroundMark x1="65833" y1="97023" x2="68667" y2="951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2693" y="1280437"/>
            <a:ext cx="4515368" cy="429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73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6784569" cy="1582690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Назовите имя русского поэта, написавшего пронзительное стихотворение «Смерть Поэта», обличавшее истинных убийц А.С. Пушкина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4716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59F5C1C7-142F-483C-8250-565B4D374B17}"/>
              </a:ext>
            </a:extLst>
          </p:cNvPr>
          <p:cNvSpPr/>
          <p:nvPr/>
        </p:nvSpPr>
        <p:spPr>
          <a:xfrm>
            <a:off x="7077262" y="6031340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D97375F7-C262-4F5F-B853-9178A6C9773A}"/>
              </a:ext>
            </a:extLst>
          </p:cNvPr>
          <p:cNvSpPr txBox="1">
            <a:spLocks/>
          </p:cNvSpPr>
          <p:nvPr/>
        </p:nvSpPr>
        <p:spPr>
          <a:xfrm>
            <a:off x="913795" y="3549788"/>
            <a:ext cx="3478096" cy="1177006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Лермонтов М. Ю.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6DE57CB-13B0-454D-865A-407ACF5A5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38685" y="0"/>
            <a:ext cx="42533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34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23216"/>
            <a:ext cx="5551904" cy="1158529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Где находилось родовое имение Ганнибалов-Пушкиных?</a:t>
            </a:r>
            <a:endParaRPr lang="ru-RU" sz="24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36900" indent="0">
              <a:buNone/>
            </a:pPr>
            <a:endParaRPr lang="ru-RU" sz="24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716751"/>
            <a:ext cx="748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E7FF9E1C-7F37-4EC4-8B77-D54EE5AE3767}"/>
              </a:ext>
            </a:extLst>
          </p:cNvPr>
          <p:cNvSpPr/>
          <p:nvPr/>
        </p:nvSpPr>
        <p:spPr>
          <a:xfrm>
            <a:off x="5937205" y="6017999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FBF19E2-C111-4E97-8941-B4ACCD626654}"/>
              </a:ext>
            </a:extLst>
          </p:cNvPr>
          <p:cNvSpPr txBox="1"/>
          <p:nvPr/>
        </p:nvSpPr>
        <p:spPr>
          <a:xfrm>
            <a:off x="680250" y="278266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В селе Михайловском Псковской губернии 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0EDEBB4-B561-4F32-82CD-2847131B1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5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433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5902641" cy="1177006"/>
          </a:xfrm>
        </p:spPr>
        <p:txBody>
          <a:bodyPr>
            <a:normAutofit lnSpcReduction="10000"/>
          </a:bodyPr>
          <a:lstStyle/>
          <a:p>
            <a:pPr marL="36900" indent="0">
              <a:buNone/>
            </a:pPr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Кто из женщин, в которых, в своё время, был влюблён Пушкин, стала его женой? 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459" y="809120"/>
            <a:ext cx="660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1D4FFB04-9272-4F63-BA5C-BDEF96D30C7E}"/>
              </a:ext>
            </a:extLst>
          </p:cNvPr>
          <p:cNvSpPr/>
          <p:nvPr/>
        </p:nvSpPr>
        <p:spPr>
          <a:xfrm>
            <a:off x="7055665" y="6006055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B189670-6685-43D2-8F03-E344D3FBE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995" y="-1"/>
            <a:ext cx="4354369" cy="74895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B36C2F9-0597-41E9-8E91-72EB07B07104}"/>
              </a:ext>
            </a:extLst>
          </p:cNvPr>
          <p:cNvSpPr txBox="1"/>
          <p:nvPr/>
        </p:nvSpPr>
        <p:spPr>
          <a:xfrm>
            <a:off x="1036459" y="3059668"/>
            <a:ext cx="3747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Наталья Николаевна Гончарова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6191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032" y="2166333"/>
            <a:ext cx="5182205" cy="3126103"/>
          </a:xfrm>
        </p:spPr>
        <p:txBody>
          <a:bodyPr>
            <a:normAutofit lnSpcReduction="10000"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У Пушкина был свой …</a:t>
            </a:r>
          </a:p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Своим … поэт считал перстень с </a:t>
            </a:r>
            <a:r>
              <a:rPr lang="ru-RU" sz="2400" dirty="0" err="1">
                <a:solidFill>
                  <a:schemeClr val="tx1">
                    <a:lumMod val="95000"/>
                  </a:schemeClr>
                </a:solidFill>
              </a:rPr>
              <a:t>танзолитом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, подарок Е. Воронцовой, который носил практически постоянно. Но перед своей последней дуэлью он надел на палец другое кольцо, с изумрудом.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32" y="882298"/>
            <a:ext cx="660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91BCBFE9-E81A-4E1B-BE1B-FDF2252610A0}"/>
              </a:ext>
            </a:extLst>
          </p:cNvPr>
          <p:cNvSpPr/>
          <p:nvPr/>
        </p:nvSpPr>
        <p:spPr>
          <a:xfrm>
            <a:off x="5780686" y="5850191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xmlns="" id="{2B30FCBD-355D-4B93-8538-4519F1FBC3D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CFBE237-9B5C-4ADB-B251-419FA5813D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4518"/>
          <a:stretch/>
        </p:blipFill>
        <p:spPr>
          <a:xfrm>
            <a:off x="6792307" y="0"/>
            <a:ext cx="5399693" cy="6858000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 txBox="1">
            <a:spLocks/>
          </p:cNvSpPr>
          <p:nvPr/>
        </p:nvSpPr>
        <p:spPr>
          <a:xfrm>
            <a:off x="1906436" y="1175733"/>
            <a:ext cx="5182205" cy="907067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3690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Оберег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959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49"/>
            <a:ext cx="5376169" cy="4058751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Александр Сергеевич верил в …</a:t>
            </a:r>
          </a:p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«У Пушкина существовало великое множество всяких …. &lt;…&gt; Он ни шагу не делал из дома до тех пор, пока, по его мнению, не пройдет определенный срок, за пределами которого … теряла силу».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859" y="632916"/>
            <a:ext cx="660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4184BAA6-AB77-491F-BB43-43C0E5B9405A}"/>
              </a:ext>
            </a:extLst>
          </p:cNvPr>
          <p:cNvSpPr/>
          <p:nvPr/>
        </p:nvSpPr>
        <p:spPr>
          <a:xfrm>
            <a:off x="6289964" y="6017243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0AB5C2-4EE3-42FA-A73E-6EDB121FB9C5}"/>
              </a:ext>
            </a:extLst>
          </p:cNvPr>
          <p:cNvSpPr txBox="1"/>
          <p:nvPr/>
        </p:nvSpPr>
        <p:spPr>
          <a:xfrm>
            <a:off x="913795" y="5304057"/>
            <a:ext cx="518220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95000"/>
                  </a:schemeClr>
                </a:solidFill>
              </a:rPr>
              <a:t>Пушкин был страшно суеверен, он верил в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</a:rPr>
              <a:t>приметы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</a:rPr>
              <a:t>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29402C1-4545-4BC9-8B07-F06281BBBF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80" y="778123"/>
            <a:ext cx="5301754" cy="5301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5746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727" y="1633504"/>
            <a:ext cx="5466143" cy="1135442"/>
          </a:xfrm>
        </p:spPr>
        <p:txBody>
          <a:bodyPr>
            <a:normAutofit lnSpcReduction="10000"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Какое произведение начинается прологом “У лукоморья дуб зелёный…”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813" y="577742"/>
            <a:ext cx="577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75287731-6E0D-4F2E-97AE-BBB64D9BFFCC}"/>
              </a:ext>
            </a:extLst>
          </p:cNvPr>
          <p:cNvSpPr/>
          <p:nvPr/>
        </p:nvSpPr>
        <p:spPr>
          <a:xfrm>
            <a:off x="4741653" y="6031956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D1E05DA-AC95-40AF-B9C0-79CEBAEBA18A}"/>
              </a:ext>
            </a:extLst>
          </p:cNvPr>
          <p:cNvSpPr txBox="1"/>
          <p:nvPr/>
        </p:nvSpPr>
        <p:spPr>
          <a:xfrm>
            <a:off x="1105514" y="342900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(Поэма “Руслан и Людмила”)</a:t>
            </a:r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AB1FD20-3FD1-4891-9D3C-AB4F56032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998" y="2108892"/>
            <a:ext cx="6543002" cy="4749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67692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86" y="1896518"/>
            <a:ext cx="5625314" cy="866818"/>
          </a:xfrm>
        </p:spPr>
        <p:txBody>
          <a:bodyPr/>
          <a:lstStyle/>
          <a:p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В 1836 году Пушкиным был создан </a:t>
            </a:r>
            <a:r>
              <a:rPr lang="ru-RU" b="0" i="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журнал, скажите его название?</a:t>
            </a:r>
            <a:endParaRPr lang="ru-RU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  <a:p>
            <a:endParaRPr lang="ru-RU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398" y="658316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15104A54-EB5D-42E1-90D2-8910BFEC8104}"/>
              </a:ext>
            </a:extLst>
          </p:cNvPr>
          <p:cNvSpPr/>
          <p:nvPr/>
        </p:nvSpPr>
        <p:spPr>
          <a:xfrm>
            <a:off x="5575558" y="5894070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9886" y="2763336"/>
            <a:ext cx="5776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В 1836 году Пушкиным был создан «Современник».</a:t>
            </a:r>
            <a:endParaRPr lang="ru-RU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Портрет А. С. Пушкина, карл-петер мазер, 1839 г. | Всероссийский музей А.  С.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545" y="0"/>
            <a:ext cx="5743455" cy="659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1294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5C8CC10-D612-427C-97F1-2FBE5909F476}"/>
              </a:ext>
            </a:extLst>
          </p:cNvPr>
          <p:cNvSpPr/>
          <p:nvPr/>
        </p:nvSpPr>
        <p:spPr>
          <a:xfrm>
            <a:off x="1968404" y="1855739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xmlns="" id="{3A4AED2F-B292-4909-91C8-7A8F621AA4CC}"/>
              </a:ext>
            </a:extLst>
          </p:cNvPr>
          <p:cNvSpPr/>
          <p:nvPr/>
        </p:nvSpPr>
        <p:spPr>
          <a:xfrm>
            <a:off x="2911231" y="1874980"/>
            <a:ext cx="599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5" name="Прямоугольник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08F60A13-BE76-41A2-916C-0BC9188514EC}"/>
              </a:ext>
            </a:extLst>
          </p:cNvPr>
          <p:cNvSpPr/>
          <p:nvPr/>
        </p:nvSpPr>
        <p:spPr>
          <a:xfrm>
            <a:off x="3787717" y="1901150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6" name="Прямоугольник 5">
            <a:hlinkClick r:id="rId5" action="ppaction://hlinksldjump"/>
            <a:extLst>
              <a:ext uri="{FF2B5EF4-FFF2-40B4-BE49-F238E27FC236}">
                <a16:creationId xmlns:a16="http://schemas.microsoft.com/office/drawing/2014/main" xmlns="" id="{89F4D942-15C0-4E1D-81CA-BC1F91BBE5C8}"/>
              </a:ext>
            </a:extLst>
          </p:cNvPr>
          <p:cNvSpPr/>
          <p:nvPr/>
        </p:nvSpPr>
        <p:spPr>
          <a:xfrm>
            <a:off x="4743151" y="1904227"/>
            <a:ext cx="554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7" name="Прямоугольник 6">
            <a:hlinkClick r:id="rId6" action="ppaction://hlinksldjump"/>
            <a:extLst>
              <a:ext uri="{FF2B5EF4-FFF2-40B4-BE49-F238E27FC236}">
                <a16:creationId xmlns:a16="http://schemas.microsoft.com/office/drawing/2014/main" xmlns="" id="{97AB3720-DC76-48FB-AC84-CF2EC47259AF}"/>
              </a:ext>
            </a:extLst>
          </p:cNvPr>
          <p:cNvSpPr/>
          <p:nvPr/>
        </p:nvSpPr>
        <p:spPr>
          <a:xfrm>
            <a:off x="5621184" y="1901150"/>
            <a:ext cx="638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8" name="Прямоугольник 7">
            <a:hlinkClick r:id="rId7" action="ppaction://hlinksldjump"/>
            <a:extLst>
              <a:ext uri="{FF2B5EF4-FFF2-40B4-BE49-F238E27FC236}">
                <a16:creationId xmlns:a16="http://schemas.microsoft.com/office/drawing/2014/main" xmlns="" id="{90A63C2B-C316-472B-9535-B35FB7976375}"/>
              </a:ext>
            </a:extLst>
          </p:cNvPr>
          <p:cNvSpPr/>
          <p:nvPr/>
        </p:nvSpPr>
        <p:spPr>
          <a:xfrm>
            <a:off x="6554519" y="1923472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10" name="Прямоугольник 9">
            <a:hlinkClick r:id="rId8" action="ppaction://hlinksldjump"/>
            <a:extLst>
              <a:ext uri="{FF2B5EF4-FFF2-40B4-BE49-F238E27FC236}">
                <a16:creationId xmlns:a16="http://schemas.microsoft.com/office/drawing/2014/main" xmlns="" id="{73857DD9-7C67-4E60-9C57-7CF0B38D1F0C}"/>
              </a:ext>
            </a:extLst>
          </p:cNvPr>
          <p:cNvSpPr/>
          <p:nvPr/>
        </p:nvSpPr>
        <p:spPr>
          <a:xfrm>
            <a:off x="7441508" y="1904227"/>
            <a:ext cx="824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11" name="Прямоугольник 10">
            <a:hlinkClick r:id="rId9" action="ppaction://hlinksldjump"/>
            <a:extLst>
              <a:ext uri="{FF2B5EF4-FFF2-40B4-BE49-F238E27FC236}">
                <a16:creationId xmlns:a16="http://schemas.microsoft.com/office/drawing/2014/main" xmlns="" id="{8DC126CB-E2A7-42AC-B63E-393E08502B99}"/>
              </a:ext>
            </a:extLst>
          </p:cNvPr>
          <p:cNvSpPr/>
          <p:nvPr/>
        </p:nvSpPr>
        <p:spPr>
          <a:xfrm>
            <a:off x="8500254" y="1901150"/>
            <a:ext cx="561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</a:t>
            </a:r>
          </a:p>
        </p:txBody>
      </p:sp>
      <p:sp>
        <p:nvSpPr>
          <p:cNvPr id="12" name="Прямоугольник 11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BF7A185-9C02-49D1-BF31-ABC1E8DFA435}"/>
              </a:ext>
            </a:extLst>
          </p:cNvPr>
          <p:cNvSpPr/>
          <p:nvPr/>
        </p:nvSpPr>
        <p:spPr>
          <a:xfrm>
            <a:off x="9224497" y="1924241"/>
            <a:ext cx="663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13" name="Прямоугольник 12">
            <a:hlinkClick r:id="rId11" action="ppaction://hlinksldjump"/>
            <a:extLst>
              <a:ext uri="{FF2B5EF4-FFF2-40B4-BE49-F238E27FC236}">
                <a16:creationId xmlns:a16="http://schemas.microsoft.com/office/drawing/2014/main" xmlns="" id="{B427F736-89B4-4BE4-8050-26445878C360}"/>
              </a:ext>
            </a:extLst>
          </p:cNvPr>
          <p:cNvSpPr/>
          <p:nvPr/>
        </p:nvSpPr>
        <p:spPr>
          <a:xfrm>
            <a:off x="1968403" y="3147905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4" name="Прямоугольник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4451D6F2-34B0-4539-9F39-8161D489BE4E}"/>
              </a:ext>
            </a:extLst>
          </p:cNvPr>
          <p:cNvSpPr/>
          <p:nvPr/>
        </p:nvSpPr>
        <p:spPr>
          <a:xfrm>
            <a:off x="2856729" y="3147905"/>
            <a:ext cx="654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5" name="Прямоугольник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AEAB132B-8E17-4A80-9C48-0206CB4E53F8}"/>
              </a:ext>
            </a:extLst>
          </p:cNvPr>
          <p:cNvSpPr/>
          <p:nvPr/>
        </p:nvSpPr>
        <p:spPr>
          <a:xfrm>
            <a:off x="3716514" y="3134970"/>
            <a:ext cx="748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</a:t>
            </a:r>
          </a:p>
        </p:txBody>
      </p:sp>
      <p:sp>
        <p:nvSpPr>
          <p:cNvPr id="16" name="Прямоугольник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4DD256DD-312F-4B11-A82A-854664C8328F}"/>
              </a:ext>
            </a:extLst>
          </p:cNvPr>
          <p:cNvSpPr/>
          <p:nvPr/>
        </p:nvSpPr>
        <p:spPr>
          <a:xfrm>
            <a:off x="4646182" y="3159758"/>
            <a:ext cx="660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</a:p>
        </p:txBody>
      </p:sp>
      <p:sp>
        <p:nvSpPr>
          <p:cNvPr id="17" name="Прямоугольник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C208F7B0-E42A-4635-971C-8772005C002A}"/>
              </a:ext>
            </a:extLst>
          </p:cNvPr>
          <p:cNvSpPr/>
          <p:nvPr/>
        </p:nvSpPr>
        <p:spPr>
          <a:xfrm>
            <a:off x="5635611" y="313497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18" name="Прямоугольник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4E4E766D-2CCA-4DB6-945A-488D63F12D25}"/>
              </a:ext>
            </a:extLst>
          </p:cNvPr>
          <p:cNvSpPr/>
          <p:nvPr/>
        </p:nvSpPr>
        <p:spPr>
          <a:xfrm>
            <a:off x="6520054" y="3134970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</a:p>
        </p:txBody>
      </p:sp>
      <p:sp>
        <p:nvSpPr>
          <p:cNvPr id="19" name="Прямоугольник 18">
            <a:hlinkClick r:id="rId17" action="ppaction://hlinksldjump"/>
            <a:extLst>
              <a:ext uri="{FF2B5EF4-FFF2-40B4-BE49-F238E27FC236}">
                <a16:creationId xmlns:a16="http://schemas.microsoft.com/office/drawing/2014/main" xmlns="" id="{2C3C673F-2E8B-4E28-A756-E3AB2B8840AA}"/>
              </a:ext>
            </a:extLst>
          </p:cNvPr>
          <p:cNvSpPr/>
          <p:nvPr/>
        </p:nvSpPr>
        <p:spPr>
          <a:xfrm>
            <a:off x="7658232" y="3159758"/>
            <a:ext cx="577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</a:t>
            </a:r>
          </a:p>
        </p:txBody>
      </p:sp>
      <p:sp>
        <p:nvSpPr>
          <p:cNvPr id="20" name="Прямоугольник 19">
            <a:hlinkClick r:id="rId18" action="ppaction://hlinksldjump"/>
            <a:extLst>
              <a:ext uri="{FF2B5EF4-FFF2-40B4-BE49-F238E27FC236}">
                <a16:creationId xmlns:a16="http://schemas.microsoft.com/office/drawing/2014/main" xmlns="" id="{FAC1F1B4-A76C-40E3-B9C6-3967D251CD47}"/>
              </a:ext>
            </a:extLst>
          </p:cNvPr>
          <p:cNvSpPr/>
          <p:nvPr/>
        </p:nvSpPr>
        <p:spPr>
          <a:xfrm>
            <a:off x="8500254" y="3159758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21" name="Прямоугольник 20">
            <a:hlinkClick r:id="rId19" action="ppaction://hlinksldjump"/>
            <a:extLst>
              <a:ext uri="{FF2B5EF4-FFF2-40B4-BE49-F238E27FC236}">
                <a16:creationId xmlns:a16="http://schemas.microsoft.com/office/drawing/2014/main" xmlns="" id="{D7E6C2A2-3335-49FE-893A-298403A8DBB4}"/>
              </a:ext>
            </a:extLst>
          </p:cNvPr>
          <p:cNvSpPr/>
          <p:nvPr/>
        </p:nvSpPr>
        <p:spPr>
          <a:xfrm>
            <a:off x="9293426" y="3159758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22" name="Прямоугольник 21">
            <a:hlinkClick r:id="rId20" action="ppaction://hlinksldjump"/>
            <a:extLst>
              <a:ext uri="{FF2B5EF4-FFF2-40B4-BE49-F238E27FC236}">
                <a16:creationId xmlns:a16="http://schemas.microsoft.com/office/drawing/2014/main" xmlns="" id="{439B01AA-E585-4744-BEFA-A61D73A26F74}"/>
              </a:ext>
            </a:extLst>
          </p:cNvPr>
          <p:cNvSpPr/>
          <p:nvPr/>
        </p:nvSpPr>
        <p:spPr>
          <a:xfrm>
            <a:off x="2005273" y="4186993"/>
            <a:ext cx="599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23" name="Прямоугольник 22">
            <a:hlinkClick r:id="rId21" action="ppaction://hlinksldjump"/>
            <a:extLst>
              <a:ext uri="{FF2B5EF4-FFF2-40B4-BE49-F238E27FC236}">
                <a16:creationId xmlns:a16="http://schemas.microsoft.com/office/drawing/2014/main" xmlns="" id="{EED130D1-5847-48FE-9F4D-D737632E5BE3}"/>
              </a:ext>
            </a:extLst>
          </p:cNvPr>
          <p:cNvSpPr/>
          <p:nvPr/>
        </p:nvSpPr>
        <p:spPr>
          <a:xfrm>
            <a:off x="2911231" y="4186993"/>
            <a:ext cx="723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24" name="Прямоугольник 23">
            <a:hlinkClick r:id="rId22" action="ppaction://hlinksldjump"/>
            <a:extLst>
              <a:ext uri="{FF2B5EF4-FFF2-40B4-BE49-F238E27FC236}">
                <a16:creationId xmlns:a16="http://schemas.microsoft.com/office/drawing/2014/main" xmlns="" id="{89C632E0-7FAD-4CB6-8A84-3887DA9D0770}"/>
              </a:ext>
            </a:extLst>
          </p:cNvPr>
          <p:cNvSpPr/>
          <p:nvPr/>
        </p:nvSpPr>
        <p:spPr>
          <a:xfrm>
            <a:off x="3837778" y="4191300"/>
            <a:ext cx="5806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25" name="Прямоугольник 24">
            <a:hlinkClick r:id="rId23" action="ppaction://hlinksldjump"/>
            <a:extLst>
              <a:ext uri="{FF2B5EF4-FFF2-40B4-BE49-F238E27FC236}">
                <a16:creationId xmlns:a16="http://schemas.microsoft.com/office/drawing/2014/main" xmlns="" id="{29B4E5E6-4B00-434B-B806-552B2839A70E}"/>
              </a:ext>
            </a:extLst>
          </p:cNvPr>
          <p:cNvSpPr/>
          <p:nvPr/>
        </p:nvSpPr>
        <p:spPr>
          <a:xfrm>
            <a:off x="4695861" y="4191300"/>
            <a:ext cx="649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26" name="Прямоугольник 25">
            <a:hlinkClick r:id="rId24" action="ppaction://hlinksldjump"/>
            <a:extLst>
              <a:ext uri="{FF2B5EF4-FFF2-40B4-BE49-F238E27FC236}">
                <a16:creationId xmlns:a16="http://schemas.microsoft.com/office/drawing/2014/main" xmlns="" id="{480F8D2E-A70C-4DD3-BD45-78656B8047DF}"/>
              </a:ext>
            </a:extLst>
          </p:cNvPr>
          <p:cNvSpPr/>
          <p:nvPr/>
        </p:nvSpPr>
        <p:spPr>
          <a:xfrm>
            <a:off x="5621184" y="4191300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27" name="Прямоугольник 26">
            <a:hlinkClick r:id="rId25" action="ppaction://hlinksldjump"/>
            <a:extLst>
              <a:ext uri="{FF2B5EF4-FFF2-40B4-BE49-F238E27FC236}">
                <a16:creationId xmlns:a16="http://schemas.microsoft.com/office/drawing/2014/main" xmlns="" id="{33F41EC1-0DF7-4C9B-B3AB-674A0C6CD423}"/>
              </a:ext>
            </a:extLst>
          </p:cNvPr>
          <p:cNvSpPr/>
          <p:nvPr/>
        </p:nvSpPr>
        <p:spPr>
          <a:xfrm>
            <a:off x="6432690" y="4186993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30" name="Прямоугольник 29">
            <a:hlinkClick r:id="rId26" action="ppaction://hlinksldjump"/>
            <a:extLst>
              <a:ext uri="{FF2B5EF4-FFF2-40B4-BE49-F238E27FC236}">
                <a16:creationId xmlns:a16="http://schemas.microsoft.com/office/drawing/2014/main" xmlns="" id="{54F6B086-2C36-467D-AE41-494001F53A89}"/>
              </a:ext>
            </a:extLst>
          </p:cNvPr>
          <p:cNvSpPr/>
          <p:nvPr/>
        </p:nvSpPr>
        <p:spPr>
          <a:xfrm>
            <a:off x="7643488" y="4186993"/>
            <a:ext cx="622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3756489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328" y="2621290"/>
            <a:ext cx="5834139" cy="4058751"/>
          </a:xfrm>
        </p:spPr>
        <p:txBody>
          <a:bodyPr/>
          <a:lstStyle/>
          <a:p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Трость Пушкина, с которой он имел обыкновение ходить, весила около 16 кг. Поэт таскал такую тяжесть не просто так – он упражнял правую руку, чтобы в случае дуэли она его не подвела.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052" y="565183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3AB6F36F-600E-4555-91AA-E290C842BE47}"/>
              </a:ext>
            </a:extLst>
          </p:cNvPr>
          <p:cNvSpPr/>
          <p:nvPr/>
        </p:nvSpPr>
        <p:spPr>
          <a:xfrm>
            <a:off x="10075653" y="5934974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83734" y="157576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Пушкин часто ходил с этим предметом, носил часто в правой руке, что это было?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333" y="448732"/>
            <a:ext cx="5309658" cy="538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2701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5800272" cy="1501818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 называлась улица в Санкт-Петербурге, на которой жил А.С. Пушкин?</a:t>
            </a:r>
            <a:endParaRPr lang="ru-RU" sz="24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053" y="717583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8FF8CC76-4F40-4C83-8610-F6F1FBB6FB61}"/>
              </a:ext>
            </a:extLst>
          </p:cNvPr>
          <p:cNvSpPr/>
          <p:nvPr/>
        </p:nvSpPr>
        <p:spPr>
          <a:xfrm>
            <a:off x="5774587" y="5400145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72067" y="322820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900" indent="0"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Улица реки Мойка</a:t>
            </a:r>
            <a:endParaRPr lang="ru-RU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3074" name="Picture 2" descr="Музей-квартира А.С. Пушкина, Санкт-Петербург - Tripadvis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305" y="1253467"/>
            <a:ext cx="4843735" cy="4843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9442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7467" y="3632213"/>
            <a:ext cx="5088466" cy="1507054"/>
          </a:xfrm>
        </p:spPr>
        <p:txBody>
          <a:bodyPr/>
          <a:lstStyle/>
          <a:p>
            <a:r>
              <a:rPr lang="ru-RU" b="0" i="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Пушкин </a:t>
            </a: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составлял стихотворения на французском языке.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7EF7D3-FF60-4F1A-BC04-1936C3C7C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28" y="837208"/>
            <a:ext cx="158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Ф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360753DD-06BD-4D0F-9CA3-200E8117CD1C}"/>
              </a:ext>
            </a:extLst>
          </p:cNvPr>
          <p:cNvSpPr/>
          <p:nvPr/>
        </p:nvSpPr>
        <p:spPr>
          <a:xfrm>
            <a:off x="8655100" y="5901108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 txBox="1">
            <a:spLocks/>
          </p:cNvSpPr>
          <p:nvPr/>
        </p:nvSpPr>
        <p:spPr>
          <a:xfrm>
            <a:off x="1151467" y="2032012"/>
            <a:ext cx="4732866" cy="1507054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А. С. Пушкин писал стихи в 8 лет, назовите язык на котором он писал?</a:t>
            </a:r>
            <a:endParaRPr lang="ru-R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26" y="1078971"/>
            <a:ext cx="5798650" cy="4415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7384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062" y="1740915"/>
            <a:ext cx="5114472" cy="2069085"/>
          </a:xfrm>
        </p:spPr>
        <p:txBody>
          <a:bodyPr/>
          <a:lstStyle/>
          <a:p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Александр Сергеевич побывал в этом городе в мае 1824 года. С … связана и история предков великого поэта – этот город строил его знаменитый родственник – Иван Абрамович Ганнибал.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53" y="700649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5" name="Блок-схема: узел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D5DC0A40-CE8C-43D5-BBE0-70E32ACD8E08}"/>
              </a:ext>
            </a:extLst>
          </p:cNvPr>
          <p:cNvSpPr/>
          <p:nvPr/>
        </p:nvSpPr>
        <p:spPr>
          <a:xfrm>
            <a:off x="3479818" y="5049158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 txBox="1">
            <a:spLocks/>
          </p:cNvSpPr>
          <p:nvPr/>
        </p:nvSpPr>
        <p:spPr>
          <a:xfrm>
            <a:off x="829129" y="3948767"/>
            <a:ext cx="5114472" cy="919565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Херсон</a:t>
            </a:r>
            <a:endParaRPr lang="ru-RU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2" name="Picture 2" descr="Пушкин в Лицее. Истории. Одинако. | Планета семейного кино и мультфильмо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" r="6254"/>
          <a:stretch/>
        </p:blipFill>
        <p:spPr bwMode="auto">
          <a:xfrm>
            <a:off x="6138333" y="1716889"/>
            <a:ext cx="5638802" cy="333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4932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7667" y="1828678"/>
            <a:ext cx="9590550" cy="970588"/>
          </a:xfrm>
        </p:spPr>
        <p:txBody>
          <a:bodyPr>
            <a:normAutofit/>
          </a:bodyPr>
          <a:lstStyle/>
          <a:p>
            <a:pPr algn="l"/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 называлось место, в котором учился А.С.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Пушкин</a:t>
            </a:r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?</a:t>
            </a:r>
            <a:endParaRPr lang="ru-RU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7EF7D3-FF60-4F1A-BC04-1936C3C7C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461" y="718675"/>
            <a:ext cx="158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356882-B7CD-45FA-A319-8B3D427CB5ED}"/>
              </a:ext>
            </a:extLst>
          </p:cNvPr>
          <p:cNvSpPr/>
          <p:nvPr/>
        </p:nvSpPr>
        <p:spPr>
          <a:xfrm>
            <a:off x="4287830" y="5532570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97135" y="2429934"/>
            <a:ext cx="2722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Царскосельский Лицей </a:t>
            </a:r>
            <a:endParaRPr lang="ru-RU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6146" name="Picture 2" descr="Лицей, про который мы не забыли | Правми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844" y="2501503"/>
            <a:ext cx="6055852" cy="3845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3762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2458" y="1668317"/>
            <a:ext cx="7408332" cy="894388"/>
          </a:xfrm>
        </p:spPr>
        <p:txBody>
          <a:bodyPr>
            <a:normAutofit/>
          </a:bodyPr>
          <a:lstStyle/>
          <a:p>
            <a:pPr algn="l"/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Какое самое любимое занятие было у Пушкина в детстве</a:t>
            </a:r>
            <a:r>
              <a:rPr lang="ru-RU" b="0" i="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?</a:t>
            </a:r>
            <a:endParaRPr lang="ru-RU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7EF7D3-FF60-4F1A-BC04-1936C3C7C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395" y="862608"/>
            <a:ext cx="158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A93C4CF2-D7FA-4E1C-A4F8-AA161BF055F1}"/>
              </a:ext>
            </a:extLst>
          </p:cNvPr>
          <p:cNvSpPr/>
          <p:nvPr/>
        </p:nvSpPr>
        <p:spPr>
          <a:xfrm>
            <a:off x="11147565" y="5762942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547449" y="2655837"/>
            <a:ext cx="49106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 Чтение.</a:t>
            </a:r>
          </a:p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После дуэли Пушкина отвезли в его квартиру. Он страдал от сильной боли и оставался в живых в течение еще 46 часов. Когда доктор спросил, есть ли кто-то, с кем он хочет попрощаться, поэт посмотрел на свою коллекцию книг, сказав: «Прощайте, друзья». Он умер в окружении своей семьи.</a:t>
            </a:r>
            <a:endParaRPr lang="ru-RU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7170" name="Picture 2" descr="Смотреть диафильм Пушкин в лице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3" b="20259"/>
          <a:stretch/>
        </p:blipFill>
        <p:spPr bwMode="auto">
          <a:xfrm>
            <a:off x="332458" y="2289584"/>
            <a:ext cx="5887507" cy="40688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6427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3201" y="1797442"/>
            <a:ext cx="5401732" cy="2977188"/>
          </a:xfrm>
        </p:spPr>
        <p:txBody>
          <a:bodyPr>
            <a:normAutofit/>
          </a:bodyPr>
          <a:lstStyle/>
          <a:p>
            <a:pPr algn="l"/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В чём чаще всего изображают А.С. Пушкина на портретах?</a:t>
            </a:r>
            <a:endParaRPr lang="ru-RU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7EF7D3-FF60-4F1A-BC04-1936C3C7C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28" y="837208"/>
            <a:ext cx="158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4808569E-4C0F-4977-9A0B-D086D9C9191F}"/>
              </a:ext>
            </a:extLst>
          </p:cNvPr>
          <p:cNvSpPr/>
          <p:nvPr/>
        </p:nvSpPr>
        <p:spPr>
          <a:xfrm>
            <a:off x="6832920" y="6074145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366488" y="2992737"/>
            <a:ext cx="46990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Александра Сергеевича Пушкина часто изображают в шляпе-цилиндре. Он действительно отдавал предпочтение этому головному убору, потому что в нём он визуально казался выше ростом.</a:t>
            </a:r>
            <a:endParaRPr lang="ru-RU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8194" name="Picture 2" descr="Лицея день заветный - 7Дней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073" y="115609"/>
            <a:ext cx="4494927" cy="674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1488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06134" y="1086812"/>
            <a:ext cx="9590550" cy="640388"/>
          </a:xfrm>
        </p:spPr>
        <p:txBody>
          <a:bodyPr>
            <a:normAutofit/>
          </a:bodyPr>
          <a:lstStyle/>
          <a:p>
            <a:pPr algn="l"/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Назовите любимый стихотворный размер писателя?</a:t>
            </a:r>
            <a:endParaRPr lang="ru-RU" sz="24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B7EF7D3-FF60-4F1A-BC04-1936C3C7C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728" y="837208"/>
            <a:ext cx="15863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2129FD30-CA4D-4E56-B0AA-D07710D3BA4C}"/>
              </a:ext>
            </a:extLst>
          </p:cNvPr>
          <p:cNvSpPr/>
          <p:nvPr/>
        </p:nvSpPr>
        <p:spPr>
          <a:xfrm>
            <a:off x="7115036" y="5873136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C0A67ADF-18AA-4AB5-A7D7-4DFDAB6246C6}"/>
              </a:ext>
            </a:extLst>
          </p:cNvPr>
          <p:cNvSpPr txBox="1">
            <a:spLocks/>
          </p:cNvSpPr>
          <p:nvPr/>
        </p:nvSpPr>
        <p:spPr>
          <a:xfrm>
            <a:off x="8890321" y="3465787"/>
            <a:ext cx="1185332" cy="101308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None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1">
                    <a:tint val="75000"/>
                  </a:schemeClr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Ямб </a:t>
            </a:r>
            <a:endParaRPr lang="ru-RU" sz="240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AutoShape 2" descr="Урок 7: Пушкин в лицее - 100urokov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Урок 7: Пушкин в лицее - 100urokov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866389"/>
            <a:ext cx="6279092" cy="476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1696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382" y="1639372"/>
            <a:ext cx="6055041" cy="92333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 звали няню А.А. Пушкина ?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209" y="716042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C121763D-0C57-42B2-8708-F2F948B1F5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9" r="12689"/>
          <a:stretch/>
        </p:blipFill>
        <p:spPr bwMode="auto">
          <a:xfrm>
            <a:off x="477379" y="2258290"/>
            <a:ext cx="5257243" cy="44790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B8F0D38F-14C6-43DD-936A-BB85D75EB61B}"/>
              </a:ext>
            </a:extLst>
          </p:cNvPr>
          <p:cNvSpPr txBox="1">
            <a:spLocks/>
          </p:cNvSpPr>
          <p:nvPr/>
        </p:nvSpPr>
        <p:spPr>
          <a:xfrm>
            <a:off x="6399175" y="3528976"/>
            <a:ext cx="4171844" cy="92333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36900" indent="0">
              <a:buNone/>
            </a:pPr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Арина Родионовна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6" name="Блок-схема: узел 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CAB2236-44CE-4B69-A872-4E2069904330}"/>
              </a:ext>
            </a:extLst>
          </p:cNvPr>
          <p:cNvSpPr/>
          <p:nvPr/>
        </p:nvSpPr>
        <p:spPr>
          <a:xfrm>
            <a:off x="11093519" y="6018101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5386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5557A64-2D4C-4496-A54B-BCB088B38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-67483"/>
            <a:ext cx="4675721" cy="6992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021697"/>
            <a:ext cx="6576190" cy="1324177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Какое период считают самым плодотворным в творчестве А.С. Пушкина?</a:t>
            </a:r>
            <a:endParaRPr lang="ru-RU" sz="28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  <a:p>
            <a:endParaRPr lang="ru-RU" sz="2800" b="0" i="0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897" y="809119"/>
            <a:ext cx="599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5" name="Блок-схема: узел 4">
            <a:hlinkClick r:id="rId3" action="ppaction://hlinksldjump"/>
            <a:extLst>
              <a:ext uri="{FF2B5EF4-FFF2-40B4-BE49-F238E27FC236}">
                <a16:creationId xmlns:a16="http://schemas.microsoft.com/office/drawing/2014/main" xmlns="" id="{8A1448E2-B5B0-475C-BBB6-B3E16ADA161E}"/>
              </a:ext>
            </a:extLst>
          </p:cNvPr>
          <p:cNvSpPr/>
          <p:nvPr/>
        </p:nvSpPr>
        <p:spPr>
          <a:xfrm>
            <a:off x="6818847" y="5990392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463C846-7649-449B-9BD8-D536F05533D7}"/>
              </a:ext>
            </a:extLst>
          </p:cNvPr>
          <p:cNvSpPr txBox="1"/>
          <p:nvPr/>
        </p:nvSpPr>
        <p:spPr>
          <a:xfrm>
            <a:off x="1159214" y="351212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Болдинская осень</a:t>
            </a:r>
          </a:p>
        </p:txBody>
      </p:sp>
    </p:spTree>
    <p:extLst>
      <p:ext uri="{BB962C8B-B14F-4D97-AF65-F5344CB8AC3E}">
        <p14:creationId xmlns:p14="http://schemas.microsoft.com/office/powerpoint/2010/main" val="15935347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19" y="1533559"/>
            <a:ext cx="10353762" cy="918180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Кем поэт по окончании лицея мечтал стать? 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88661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8C601478-C329-433B-B7EE-F63523E2763B}"/>
              </a:ext>
            </a:extLst>
          </p:cNvPr>
          <p:cNvSpPr/>
          <p:nvPr/>
        </p:nvSpPr>
        <p:spPr>
          <a:xfrm>
            <a:off x="10075653" y="5934974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2B95CBA-5675-43EF-AEC6-AD4203684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19" y="2451738"/>
            <a:ext cx="6386945" cy="4257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3EC3610-CEC8-4CF3-B300-B6E24C286DFB}"/>
              </a:ext>
            </a:extLst>
          </p:cNvPr>
          <p:cNvSpPr txBox="1"/>
          <p:nvPr/>
        </p:nvSpPr>
        <p:spPr>
          <a:xfrm>
            <a:off x="7079673" y="4072888"/>
            <a:ext cx="49876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Поэт по окончании лицея мечтал стать военным, но папа Пушкина этому сильно противился.</a:t>
            </a:r>
          </a:p>
        </p:txBody>
      </p:sp>
    </p:spTree>
    <p:extLst>
      <p:ext uri="{BB962C8B-B14F-4D97-AF65-F5344CB8AC3E}">
        <p14:creationId xmlns:p14="http://schemas.microsoft.com/office/powerpoint/2010/main" val="34686505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924676"/>
            <a:ext cx="5528162" cy="923330"/>
          </a:xfrm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 где лежит ночная мгла в стихотворении А.С. Пушкина?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937" y="832436"/>
            <a:ext cx="554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8095811D-B4FC-4BAB-8022-C806A10ACBAD}"/>
              </a:ext>
            </a:extLst>
          </p:cNvPr>
          <p:cNvSpPr/>
          <p:nvPr/>
        </p:nvSpPr>
        <p:spPr>
          <a:xfrm>
            <a:off x="5896186" y="5976538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BACF5B1-70A9-4616-924E-0491781519EB}"/>
              </a:ext>
            </a:extLst>
          </p:cNvPr>
          <p:cNvSpPr txBox="1"/>
          <p:nvPr/>
        </p:nvSpPr>
        <p:spPr>
          <a:xfrm>
            <a:off x="913795" y="3048059"/>
            <a:ext cx="483584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 холмах Грузии лежит ночная мгла;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Шумит </a:t>
            </a:r>
            <a:r>
              <a:rPr lang="ru-RU" b="0" i="0" dirty="0" err="1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Арагва</a:t>
            </a: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 предо мною.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Мне грустно и легко; печаль моя светла;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Печаль моя полна тобою,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Тобой, одной тобой… Унынья моего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Ничто не мучит, не тревожит,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И сердце вновь горит и любит — оттого,</a:t>
            </a:r>
          </a:p>
          <a:p>
            <a:pPr marL="36900" indent="0">
              <a:buNone/>
            </a:pPr>
            <a:r>
              <a:rPr lang="ru-RU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Что не любить оно не может.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FC0FD28-ACDD-4ED5-A7C5-6A0D3E3E87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394"/>
          <a:stretch/>
        </p:blipFill>
        <p:spPr>
          <a:xfrm>
            <a:off x="6663838" y="0"/>
            <a:ext cx="5528162" cy="686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975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4517187" cy="1135442"/>
          </a:xfrm>
        </p:spPr>
        <p:txBody>
          <a:bodyPr>
            <a:normAutofit lnSpcReduction="10000"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 какого движения считали А.С. Пушкина?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18361"/>
            <a:ext cx="638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59CC7EA9-ED15-42FC-A99D-B982C8E78202}"/>
              </a:ext>
            </a:extLst>
          </p:cNvPr>
          <p:cNvSpPr/>
          <p:nvPr/>
        </p:nvSpPr>
        <p:spPr>
          <a:xfrm>
            <a:off x="5909187" y="5777346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0A34764-07BD-4A02-93F7-9616B7D6F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019" y="-66259"/>
            <a:ext cx="5556718" cy="6924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37D10B18-6A0A-48FB-9B32-144F4EB00F43}"/>
              </a:ext>
            </a:extLst>
          </p:cNvPr>
          <p:cNvSpPr txBox="1">
            <a:spLocks/>
          </p:cNvSpPr>
          <p:nvPr/>
        </p:nvSpPr>
        <p:spPr>
          <a:xfrm>
            <a:off x="802958" y="2867892"/>
            <a:ext cx="5496600" cy="1135442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Александр Сергеевич считался приверженцем декабристов.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1021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5930350" cy="1495660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Какое произведение в Англии считают первым русским романом?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5135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3D9F41-20CC-4E83-80DF-C9BDBB75B89F}"/>
              </a:ext>
            </a:extLst>
          </p:cNvPr>
          <p:cNvSpPr/>
          <p:nvPr/>
        </p:nvSpPr>
        <p:spPr>
          <a:xfrm>
            <a:off x="6096000" y="6106168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7F14736-5DDB-47DA-B667-A6D8E1FCE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95BB08C5-AD16-4EDF-812F-22A70A2DCC61}"/>
              </a:ext>
            </a:extLst>
          </p:cNvPr>
          <p:cNvSpPr txBox="1">
            <a:spLocks/>
          </p:cNvSpPr>
          <p:nvPr/>
        </p:nvSpPr>
        <p:spPr>
          <a:xfrm>
            <a:off x="913795" y="2799249"/>
            <a:ext cx="5930350" cy="137096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В Англии первым русским романом является именно «Евгений Онегин», написанный Александром Сергеевичем Пушкиным.</a:t>
            </a:r>
          </a:p>
          <a:p>
            <a:endParaRPr lang="ru-RU" dirty="0">
              <a:solidFill>
                <a:schemeClr val="tx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9743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402111-03C8-4AD1-8592-4F03D370A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235" y="1963615"/>
            <a:ext cx="5182205" cy="4058751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Назовите фамилию писателя, с которым А.С. Пушкин был очень дружен и с которым он соревновался в шуточном стиле. Их спор касался написания сказок в народном стиле. Так появились знаменитые "Сказка о царе Салтане и сыне его </a:t>
            </a:r>
            <a:r>
              <a:rPr lang="ru-RU" sz="2400" b="0" i="0" dirty="0" err="1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Гвидоне</a:t>
            </a:r>
            <a:r>
              <a:rPr lang="ru-RU" sz="2400" b="0" i="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..." и "Сказка о мертвой царевне..."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00A3E446-1E02-46CD-ADBD-8B1F0C46E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177" y="593793"/>
            <a:ext cx="824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5" name="Блок-схема: узел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9EFEB62F-B5A5-4D03-B426-7D43394A1C64}"/>
              </a:ext>
            </a:extLst>
          </p:cNvPr>
          <p:cNvSpPr/>
          <p:nvPr/>
        </p:nvSpPr>
        <p:spPr>
          <a:xfrm>
            <a:off x="4284453" y="6022366"/>
            <a:ext cx="621102" cy="595526"/>
          </a:xfrm>
          <a:prstGeom prst="flowChartConnector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xmlns="" id="{E48A2CE7-3546-4B04-B86C-F727AE8C0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" r="29771"/>
          <a:stretch/>
        </p:blipFill>
        <p:spPr bwMode="auto">
          <a:xfrm>
            <a:off x="5315440" y="0"/>
            <a:ext cx="6876560" cy="695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FA911584-3AAC-4269-ABA9-DA6C6702841D}"/>
              </a:ext>
            </a:extLst>
          </p:cNvPr>
          <p:cNvSpPr txBox="1">
            <a:spLocks/>
          </p:cNvSpPr>
          <p:nvPr/>
        </p:nvSpPr>
        <p:spPr>
          <a:xfrm>
            <a:off x="2191676" y="906423"/>
            <a:ext cx="2651529" cy="92333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>
                    <a:lumMod val="95000"/>
                  </a:schemeClr>
                </a:solidFill>
                <a:effectLst/>
                <a:latin typeface="Arial" panose="020B0604020202020204" pitchFamily="34" charset="0"/>
              </a:rPr>
              <a:t>Жуковский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9282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316</TotalTime>
  <Words>673</Words>
  <Application>Microsoft Office PowerPoint</Application>
  <PresentationFormat>Произвольный</PresentationFormat>
  <Paragraphs>112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Сланец</vt:lpstr>
      <vt:lpstr>Азбука А.С. Пушкина</vt:lpstr>
      <vt:lpstr>Презентация PowerPoint</vt:lpstr>
      <vt:lpstr>А</vt:lpstr>
      <vt:lpstr>Б</vt:lpstr>
      <vt:lpstr>В</vt:lpstr>
      <vt:lpstr>Г</vt:lpstr>
      <vt:lpstr>Д</vt:lpstr>
      <vt:lpstr>Е</vt:lpstr>
      <vt:lpstr>Ж</vt:lpstr>
      <vt:lpstr>З</vt:lpstr>
      <vt:lpstr>И</vt:lpstr>
      <vt:lpstr>К</vt:lpstr>
      <vt:lpstr>Л</vt:lpstr>
      <vt:lpstr>М</vt:lpstr>
      <vt:lpstr>Н</vt:lpstr>
      <vt:lpstr>О</vt:lpstr>
      <vt:lpstr>П</vt:lpstr>
      <vt:lpstr>Р</vt:lpstr>
      <vt:lpstr>С</vt:lpstr>
      <vt:lpstr>Т</vt:lpstr>
      <vt:lpstr>У</vt:lpstr>
      <vt:lpstr>Ф</vt:lpstr>
      <vt:lpstr>Х</vt:lpstr>
      <vt:lpstr>Ц</vt:lpstr>
      <vt:lpstr>Ч</vt:lpstr>
      <vt:lpstr>Ш</vt:lpstr>
      <vt:lpstr>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А.С. Пушкина</dc:title>
  <dc:creator>Home</dc:creator>
  <cp:lastModifiedBy>RePack by Diakov</cp:lastModifiedBy>
  <cp:revision>16</cp:revision>
  <dcterms:created xsi:type="dcterms:W3CDTF">2022-10-06T13:21:34Z</dcterms:created>
  <dcterms:modified xsi:type="dcterms:W3CDTF">2022-10-11T08:54:45Z</dcterms:modified>
</cp:coreProperties>
</file>