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522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632D73-B7CF-49D7-AB5C-5C30A74AEE4B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49A9FD-C98C-4D19-A297-45EF83A5028D}">
      <dgm:prSet custT="1"/>
      <dgm:spPr/>
      <dgm:t>
        <a:bodyPr/>
        <a:lstStyle/>
        <a:p>
          <a:pPr rtl="0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Стоматологические заболевания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-одна из самых распространённых патологий.  Считается, что у 90% населения земного шара есть стоматологические </a:t>
          </a:r>
          <a:r>
            <a:rPr lang="ru-RU" sz="1200" dirty="0" err="1" smtClean="0">
              <a:latin typeface="Times New Roman" pitchFamily="18" charset="0"/>
              <a:cs typeface="Times New Roman" pitchFamily="18" charset="0"/>
            </a:rPr>
            <a:t>проблемы.Стоматологические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заболевания крайне редко приводят к летальному исходу, однако заболевания полости рта сильно осложняют повседневную жизнь и служат </a:t>
          </a:r>
          <a:r>
            <a:rPr lang="ru-RU" sz="1200" dirty="0" err="1" smtClean="0">
              <a:latin typeface="Times New Roman" pitchFamily="18" charset="0"/>
              <a:cs typeface="Times New Roman" pitchFamily="18" charset="0"/>
            </a:rPr>
            <a:t>стрессогенным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 фактором для населения. Кроме того, состояние отражает состояние  здоровья всего организма в целом.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EE6AA8B-4D85-4E4D-8C04-74CB2216CFAA}" type="parTrans" cxnId="{243FBF33-DA04-48D3-9306-2CD802B4C7D3}">
      <dgm:prSet/>
      <dgm:spPr/>
      <dgm:t>
        <a:bodyPr/>
        <a:lstStyle/>
        <a:p>
          <a:endParaRPr lang="ru-RU"/>
        </a:p>
      </dgm:t>
    </dgm:pt>
    <dgm:pt modelId="{B9221A8C-FB24-435C-A339-AC5DC1AA801C}" type="sibTrans" cxnId="{243FBF33-DA04-48D3-9306-2CD802B4C7D3}">
      <dgm:prSet/>
      <dgm:spPr/>
      <dgm:t>
        <a:bodyPr/>
        <a:lstStyle/>
        <a:p>
          <a:endParaRPr lang="ru-RU"/>
        </a:p>
      </dgm:t>
    </dgm:pt>
    <dgm:pt modelId="{992149FD-851C-4B5E-8F67-6A1D794F7F95}" type="pres">
      <dgm:prSet presAssocID="{F6632D73-B7CF-49D7-AB5C-5C30A74AEE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0A5FA3-ED9B-4BFC-8FF6-A4A1C3DD30BC}" type="pres">
      <dgm:prSet presAssocID="{E449A9FD-C98C-4D19-A297-45EF83A5028D}" presName="parentText" presStyleLbl="node1" presStyleIdx="0" presStyleCnt="1" custScaleY="120954" custLinFactNeighborY="1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57ED7F-8364-434E-99BA-2F07511F793B}" type="presOf" srcId="{F6632D73-B7CF-49D7-AB5C-5C30A74AEE4B}" destId="{992149FD-851C-4B5E-8F67-6A1D794F7F95}" srcOrd="0" destOrd="0" presId="urn:microsoft.com/office/officeart/2005/8/layout/vList2"/>
    <dgm:cxn modelId="{243FBF33-DA04-48D3-9306-2CD802B4C7D3}" srcId="{F6632D73-B7CF-49D7-AB5C-5C30A74AEE4B}" destId="{E449A9FD-C98C-4D19-A297-45EF83A5028D}" srcOrd="0" destOrd="0" parTransId="{BEE6AA8B-4D85-4E4D-8C04-74CB2216CFAA}" sibTransId="{B9221A8C-FB24-435C-A339-AC5DC1AA801C}"/>
    <dgm:cxn modelId="{A57702B6-09E1-432B-84E5-84850DF946D8}" type="presOf" srcId="{E449A9FD-C98C-4D19-A297-45EF83A5028D}" destId="{1C0A5FA3-ED9B-4BFC-8FF6-A4A1C3DD30BC}" srcOrd="0" destOrd="0" presId="urn:microsoft.com/office/officeart/2005/8/layout/vList2"/>
    <dgm:cxn modelId="{36D95221-1DDE-44AF-98A7-3E195B15A219}" type="presParOf" srcId="{992149FD-851C-4B5E-8F67-6A1D794F7F95}" destId="{1C0A5FA3-ED9B-4BFC-8FF6-A4A1C3DD30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CA33F48-F7C0-4DB1-882E-1288E03831FE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EA53A23-2E93-4951-A82F-35C83B6FF2CC}">
      <dgm:prSet/>
      <dgm:spPr/>
      <dgm:t>
        <a:bodyPr/>
        <a:lstStyle/>
        <a:p>
          <a:pPr rtl="0"/>
          <a:r>
            <a:rPr lang="ru-RU" b="1" dirty="0" smtClean="0"/>
            <a:t>Цель правильной личной гигиены полости рта </a:t>
          </a:r>
          <a:r>
            <a:rPr lang="ru-RU" dirty="0" smtClean="0"/>
            <a:t>– сделать зубы более здоровыми, дыхание – свежим и приятным, предотвратить кровоточивость десен и образование желтого налета. В результате правильного ухода улыбка станет привлекательной и белоснежной, а главный результат – предотвращение стоматологических заболеваний.</a:t>
          </a:r>
          <a:endParaRPr lang="ru-RU" dirty="0"/>
        </a:p>
      </dgm:t>
    </dgm:pt>
    <dgm:pt modelId="{088F99C5-21C6-4F67-ABDA-DF1B25340E58}" type="parTrans" cxnId="{53CBF454-1E62-4BA8-8C46-C4AF97167264}">
      <dgm:prSet/>
      <dgm:spPr/>
      <dgm:t>
        <a:bodyPr/>
        <a:lstStyle/>
        <a:p>
          <a:endParaRPr lang="ru-RU"/>
        </a:p>
      </dgm:t>
    </dgm:pt>
    <dgm:pt modelId="{95471CBB-1E93-4064-8A26-C56A943F718B}" type="sibTrans" cxnId="{53CBF454-1E62-4BA8-8C46-C4AF97167264}">
      <dgm:prSet/>
      <dgm:spPr/>
      <dgm:t>
        <a:bodyPr/>
        <a:lstStyle/>
        <a:p>
          <a:endParaRPr lang="ru-RU"/>
        </a:p>
      </dgm:t>
    </dgm:pt>
    <dgm:pt modelId="{4D358773-F772-4EC5-8EB2-424E9C670E6D}" type="pres">
      <dgm:prSet presAssocID="{5CA33F48-F7C0-4DB1-882E-1288E03831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CBC1DA-5057-4943-BBF4-D6B5E7A3DB19}" type="pres">
      <dgm:prSet presAssocID="{1EA53A23-2E93-4951-A82F-35C83B6FF2CC}" presName="parentText" presStyleLbl="node1" presStyleIdx="0" presStyleCnt="1" custLinFactNeighborX="928" custLinFactNeighborY="-432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0EEB59-8ACD-4AF9-BCC8-04C85808A267}" type="presOf" srcId="{5CA33F48-F7C0-4DB1-882E-1288E03831FE}" destId="{4D358773-F772-4EC5-8EB2-424E9C670E6D}" srcOrd="0" destOrd="0" presId="urn:microsoft.com/office/officeart/2005/8/layout/vList2"/>
    <dgm:cxn modelId="{53CBF454-1E62-4BA8-8C46-C4AF97167264}" srcId="{5CA33F48-F7C0-4DB1-882E-1288E03831FE}" destId="{1EA53A23-2E93-4951-A82F-35C83B6FF2CC}" srcOrd="0" destOrd="0" parTransId="{088F99C5-21C6-4F67-ABDA-DF1B25340E58}" sibTransId="{95471CBB-1E93-4064-8A26-C56A943F718B}"/>
    <dgm:cxn modelId="{8E4D50C7-681F-49D4-AB55-E81F76DCCF07}" type="presOf" srcId="{1EA53A23-2E93-4951-A82F-35C83B6FF2CC}" destId="{7ACBC1DA-5057-4943-BBF4-D6B5E7A3DB19}" srcOrd="0" destOrd="0" presId="urn:microsoft.com/office/officeart/2005/8/layout/vList2"/>
    <dgm:cxn modelId="{CAD77379-85CC-4E4A-8F6E-A37AE681D707}" type="presParOf" srcId="{4D358773-F772-4EC5-8EB2-424E9C670E6D}" destId="{7ACBC1DA-5057-4943-BBF4-D6B5E7A3D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E746780-0010-4101-B40C-F93CFA400C9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BC75ED-14BD-432B-AFDD-095E26CA0585}">
      <dgm:prSet/>
      <dgm:spPr/>
      <dgm:t>
        <a:bodyPr/>
        <a:lstStyle/>
        <a:p>
          <a:pPr rtl="0"/>
          <a:r>
            <a:rPr lang="ru-RU" dirty="0" smtClean="0"/>
            <a:t>Подбирать зубную щетку следует индивидуально, учитывая несколько факторов. Прежде всего, это жесткость щетины, размер ручки. Универсальными являются щетинки средней жесткости. Мягкие щетки рекомендуются при заболеваниях десен и кровоточивости, а жесткие – при очень крепких зубах или для протезов. Последние необходимо использовать с осторожностью, потому что неправильная чистка с ее помощью приведет к серьезным повреждениям десен и эмали. Результативный уход за зубами начинается именно с выбора правильной зубной щетки. Не менее важно правильно ее хранить. Необходимо, чтобы щетка быстро высыхала, потому что влага способствует размножению бактерий. Кроме того, щетки рекомендуется хранить без футляра.</a:t>
          </a:r>
          <a:endParaRPr lang="ru-RU" dirty="0"/>
        </a:p>
      </dgm:t>
    </dgm:pt>
    <dgm:pt modelId="{D9C0ABDC-2B12-46DD-8646-8EE25A5314D4}" type="parTrans" cxnId="{EC6D950F-05B8-4066-B317-EF931C88A70E}">
      <dgm:prSet/>
      <dgm:spPr/>
      <dgm:t>
        <a:bodyPr/>
        <a:lstStyle/>
        <a:p>
          <a:endParaRPr lang="ru-RU"/>
        </a:p>
      </dgm:t>
    </dgm:pt>
    <dgm:pt modelId="{E1073D4D-4ACB-4553-AAD2-D99742A66ECC}" type="sibTrans" cxnId="{EC6D950F-05B8-4066-B317-EF931C88A70E}">
      <dgm:prSet/>
      <dgm:spPr/>
      <dgm:t>
        <a:bodyPr/>
        <a:lstStyle/>
        <a:p>
          <a:endParaRPr lang="ru-RU"/>
        </a:p>
      </dgm:t>
    </dgm:pt>
    <dgm:pt modelId="{BA657B59-4DA2-49D8-8A4A-0A93E7566EFE}" type="pres">
      <dgm:prSet presAssocID="{0E746780-0010-4101-B40C-F93CFA400C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1FC74C-1132-4B21-ACD6-70ABE9499278}" type="pres">
      <dgm:prSet presAssocID="{D0BC75ED-14BD-432B-AFDD-095E26CA0585}" presName="parentText" presStyleLbl="node1" presStyleIdx="0" presStyleCnt="1" custScaleY="5377" custLinFactNeighborX="-13718" custLinFactNeighborY="-33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6D950F-05B8-4066-B317-EF931C88A70E}" srcId="{0E746780-0010-4101-B40C-F93CFA400C95}" destId="{D0BC75ED-14BD-432B-AFDD-095E26CA0585}" srcOrd="0" destOrd="0" parTransId="{D9C0ABDC-2B12-46DD-8646-8EE25A5314D4}" sibTransId="{E1073D4D-4ACB-4553-AAD2-D99742A66ECC}"/>
    <dgm:cxn modelId="{D252994F-CF27-44FF-80C6-9D2B5253860A}" type="presOf" srcId="{D0BC75ED-14BD-432B-AFDD-095E26CA0585}" destId="{B51FC74C-1132-4B21-ACD6-70ABE9499278}" srcOrd="0" destOrd="0" presId="urn:microsoft.com/office/officeart/2005/8/layout/vList2"/>
    <dgm:cxn modelId="{600F202C-40E3-404E-8B29-A1F2B702C795}" type="presOf" srcId="{0E746780-0010-4101-B40C-F93CFA400C95}" destId="{BA657B59-4DA2-49D8-8A4A-0A93E7566EFE}" srcOrd="0" destOrd="0" presId="urn:microsoft.com/office/officeart/2005/8/layout/vList2"/>
    <dgm:cxn modelId="{EB581B11-0606-406D-9018-BA28F58DA815}" type="presParOf" srcId="{BA657B59-4DA2-49D8-8A4A-0A93E7566EFE}" destId="{B51FC74C-1132-4B21-ACD6-70ABE949927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4ED2C5F-47FB-4872-8E2D-EC51DE0FF34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9418577-4ABE-48AD-9872-906AFEDEFF2B}">
      <dgm:prSet/>
      <dgm:spPr/>
      <dgm:t>
        <a:bodyPr/>
        <a:lstStyle/>
        <a:p>
          <a:pPr rtl="0"/>
          <a:r>
            <a:rPr lang="ru-RU" smtClean="0"/>
            <a:t>Еще одно важнейшее средство для ухода за полостью рта. В зависимости от состояния зубов можно выбрать лечебное или профилактическое средство. Различаются и текстуры – от гелеобразных до кремовых. В состав большинства паст входит фтор, но его процент различен. Если профилактическую пасту можно подобрать самостоятельно, по отзывам и советам знакомых, то лечебную – только по рекомендациям врачей. Менять зубную пасту следует каждые несколько месяцев, чтобы обеспечить комплексный уход за полостью рта. Средства против кровоточивости можно чередовать с укрепляющими и отбеливающими. Например, утром можно использовать пасты против кариеса, а вечером – против воспалений. Прежде чем купит детскую пасту, изучите специальные линейки известных марок.</a:t>
          </a:r>
          <a:endParaRPr lang="ru-RU"/>
        </a:p>
      </dgm:t>
    </dgm:pt>
    <dgm:pt modelId="{34EC8972-6D1D-42A6-9726-180BD3A82322}" type="parTrans" cxnId="{D1F14A46-33CA-4CAE-AB9B-768D521427E3}">
      <dgm:prSet/>
      <dgm:spPr/>
      <dgm:t>
        <a:bodyPr/>
        <a:lstStyle/>
        <a:p>
          <a:endParaRPr lang="ru-RU"/>
        </a:p>
      </dgm:t>
    </dgm:pt>
    <dgm:pt modelId="{DEF5F24E-A7D5-4670-91F1-FBA56B8594CA}" type="sibTrans" cxnId="{D1F14A46-33CA-4CAE-AB9B-768D521427E3}">
      <dgm:prSet/>
      <dgm:spPr/>
      <dgm:t>
        <a:bodyPr/>
        <a:lstStyle/>
        <a:p>
          <a:endParaRPr lang="ru-RU"/>
        </a:p>
      </dgm:t>
    </dgm:pt>
    <dgm:pt modelId="{E653BD85-F542-401D-BEA4-E7C90C2DAB51}" type="pres">
      <dgm:prSet presAssocID="{44ED2C5F-47FB-4872-8E2D-EC51DE0FF3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8D6E61-D351-4F40-809E-8113856E0B20}" type="pres">
      <dgm:prSet presAssocID="{39418577-4ABE-48AD-9872-906AFEDEFF2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14A46-33CA-4CAE-AB9B-768D521427E3}" srcId="{44ED2C5F-47FB-4872-8E2D-EC51DE0FF343}" destId="{39418577-4ABE-48AD-9872-906AFEDEFF2B}" srcOrd="0" destOrd="0" parTransId="{34EC8972-6D1D-42A6-9726-180BD3A82322}" sibTransId="{DEF5F24E-A7D5-4670-91F1-FBA56B8594CA}"/>
    <dgm:cxn modelId="{DA2BE6E1-3F57-4E90-8154-3570418938D0}" type="presOf" srcId="{39418577-4ABE-48AD-9872-906AFEDEFF2B}" destId="{7F8D6E61-D351-4F40-809E-8113856E0B20}" srcOrd="0" destOrd="0" presId="urn:microsoft.com/office/officeart/2005/8/layout/vList2"/>
    <dgm:cxn modelId="{074CE064-7FAA-4AF3-B284-546A06D56E73}" type="presOf" srcId="{44ED2C5F-47FB-4872-8E2D-EC51DE0FF343}" destId="{E653BD85-F542-401D-BEA4-E7C90C2DAB51}" srcOrd="0" destOrd="0" presId="urn:microsoft.com/office/officeart/2005/8/layout/vList2"/>
    <dgm:cxn modelId="{18895738-7271-449C-986C-FE82C7CA32FF}" type="presParOf" srcId="{E653BD85-F542-401D-BEA4-E7C90C2DAB51}" destId="{7F8D6E61-D351-4F40-809E-8113856E0B2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42BC8C5-23C4-4040-8AB1-846BF7B0F11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6BA00D1-2416-467A-BD83-65E2D1D64413}">
      <dgm:prSet/>
      <dgm:spPr/>
      <dgm:t>
        <a:bodyPr/>
        <a:lstStyle/>
        <a:p>
          <a:pPr rtl="0"/>
          <a:r>
            <a:rPr lang="ru-RU" dirty="0" smtClean="0"/>
            <a:t>Зубные нити (или </a:t>
          </a:r>
          <a:r>
            <a:rPr lang="ru-RU" dirty="0" err="1" smtClean="0"/>
            <a:t>флоссы</a:t>
          </a:r>
          <a:r>
            <a:rPr lang="ru-RU" dirty="0" smtClean="0"/>
            <a:t>) необходимы для того, чтобы полностью очистить межзубное пространство. Существует несколько разновидностей: плоская, круглая, крученая. Нити могут покрываться воском.</a:t>
          </a:r>
          <a:endParaRPr lang="ru-RU" dirty="0"/>
        </a:p>
      </dgm:t>
    </dgm:pt>
    <dgm:pt modelId="{0217F99A-658F-4ABF-BBCE-72F237E0C2C0}" type="parTrans" cxnId="{5CE8AA98-B093-469B-A30C-5EFC0471B919}">
      <dgm:prSet/>
      <dgm:spPr/>
      <dgm:t>
        <a:bodyPr/>
        <a:lstStyle/>
        <a:p>
          <a:endParaRPr lang="ru-RU"/>
        </a:p>
      </dgm:t>
    </dgm:pt>
    <dgm:pt modelId="{BEC1A184-96A5-4124-B178-77B1334EC0AB}" type="sibTrans" cxnId="{5CE8AA98-B093-469B-A30C-5EFC0471B919}">
      <dgm:prSet/>
      <dgm:spPr/>
      <dgm:t>
        <a:bodyPr/>
        <a:lstStyle/>
        <a:p>
          <a:endParaRPr lang="ru-RU"/>
        </a:p>
      </dgm:t>
    </dgm:pt>
    <dgm:pt modelId="{43D6F6EE-3A69-47BF-AD56-C69E48736B60}">
      <dgm:prSet/>
      <dgm:spPr/>
      <dgm:t>
        <a:bodyPr/>
        <a:lstStyle/>
        <a:p>
          <a:pPr rtl="0"/>
          <a:r>
            <a:rPr lang="ru-RU" dirty="0" smtClean="0"/>
            <a:t>Подбирать конкретный </a:t>
          </a:r>
          <a:r>
            <a:rPr lang="ru-RU" dirty="0" err="1" smtClean="0"/>
            <a:t>флосс</a:t>
          </a:r>
          <a:r>
            <a:rPr lang="ru-RU" dirty="0" smtClean="0"/>
            <a:t> необходимо с учетом индивидуальных особенностей. Прежде всего стоит учитывать расстояние между зубами. Без зубной нити комплексный уход за полостью рта невозможен, только она может полностью удалить остатки пищи и предотвратить размножение болезнетворных бактерий.</a:t>
          </a:r>
          <a:endParaRPr lang="ru-RU" dirty="0"/>
        </a:p>
      </dgm:t>
    </dgm:pt>
    <dgm:pt modelId="{E0CA0C48-207E-4B7C-8BFE-597A46DF7C77}" type="parTrans" cxnId="{EADF5FC6-1053-4004-9789-C5C85798655C}">
      <dgm:prSet/>
      <dgm:spPr/>
      <dgm:t>
        <a:bodyPr/>
        <a:lstStyle/>
        <a:p>
          <a:endParaRPr lang="ru-RU"/>
        </a:p>
      </dgm:t>
    </dgm:pt>
    <dgm:pt modelId="{30AFBBF7-E7AC-43A5-A9D5-3ECFB0BBA4A3}" type="sibTrans" cxnId="{EADF5FC6-1053-4004-9789-C5C85798655C}">
      <dgm:prSet/>
      <dgm:spPr/>
      <dgm:t>
        <a:bodyPr/>
        <a:lstStyle/>
        <a:p>
          <a:endParaRPr lang="ru-RU"/>
        </a:p>
      </dgm:t>
    </dgm:pt>
    <dgm:pt modelId="{9D157855-88C5-4C38-A1A6-F178AC11AEC0}" type="pres">
      <dgm:prSet presAssocID="{542BC8C5-23C4-4040-8AB1-846BF7B0F1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B5FA34-DAB3-476E-AEB0-9CBC26E9A488}" type="pres">
      <dgm:prSet presAssocID="{D6BA00D1-2416-467A-BD83-65E2D1D6441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DA178-36BA-4C8A-85FF-150C4A71C413}" type="pres">
      <dgm:prSet presAssocID="{BEC1A184-96A5-4124-B178-77B1334EC0AB}" presName="spacer" presStyleCnt="0"/>
      <dgm:spPr/>
    </dgm:pt>
    <dgm:pt modelId="{FCCE111C-3E60-48FE-BC92-4047AD303CE3}" type="pres">
      <dgm:prSet presAssocID="{43D6F6EE-3A69-47BF-AD56-C69E48736B6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94D2EB-9EB6-498E-A277-0CF3CE503DF8}" type="presOf" srcId="{43D6F6EE-3A69-47BF-AD56-C69E48736B60}" destId="{FCCE111C-3E60-48FE-BC92-4047AD303CE3}" srcOrd="0" destOrd="0" presId="urn:microsoft.com/office/officeart/2005/8/layout/vList2"/>
    <dgm:cxn modelId="{5CE8AA98-B093-469B-A30C-5EFC0471B919}" srcId="{542BC8C5-23C4-4040-8AB1-846BF7B0F11F}" destId="{D6BA00D1-2416-467A-BD83-65E2D1D64413}" srcOrd="0" destOrd="0" parTransId="{0217F99A-658F-4ABF-BBCE-72F237E0C2C0}" sibTransId="{BEC1A184-96A5-4124-B178-77B1334EC0AB}"/>
    <dgm:cxn modelId="{1E967EBE-92EA-4A0C-8BA8-DD01907372ED}" type="presOf" srcId="{D6BA00D1-2416-467A-BD83-65E2D1D64413}" destId="{C4B5FA34-DAB3-476E-AEB0-9CBC26E9A488}" srcOrd="0" destOrd="0" presId="urn:microsoft.com/office/officeart/2005/8/layout/vList2"/>
    <dgm:cxn modelId="{EADF5FC6-1053-4004-9789-C5C85798655C}" srcId="{542BC8C5-23C4-4040-8AB1-846BF7B0F11F}" destId="{43D6F6EE-3A69-47BF-AD56-C69E48736B60}" srcOrd="1" destOrd="0" parTransId="{E0CA0C48-207E-4B7C-8BFE-597A46DF7C77}" sibTransId="{30AFBBF7-E7AC-43A5-A9D5-3ECFB0BBA4A3}"/>
    <dgm:cxn modelId="{313E4757-1DF3-49D9-83A7-5AA5FEE714F3}" type="presOf" srcId="{542BC8C5-23C4-4040-8AB1-846BF7B0F11F}" destId="{9D157855-88C5-4C38-A1A6-F178AC11AEC0}" srcOrd="0" destOrd="0" presId="urn:microsoft.com/office/officeart/2005/8/layout/vList2"/>
    <dgm:cxn modelId="{00833CF4-D03D-4CEE-8470-27CDB45EC801}" type="presParOf" srcId="{9D157855-88C5-4C38-A1A6-F178AC11AEC0}" destId="{C4B5FA34-DAB3-476E-AEB0-9CBC26E9A488}" srcOrd="0" destOrd="0" presId="urn:microsoft.com/office/officeart/2005/8/layout/vList2"/>
    <dgm:cxn modelId="{48F7EB53-CDA1-42AC-9C87-F7AF1A8CEA60}" type="presParOf" srcId="{9D157855-88C5-4C38-A1A6-F178AC11AEC0}" destId="{15BDA178-36BA-4C8A-85FF-150C4A71C413}" srcOrd="1" destOrd="0" presId="urn:microsoft.com/office/officeart/2005/8/layout/vList2"/>
    <dgm:cxn modelId="{580DFCAE-1597-4A16-B0C0-2BE1D7C465AC}" type="presParOf" srcId="{9D157855-88C5-4C38-A1A6-F178AC11AEC0}" destId="{FCCE111C-3E60-48FE-BC92-4047AD303CE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BFB74EA-65C9-400A-AFFA-F7619E98135D}" type="doc">
      <dgm:prSet loTypeId="urn:microsoft.com/office/officeart/2005/8/layout/hierarchy3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F5F8D4-FBFE-49A4-8EAF-781ABF8FAEF2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Очищать от бактерий необходимо не только зубы и десны, но и язык. Образующийся на нем налет вызывает неприятный запах изо рта и способствует развитию бактерий. Для удаления налета можно использовать специальные зубные щетки, которые с задней части снабжены специальной резиновой ребристой поверхностью. Существуют и отдельные инструменты для этой процедуры. Очищать язык необходимо, совершая аккуратные движения по направлению от основания к кончику.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55AE8DA-AE22-4C4F-95C6-0FFB18E92D84}" type="parTrans" cxnId="{95AC5D48-C022-4C41-9736-E3F6CBF2C135}">
      <dgm:prSet/>
      <dgm:spPr/>
      <dgm:t>
        <a:bodyPr/>
        <a:lstStyle/>
        <a:p>
          <a:endParaRPr lang="ru-RU"/>
        </a:p>
      </dgm:t>
    </dgm:pt>
    <dgm:pt modelId="{FEC53D6D-F3DE-453A-AA6F-086929B123BD}" type="sibTrans" cxnId="{95AC5D48-C022-4C41-9736-E3F6CBF2C135}">
      <dgm:prSet/>
      <dgm:spPr/>
      <dgm:t>
        <a:bodyPr/>
        <a:lstStyle/>
        <a:p>
          <a:endParaRPr lang="ru-RU"/>
        </a:p>
      </dgm:t>
    </dgm:pt>
    <dgm:pt modelId="{D36D0034-860F-4013-9A19-3A82FF7CF473}" type="pres">
      <dgm:prSet presAssocID="{CBFB74EA-65C9-400A-AFFA-F7619E98135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6583BD-1AF1-4E5C-8C01-462CD4417F26}" type="pres">
      <dgm:prSet presAssocID="{DEF5F8D4-FBFE-49A4-8EAF-781ABF8FAEF2}" presName="root" presStyleCnt="0"/>
      <dgm:spPr/>
    </dgm:pt>
    <dgm:pt modelId="{E14DAEFF-6905-44CD-8253-84A988FC8663}" type="pres">
      <dgm:prSet presAssocID="{DEF5F8D4-FBFE-49A4-8EAF-781ABF8FAEF2}" presName="rootComposite" presStyleCnt="0"/>
      <dgm:spPr/>
    </dgm:pt>
    <dgm:pt modelId="{CA1E49D9-2CA7-4F23-A013-8139FB769081}" type="pres">
      <dgm:prSet presAssocID="{DEF5F8D4-FBFE-49A4-8EAF-781ABF8FAEF2}" presName="rootText" presStyleLbl="node1" presStyleIdx="0" presStyleCnt="1" custScaleX="145661" custScaleY="100017" custLinFactNeighborX="-49" custLinFactNeighborY="-824"/>
      <dgm:spPr/>
      <dgm:t>
        <a:bodyPr/>
        <a:lstStyle/>
        <a:p>
          <a:endParaRPr lang="ru-RU"/>
        </a:p>
      </dgm:t>
    </dgm:pt>
    <dgm:pt modelId="{645FA909-DCDC-44E4-8171-0DB2016BACD7}" type="pres">
      <dgm:prSet presAssocID="{DEF5F8D4-FBFE-49A4-8EAF-781ABF8FAEF2}" presName="rootConnector" presStyleLbl="node1" presStyleIdx="0" presStyleCnt="1"/>
      <dgm:spPr/>
      <dgm:t>
        <a:bodyPr/>
        <a:lstStyle/>
        <a:p>
          <a:endParaRPr lang="ru-RU"/>
        </a:p>
      </dgm:t>
    </dgm:pt>
    <dgm:pt modelId="{9823D2A6-B26F-4DBC-A3EB-6290773A07AB}" type="pres">
      <dgm:prSet presAssocID="{DEF5F8D4-FBFE-49A4-8EAF-781ABF8FAEF2}" presName="childShape" presStyleCnt="0"/>
      <dgm:spPr/>
    </dgm:pt>
  </dgm:ptLst>
  <dgm:cxnLst>
    <dgm:cxn modelId="{678CE792-8A9A-4BB3-8FA4-D85948F89FB7}" type="presOf" srcId="{CBFB74EA-65C9-400A-AFFA-F7619E98135D}" destId="{D36D0034-860F-4013-9A19-3A82FF7CF473}" srcOrd="0" destOrd="0" presId="urn:microsoft.com/office/officeart/2005/8/layout/hierarchy3"/>
    <dgm:cxn modelId="{948BF0EC-AE2B-4A6C-A934-ECD16CA92F09}" type="presOf" srcId="{DEF5F8D4-FBFE-49A4-8EAF-781ABF8FAEF2}" destId="{CA1E49D9-2CA7-4F23-A013-8139FB769081}" srcOrd="0" destOrd="0" presId="urn:microsoft.com/office/officeart/2005/8/layout/hierarchy3"/>
    <dgm:cxn modelId="{95AC5D48-C022-4C41-9736-E3F6CBF2C135}" srcId="{CBFB74EA-65C9-400A-AFFA-F7619E98135D}" destId="{DEF5F8D4-FBFE-49A4-8EAF-781ABF8FAEF2}" srcOrd="0" destOrd="0" parTransId="{A55AE8DA-AE22-4C4F-95C6-0FFB18E92D84}" sibTransId="{FEC53D6D-F3DE-453A-AA6F-086929B123BD}"/>
    <dgm:cxn modelId="{4425C78B-CE60-45A5-8A4D-E17518AB19D3}" type="presOf" srcId="{DEF5F8D4-FBFE-49A4-8EAF-781ABF8FAEF2}" destId="{645FA909-DCDC-44E4-8171-0DB2016BACD7}" srcOrd="1" destOrd="0" presId="urn:microsoft.com/office/officeart/2005/8/layout/hierarchy3"/>
    <dgm:cxn modelId="{CA013A7C-1B5C-4915-B200-D2A7C87FC81A}" type="presParOf" srcId="{D36D0034-860F-4013-9A19-3A82FF7CF473}" destId="{8C6583BD-1AF1-4E5C-8C01-462CD4417F26}" srcOrd="0" destOrd="0" presId="urn:microsoft.com/office/officeart/2005/8/layout/hierarchy3"/>
    <dgm:cxn modelId="{495FA247-92D5-45E2-A434-0164BDE1DF45}" type="presParOf" srcId="{8C6583BD-1AF1-4E5C-8C01-462CD4417F26}" destId="{E14DAEFF-6905-44CD-8253-84A988FC8663}" srcOrd="0" destOrd="0" presId="urn:microsoft.com/office/officeart/2005/8/layout/hierarchy3"/>
    <dgm:cxn modelId="{7C889E1F-049B-483F-BA90-4FEB8ACD26C9}" type="presParOf" srcId="{E14DAEFF-6905-44CD-8253-84A988FC8663}" destId="{CA1E49D9-2CA7-4F23-A013-8139FB769081}" srcOrd="0" destOrd="0" presId="urn:microsoft.com/office/officeart/2005/8/layout/hierarchy3"/>
    <dgm:cxn modelId="{624355FE-7AB7-42C0-B819-EA50B8A9E159}" type="presParOf" srcId="{E14DAEFF-6905-44CD-8253-84A988FC8663}" destId="{645FA909-DCDC-44E4-8171-0DB2016BACD7}" srcOrd="1" destOrd="0" presId="urn:microsoft.com/office/officeart/2005/8/layout/hierarchy3"/>
    <dgm:cxn modelId="{97790805-DD23-491F-9BAF-E05E101FD68E}" type="presParOf" srcId="{8C6583BD-1AF1-4E5C-8C01-462CD4417F26}" destId="{9823D2A6-B26F-4DBC-A3EB-6290773A07A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2C1E8D-C928-4E37-911A-106C1ECEFE6F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08C7D16-A3A4-4BA3-A062-4B1AEA4B9537}">
      <dgm:prSet custT="1"/>
      <dgm:spPr/>
      <dgm:t>
        <a:bodyPr/>
        <a:lstStyle/>
        <a:p>
          <a:pPr rtl="0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Использовать ополаскиватели необходимо как минимум два раза в день, после каждой чистки зубов. Полезно также применять их после каждого приема пищи, чтобы избежать размножения бактерий в гниющих кусочках еды.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702BEF15-691A-46ED-9BED-44A6F4289B09}" type="parTrans" cxnId="{2341552A-1DAA-40E9-ADB3-A00AB7206EB5}">
      <dgm:prSet/>
      <dgm:spPr/>
      <dgm:t>
        <a:bodyPr/>
        <a:lstStyle/>
        <a:p>
          <a:endParaRPr lang="ru-RU"/>
        </a:p>
      </dgm:t>
    </dgm:pt>
    <dgm:pt modelId="{C9A387A3-A7FD-4A9A-BC1C-A09A2BCA3291}" type="sibTrans" cxnId="{2341552A-1DAA-40E9-ADB3-A00AB7206EB5}">
      <dgm:prSet/>
      <dgm:spPr/>
      <dgm:t>
        <a:bodyPr/>
        <a:lstStyle/>
        <a:p>
          <a:endParaRPr lang="ru-RU"/>
        </a:p>
      </dgm:t>
    </dgm:pt>
    <dgm:pt modelId="{41D0FF17-B174-494C-8646-6C01B1FE9E60}">
      <dgm:prSet custT="1"/>
      <dgm:spPr/>
      <dgm:t>
        <a:bodyPr/>
        <a:lstStyle/>
        <a:p>
          <a:pPr rtl="0"/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Регулярное использование </a:t>
          </a:r>
          <a:r>
            <a:rPr lang="ru-RU" sz="1050" dirty="0" err="1" smtClean="0">
              <a:latin typeface="Times New Roman" pitchFamily="18" charset="0"/>
              <a:cs typeface="Times New Roman" pitchFamily="18" charset="0"/>
            </a:rPr>
            <a:t>фторосодержащих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 ополаскивателей в течение 30 секунд способствует дополнительной очистке зубов и слизистой оболочки. Они помогают удалить налет, бактерии, продукты жизнедеятельности из скрытых и труднодоступных участков ротовой полости. Эти средства содержат различные полезные компоненты, например, очищенные эфирные масла, ментол, которые снижают концентрацию микробов, обеспечивают защиту эмали от кариеса, уменьшают воспаление и кровоточивость десен, убирают неприятный запах изо рта.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29B8A7F9-05BF-44E5-9B3C-9329A9A5F417}" type="parTrans" cxnId="{FB66E365-721D-4B69-B223-26EAFA53F29D}">
      <dgm:prSet/>
      <dgm:spPr/>
      <dgm:t>
        <a:bodyPr/>
        <a:lstStyle/>
        <a:p>
          <a:endParaRPr lang="ru-RU"/>
        </a:p>
      </dgm:t>
    </dgm:pt>
    <dgm:pt modelId="{2A438503-529E-4827-B5FD-EE757DD3DD15}" type="sibTrans" cxnId="{FB66E365-721D-4B69-B223-26EAFA53F29D}">
      <dgm:prSet/>
      <dgm:spPr/>
      <dgm:t>
        <a:bodyPr/>
        <a:lstStyle/>
        <a:p>
          <a:endParaRPr lang="ru-RU"/>
        </a:p>
      </dgm:t>
    </dgm:pt>
    <dgm:pt modelId="{C210B53F-C6F8-4BDD-9D0D-A5663132D50A}" type="pres">
      <dgm:prSet presAssocID="{C32C1E8D-C928-4E37-911A-106C1ECEFE6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053706-2AB2-47D5-B6AD-5CD1B8B97AD6}" type="pres">
      <dgm:prSet presAssocID="{C32C1E8D-C928-4E37-911A-106C1ECEFE6F}" presName="arrow" presStyleLbl="bgShp" presStyleIdx="0" presStyleCnt="1"/>
      <dgm:spPr/>
    </dgm:pt>
    <dgm:pt modelId="{7DDD80BB-82A5-4BDE-B547-F6424AB1B26F}" type="pres">
      <dgm:prSet presAssocID="{C32C1E8D-C928-4E37-911A-106C1ECEFE6F}" presName="linearProcess" presStyleCnt="0"/>
      <dgm:spPr/>
    </dgm:pt>
    <dgm:pt modelId="{7A5DC463-0769-4C0B-BDBB-E5514146CB04}" type="pres">
      <dgm:prSet presAssocID="{108C7D16-A3A4-4BA3-A062-4B1AEA4B9537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ABC741-13FE-486D-9DC9-9B50BDFA3678}" type="pres">
      <dgm:prSet presAssocID="{C9A387A3-A7FD-4A9A-BC1C-A09A2BCA3291}" presName="sibTrans" presStyleCnt="0"/>
      <dgm:spPr/>
    </dgm:pt>
    <dgm:pt modelId="{EC8B1BDD-52B6-45A8-B174-9397751592D4}" type="pres">
      <dgm:prSet presAssocID="{41D0FF17-B174-494C-8646-6C01B1FE9E6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41552A-1DAA-40E9-ADB3-A00AB7206EB5}" srcId="{C32C1E8D-C928-4E37-911A-106C1ECEFE6F}" destId="{108C7D16-A3A4-4BA3-A062-4B1AEA4B9537}" srcOrd="0" destOrd="0" parTransId="{702BEF15-691A-46ED-9BED-44A6F4289B09}" sibTransId="{C9A387A3-A7FD-4A9A-BC1C-A09A2BCA3291}"/>
    <dgm:cxn modelId="{FB66E365-721D-4B69-B223-26EAFA53F29D}" srcId="{C32C1E8D-C928-4E37-911A-106C1ECEFE6F}" destId="{41D0FF17-B174-494C-8646-6C01B1FE9E60}" srcOrd="1" destOrd="0" parTransId="{29B8A7F9-05BF-44E5-9B3C-9329A9A5F417}" sibTransId="{2A438503-529E-4827-B5FD-EE757DD3DD15}"/>
    <dgm:cxn modelId="{413A0F83-A399-4AA9-8C43-029C6B95AD4E}" type="presOf" srcId="{108C7D16-A3A4-4BA3-A062-4B1AEA4B9537}" destId="{7A5DC463-0769-4C0B-BDBB-E5514146CB04}" srcOrd="0" destOrd="0" presId="urn:microsoft.com/office/officeart/2005/8/layout/hProcess9"/>
    <dgm:cxn modelId="{B43D26FB-FDE8-4894-8328-D4D1E8B37417}" type="presOf" srcId="{C32C1E8D-C928-4E37-911A-106C1ECEFE6F}" destId="{C210B53F-C6F8-4BDD-9D0D-A5663132D50A}" srcOrd="0" destOrd="0" presId="urn:microsoft.com/office/officeart/2005/8/layout/hProcess9"/>
    <dgm:cxn modelId="{4DD57213-A180-471C-91F8-31A9AEADC0F6}" type="presOf" srcId="{41D0FF17-B174-494C-8646-6C01B1FE9E60}" destId="{EC8B1BDD-52B6-45A8-B174-9397751592D4}" srcOrd="0" destOrd="0" presId="urn:microsoft.com/office/officeart/2005/8/layout/hProcess9"/>
    <dgm:cxn modelId="{2389B8E3-8655-418B-BE46-6650D309D928}" type="presParOf" srcId="{C210B53F-C6F8-4BDD-9D0D-A5663132D50A}" destId="{EC053706-2AB2-47D5-B6AD-5CD1B8B97AD6}" srcOrd="0" destOrd="0" presId="urn:microsoft.com/office/officeart/2005/8/layout/hProcess9"/>
    <dgm:cxn modelId="{BA2AE1B2-CDE2-4499-8560-64446D5DA0EC}" type="presParOf" srcId="{C210B53F-C6F8-4BDD-9D0D-A5663132D50A}" destId="{7DDD80BB-82A5-4BDE-B547-F6424AB1B26F}" srcOrd="1" destOrd="0" presId="urn:microsoft.com/office/officeart/2005/8/layout/hProcess9"/>
    <dgm:cxn modelId="{D121DDF3-1C1D-4525-9459-CE69252C4C2C}" type="presParOf" srcId="{7DDD80BB-82A5-4BDE-B547-F6424AB1B26F}" destId="{7A5DC463-0769-4C0B-BDBB-E5514146CB04}" srcOrd="0" destOrd="0" presId="urn:microsoft.com/office/officeart/2005/8/layout/hProcess9"/>
    <dgm:cxn modelId="{399F3C63-EBDC-4486-AD9B-5793AFA30149}" type="presParOf" srcId="{7DDD80BB-82A5-4BDE-B547-F6424AB1B26F}" destId="{E5ABC741-13FE-486D-9DC9-9B50BDFA3678}" srcOrd="1" destOrd="0" presId="urn:microsoft.com/office/officeart/2005/8/layout/hProcess9"/>
    <dgm:cxn modelId="{CDAF9168-1DA1-4C67-B66A-EC67A8722DAF}" type="presParOf" srcId="{7DDD80BB-82A5-4BDE-B547-F6424AB1B26F}" destId="{EC8B1BDD-52B6-45A8-B174-9397751592D4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4FBD4C4-FFF8-471F-A430-F3C5B52EE978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D55E62-C6C6-4D73-B5C7-3C418947A2D5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Для профилактики стоматологических заболеваний важно соблюдать определенные правила питания, которые предусматривают полноценный набор пищевых продуктов при ограничении употребления углеводов. Рациональный режим питания предполагает полноценное 5-разовое питание. В промежутках между основными приемами пищи не следует употреблять продукты с высоким содержанием сахара, особенно леденцы и мучные продукты (печенье, сухари, пирожные), остатки которых долго сохраняются на зубах. Постоянное присутствие сахара в ротовой полости стимулирует продукцию микроорганизмами зубного налета кислоты, которая постепенно разрушает эмаль. Чем дольше сладости находятся во рту, тем более печальным может быть итог. Сладкие газированные напитки («Фанта», «Кола» и другие), прием углеводов чаще 5 раз в день (включая закуски) на 40 % повышают риск заболевания кариесом.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ED4DDF1-1FEE-4A20-BF17-A74C0B5A0115}" type="parTrans" cxnId="{76587386-FC48-44B6-88E1-6921730BEA32}">
      <dgm:prSet/>
      <dgm:spPr/>
      <dgm:t>
        <a:bodyPr/>
        <a:lstStyle/>
        <a:p>
          <a:endParaRPr lang="ru-RU"/>
        </a:p>
      </dgm:t>
    </dgm:pt>
    <dgm:pt modelId="{C00D36D3-9F0F-430B-9A8A-59517157C8F5}" type="sibTrans" cxnId="{76587386-FC48-44B6-88E1-6921730BEA32}">
      <dgm:prSet/>
      <dgm:spPr/>
      <dgm:t>
        <a:bodyPr/>
        <a:lstStyle/>
        <a:p>
          <a:endParaRPr lang="ru-RU"/>
        </a:p>
      </dgm:t>
    </dgm:pt>
    <dgm:pt modelId="{3B0136EC-3A8B-43A5-AEBF-1051738D4C12}" type="pres">
      <dgm:prSet presAssocID="{F4FBD4C4-FFF8-471F-A430-F3C5B52EE9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AC2A04-8D06-4C9E-9A3E-28659639CB84}" type="pres">
      <dgm:prSet presAssocID="{24D55E62-C6C6-4D73-B5C7-3C418947A2D5}" presName="parentText" presStyleLbl="node1" presStyleIdx="0" presStyleCnt="1" custScaleY="1263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F0921F-4A75-429B-B856-239B347BDA8D}" type="presOf" srcId="{24D55E62-C6C6-4D73-B5C7-3C418947A2D5}" destId="{CDAC2A04-8D06-4C9E-9A3E-28659639CB84}" srcOrd="0" destOrd="0" presId="urn:microsoft.com/office/officeart/2005/8/layout/vList2"/>
    <dgm:cxn modelId="{812ECCF0-4AD7-440A-922F-1F1DA68CD93B}" type="presOf" srcId="{F4FBD4C4-FFF8-471F-A430-F3C5B52EE978}" destId="{3B0136EC-3A8B-43A5-AEBF-1051738D4C12}" srcOrd="0" destOrd="0" presId="urn:microsoft.com/office/officeart/2005/8/layout/vList2"/>
    <dgm:cxn modelId="{76587386-FC48-44B6-88E1-6921730BEA32}" srcId="{F4FBD4C4-FFF8-471F-A430-F3C5B52EE978}" destId="{24D55E62-C6C6-4D73-B5C7-3C418947A2D5}" srcOrd="0" destOrd="0" parTransId="{BED4DDF1-1FEE-4A20-BF17-A74C0B5A0115}" sibTransId="{C00D36D3-9F0F-430B-9A8A-59517157C8F5}"/>
    <dgm:cxn modelId="{01F7B9C9-30FB-4B38-961F-67668A95D998}" type="presParOf" srcId="{3B0136EC-3A8B-43A5-AEBF-1051738D4C12}" destId="{CDAC2A04-8D06-4C9E-9A3E-28659639CB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48CA061-BB7D-435D-AC1C-9F528393C52F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926D5DE-273F-4CDF-BF49-BE5B1CC3980E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Очень важно посещать стоматолога не реже 2 раз в год: врач даст рекомендации по гигиене полости рта, своевременно выявит возникшие проблемы, проведет необходимое лечение</a:t>
          </a:r>
          <a:r>
            <a:rPr lang="ru-RU" b="1" dirty="0" smtClean="0"/>
            <a:t>.</a:t>
          </a:r>
          <a:endParaRPr lang="ru-RU" dirty="0"/>
        </a:p>
      </dgm:t>
    </dgm:pt>
    <dgm:pt modelId="{05F88FAF-E534-4B44-86D7-265FB3CD7ED7}" type="parTrans" cxnId="{0B52C961-2110-4FEB-852F-062776E98F3C}">
      <dgm:prSet/>
      <dgm:spPr/>
      <dgm:t>
        <a:bodyPr/>
        <a:lstStyle/>
        <a:p>
          <a:endParaRPr lang="ru-RU"/>
        </a:p>
      </dgm:t>
    </dgm:pt>
    <dgm:pt modelId="{D101500C-A291-4FFC-883D-8926A91B012E}" type="sibTrans" cxnId="{0B52C961-2110-4FEB-852F-062776E98F3C}">
      <dgm:prSet/>
      <dgm:spPr/>
      <dgm:t>
        <a:bodyPr/>
        <a:lstStyle/>
        <a:p>
          <a:endParaRPr lang="ru-RU"/>
        </a:p>
      </dgm:t>
    </dgm:pt>
    <dgm:pt modelId="{EF8990FD-5204-4665-8792-08725254465C}" type="pres">
      <dgm:prSet presAssocID="{B48CA061-BB7D-435D-AC1C-9F528393C52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18106D-B675-415A-9A0F-99E2136900C2}" type="pres">
      <dgm:prSet presAssocID="{B48CA061-BB7D-435D-AC1C-9F528393C52F}" presName="arrow" presStyleLbl="bgShp" presStyleIdx="0" presStyleCnt="1"/>
      <dgm:spPr/>
    </dgm:pt>
    <dgm:pt modelId="{96A30B55-BE6A-4561-AF00-56BDBE4AE5F0}" type="pres">
      <dgm:prSet presAssocID="{B48CA061-BB7D-435D-AC1C-9F528393C52F}" presName="points" presStyleCnt="0"/>
      <dgm:spPr/>
    </dgm:pt>
    <dgm:pt modelId="{2C098F2A-4AE9-40AB-8E70-CC135C6872DE}" type="pres">
      <dgm:prSet presAssocID="{8926D5DE-273F-4CDF-BF49-BE5B1CC3980E}" presName="compositeA" presStyleCnt="0"/>
      <dgm:spPr/>
    </dgm:pt>
    <dgm:pt modelId="{219E0305-B772-418C-A847-3E21591BEC35}" type="pres">
      <dgm:prSet presAssocID="{8926D5DE-273F-4CDF-BF49-BE5B1CC3980E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6C05F-645C-4A94-B45F-EB93C32E7B8A}" type="pres">
      <dgm:prSet presAssocID="{8926D5DE-273F-4CDF-BF49-BE5B1CC3980E}" presName="circleA" presStyleLbl="node1" presStyleIdx="0" presStyleCnt="1"/>
      <dgm:spPr/>
    </dgm:pt>
    <dgm:pt modelId="{24251B3E-48CD-4483-9AB2-7FF39FB35E3F}" type="pres">
      <dgm:prSet presAssocID="{8926D5DE-273F-4CDF-BF49-BE5B1CC3980E}" presName="spaceA" presStyleCnt="0"/>
      <dgm:spPr/>
    </dgm:pt>
  </dgm:ptLst>
  <dgm:cxnLst>
    <dgm:cxn modelId="{0E8D4029-7963-45DE-9403-49C51628CB3A}" type="presOf" srcId="{B48CA061-BB7D-435D-AC1C-9F528393C52F}" destId="{EF8990FD-5204-4665-8792-08725254465C}" srcOrd="0" destOrd="0" presId="urn:microsoft.com/office/officeart/2005/8/layout/hProcess11"/>
    <dgm:cxn modelId="{7EF4636B-3C96-42DE-A183-7009E550846D}" type="presOf" srcId="{8926D5DE-273F-4CDF-BF49-BE5B1CC3980E}" destId="{219E0305-B772-418C-A847-3E21591BEC35}" srcOrd="0" destOrd="0" presId="urn:microsoft.com/office/officeart/2005/8/layout/hProcess11"/>
    <dgm:cxn modelId="{0B52C961-2110-4FEB-852F-062776E98F3C}" srcId="{B48CA061-BB7D-435D-AC1C-9F528393C52F}" destId="{8926D5DE-273F-4CDF-BF49-BE5B1CC3980E}" srcOrd="0" destOrd="0" parTransId="{05F88FAF-E534-4B44-86D7-265FB3CD7ED7}" sibTransId="{D101500C-A291-4FFC-883D-8926A91B012E}"/>
    <dgm:cxn modelId="{52B7C0D7-E3E9-4936-98DC-4B9F59DC93FB}" type="presParOf" srcId="{EF8990FD-5204-4665-8792-08725254465C}" destId="{C918106D-B675-415A-9A0F-99E2136900C2}" srcOrd="0" destOrd="0" presId="urn:microsoft.com/office/officeart/2005/8/layout/hProcess11"/>
    <dgm:cxn modelId="{334FE18D-6AA1-4544-84C9-854BDF9DC36B}" type="presParOf" srcId="{EF8990FD-5204-4665-8792-08725254465C}" destId="{96A30B55-BE6A-4561-AF00-56BDBE4AE5F0}" srcOrd="1" destOrd="0" presId="urn:microsoft.com/office/officeart/2005/8/layout/hProcess11"/>
    <dgm:cxn modelId="{9080ED78-94E4-4D1A-95AE-104EFDCACCB5}" type="presParOf" srcId="{96A30B55-BE6A-4561-AF00-56BDBE4AE5F0}" destId="{2C098F2A-4AE9-40AB-8E70-CC135C6872DE}" srcOrd="0" destOrd="0" presId="urn:microsoft.com/office/officeart/2005/8/layout/hProcess11"/>
    <dgm:cxn modelId="{7FBFFB03-F5B1-4A07-A5A1-6D50B8E8A5B6}" type="presParOf" srcId="{2C098F2A-4AE9-40AB-8E70-CC135C6872DE}" destId="{219E0305-B772-418C-A847-3E21591BEC35}" srcOrd="0" destOrd="0" presId="urn:microsoft.com/office/officeart/2005/8/layout/hProcess11"/>
    <dgm:cxn modelId="{B4E49EBA-542D-4E5C-B370-14C1E05AE73E}" type="presParOf" srcId="{2C098F2A-4AE9-40AB-8E70-CC135C6872DE}" destId="{80D6C05F-645C-4A94-B45F-EB93C32E7B8A}" srcOrd="1" destOrd="0" presId="urn:microsoft.com/office/officeart/2005/8/layout/hProcess11"/>
    <dgm:cxn modelId="{2AECEDDD-7F93-4B08-A19B-E43DBE0F3D74}" type="presParOf" srcId="{2C098F2A-4AE9-40AB-8E70-CC135C6872DE}" destId="{24251B3E-48CD-4483-9AB2-7FF39FB35E3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7225A6-0431-486F-83F4-2F4CDA2A103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3818065-636F-4957-B0A5-28B262731A8F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Основной причиной стоматологических заболеваний является жизнедеятельность бактерий, в результате которой возникает кариес. Но есть и другие факторы, влияющие на здоровье полости рта: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05676207-CD54-47B4-8401-73EDFEDC3096}" type="parTrans" cxnId="{C8A537A3-32E6-4CB7-9F39-EDAD32F4F149}">
      <dgm:prSet/>
      <dgm:spPr/>
      <dgm:t>
        <a:bodyPr/>
        <a:lstStyle/>
        <a:p>
          <a:endParaRPr lang="ru-RU"/>
        </a:p>
      </dgm:t>
    </dgm:pt>
    <dgm:pt modelId="{BB8E3D87-0C54-4826-81CE-9B184ACEA9F8}" type="sibTrans" cxnId="{C8A537A3-32E6-4CB7-9F39-EDAD32F4F149}">
      <dgm:prSet/>
      <dgm:spPr/>
      <dgm:t>
        <a:bodyPr/>
        <a:lstStyle/>
        <a:p>
          <a:endParaRPr lang="ru-RU"/>
        </a:p>
      </dgm:t>
    </dgm:pt>
    <dgm:pt modelId="{96E11834-6E57-4C50-BA3D-E30B738A5040}">
      <dgm:prSet custT="1"/>
      <dgm:spPr/>
      <dgm:t>
        <a:bodyPr/>
        <a:lstStyle/>
        <a:p>
          <a:pPr rtl="0"/>
          <a:r>
            <a:rPr lang="ru-RU" sz="500" dirty="0" smtClean="0"/>
            <a:t>-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наследственность и генетические патологии;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F4F2BCDA-9D13-435F-BBAE-6F54070CA27D}" type="parTrans" cxnId="{96B1A330-B66F-47F9-B178-704A5A270C3F}">
      <dgm:prSet/>
      <dgm:spPr/>
      <dgm:t>
        <a:bodyPr/>
        <a:lstStyle/>
        <a:p>
          <a:endParaRPr lang="ru-RU"/>
        </a:p>
      </dgm:t>
    </dgm:pt>
    <dgm:pt modelId="{6532D84E-0F84-4E2F-A02B-6102EE422AE7}" type="sibTrans" cxnId="{96B1A330-B66F-47F9-B178-704A5A270C3F}">
      <dgm:prSet/>
      <dgm:spPr/>
      <dgm:t>
        <a:bodyPr/>
        <a:lstStyle/>
        <a:p>
          <a:endParaRPr lang="ru-RU"/>
        </a:p>
      </dgm:t>
    </dgm:pt>
    <dgm:pt modelId="{7301A659-CD4A-4AC5-A522-F7FC61CE4264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-качество питьевой воды;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6D8ADD6-58FA-448E-82D5-7E8ABEA41566}" type="parTrans" cxnId="{A52A7C2A-DC05-4E15-9AA1-91C6FBEF1CF1}">
      <dgm:prSet/>
      <dgm:spPr/>
      <dgm:t>
        <a:bodyPr/>
        <a:lstStyle/>
        <a:p>
          <a:endParaRPr lang="ru-RU"/>
        </a:p>
      </dgm:t>
    </dgm:pt>
    <dgm:pt modelId="{445F6019-A009-4E11-9256-866B28AABE79}" type="sibTrans" cxnId="{A52A7C2A-DC05-4E15-9AA1-91C6FBEF1CF1}">
      <dgm:prSet/>
      <dgm:spPr/>
      <dgm:t>
        <a:bodyPr/>
        <a:lstStyle/>
        <a:p>
          <a:endParaRPr lang="ru-RU"/>
        </a:p>
      </dgm:t>
    </dgm:pt>
    <dgm:pt modelId="{556063A1-4BF5-41E2-815F-F1A635F826C3}">
      <dgm:prSet custT="1"/>
      <dgm:spPr/>
      <dgm:t>
        <a:bodyPr/>
        <a:lstStyle/>
        <a:p>
          <a:pPr rtl="0"/>
          <a:r>
            <a:rPr lang="ru-RU" sz="500" dirty="0" smtClean="0"/>
            <a:t>-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экология городской среды;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A4B4CCB-4D6A-4D83-A271-189979FC6F3B}" type="parTrans" cxnId="{D0023657-EFF3-4487-A585-AA1FD5C75F1D}">
      <dgm:prSet/>
      <dgm:spPr/>
      <dgm:t>
        <a:bodyPr/>
        <a:lstStyle/>
        <a:p>
          <a:endParaRPr lang="ru-RU"/>
        </a:p>
      </dgm:t>
    </dgm:pt>
    <dgm:pt modelId="{6E2DB6AA-B32D-44AE-B395-AF258AB38B61}" type="sibTrans" cxnId="{D0023657-EFF3-4487-A585-AA1FD5C75F1D}">
      <dgm:prSet/>
      <dgm:spPr/>
      <dgm:t>
        <a:bodyPr/>
        <a:lstStyle/>
        <a:p>
          <a:endParaRPr lang="ru-RU"/>
        </a:p>
      </dgm:t>
    </dgm:pt>
    <dgm:pt modelId="{410381B3-D607-432F-8D7D-D2AB065332DF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-особенности питания;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3E7A93B-95F9-4719-8816-62811512285B}" type="parTrans" cxnId="{C2982908-B0E6-4E5C-9B87-45C9B1946A97}">
      <dgm:prSet/>
      <dgm:spPr/>
      <dgm:t>
        <a:bodyPr/>
        <a:lstStyle/>
        <a:p>
          <a:endParaRPr lang="ru-RU"/>
        </a:p>
      </dgm:t>
    </dgm:pt>
    <dgm:pt modelId="{8E25D472-D843-4A15-83AB-E6BCA978F0F9}" type="sibTrans" cxnId="{C2982908-B0E6-4E5C-9B87-45C9B1946A97}">
      <dgm:prSet/>
      <dgm:spPr/>
      <dgm:t>
        <a:bodyPr/>
        <a:lstStyle/>
        <a:p>
          <a:endParaRPr lang="ru-RU"/>
        </a:p>
      </dgm:t>
    </dgm:pt>
    <dgm:pt modelId="{FC4522BB-C3AB-4ED0-8E2F-DE937655BC7B}">
      <dgm:prSet custT="1"/>
      <dgm:spPr/>
      <dgm:t>
        <a:bodyPr/>
        <a:lstStyle/>
        <a:p>
          <a:pPr rtl="0"/>
          <a:r>
            <a:rPr lang="ru-RU" sz="500" dirty="0" smtClean="0"/>
            <a:t>-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профессиональная деятельность.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5D51D0A-26B2-4453-89DF-57E140710241}" type="parTrans" cxnId="{77898DB7-73FE-4AC6-AEE2-C79B460E1310}">
      <dgm:prSet/>
      <dgm:spPr/>
      <dgm:t>
        <a:bodyPr/>
        <a:lstStyle/>
        <a:p>
          <a:endParaRPr lang="ru-RU"/>
        </a:p>
      </dgm:t>
    </dgm:pt>
    <dgm:pt modelId="{43139647-5D50-4CD1-A197-F42260E6B91C}" type="sibTrans" cxnId="{77898DB7-73FE-4AC6-AEE2-C79B460E1310}">
      <dgm:prSet/>
      <dgm:spPr/>
      <dgm:t>
        <a:bodyPr/>
        <a:lstStyle/>
        <a:p>
          <a:endParaRPr lang="ru-RU"/>
        </a:p>
      </dgm:t>
    </dgm:pt>
    <dgm:pt modelId="{7FEB179D-5856-43DB-BFB7-61D9F492146D}" type="pres">
      <dgm:prSet presAssocID="{CE7225A6-0431-486F-83F4-2F4CDA2A10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BC87B1-914F-4BD8-BDC2-A5170E9B994F}" type="pres">
      <dgm:prSet presAssocID="{73818065-636F-4957-B0A5-28B262731A8F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132BB-E685-41C9-9600-E1346195A7EB}" type="pres">
      <dgm:prSet presAssocID="{BB8E3D87-0C54-4826-81CE-9B184ACEA9F8}" presName="spacer" presStyleCnt="0"/>
      <dgm:spPr/>
    </dgm:pt>
    <dgm:pt modelId="{97857BA9-3F11-4673-80F5-7BE535F51C9C}" type="pres">
      <dgm:prSet presAssocID="{96E11834-6E57-4C50-BA3D-E30B738A5040}" presName="parentText" presStyleLbl="node1" presStyleIdx="1" presStyleCnt="6" custLinFactNeighborY="-335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36B8D-E973-4F62-B518-DBFF8C28F918}" type="pres">
      <dgm:prSet presAssocID="{6532D84E-0F84-4E2F-A02B-6102EE422AE7}" presName="spacer" presStyleCnt="0"/>
      <dgm:spPr/>
    </dgm:pt>
    <dgm:pt modelId="{21C659CB-F158-4DBB-A629-ECAAAE97C596}" type="pres">
      <dgm:prSet presAssocID="{7301A659-CD4A-4AC5-A522-F7FC61CE426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73C92-3D6A-44FB-A4C8-CC7FCC206441}" type="pres">
      <dgm:prSet presAssocID="{445F6019-A009-4E11-9256-866B28AABE79}" presName="spacer" presStyleCnt="0"/>
      <dgm:spPr/>
    </dgm:pt>
    <dgm:pt modelId="{BDA7FA0A-E748-450D-962F-D253F5E31DFE}" type="pres">
      <dgm:prSet presAssocID="{556063A1-4BF5-41E2-815F-F1A635F826C3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6985B-B789-44AC-90C6-0F0CB9957DB6}" type="pres">
      <dgm:prSet presAssocID="{6E2DB6AA-B32D-44AE-B395-AF258AB38B61}" presName="spacer" presStyleCnt="0"/>
      <dgm:spPr/>
    </dgm:pt>
    <dgm:pt modelId="{6B9F39DC-B3AC-44C7-990B-00199D385E7C}" type="pres">
      <dgm:prSet presAssocID="{410381B3-D607-432F-8D7D-D2AB065332DF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4E917-A313-4076-8A5C-1042CF395697}" type="pres">
      <dgm:prSet presAssocID="{8E25D472-D843-4A15-83AB-E6BCA978F0F9}" presName="spacer" presStyleCnt="0"/>
      <dgm:spPr/>
    </dgm:pt>
    <dgm:pt modelId="{CBC8AE1E-673B-474B-A3B8-59FCB7CA9C08}" type="pres">
      <dgm:prSet presAssocID="{FC4522BB-C3AB-4ED0-8E2F-DE937655BC7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023657-EFF3-4487-A585-AA1FD5C75F1D}" srcId="{CE7225A6-0431-486F-83F4-2F4CDA2A1039}" destId="{556063A1-4BF5-41E2-815F-F1A635F826C3}" srcOrd="3" destOrd="0" parTransId="{EA4B4CCB-4D6A-4D83-A271-189979FC6F3B}" sibTransId="{6E2DB6AA-B32D-44AE-B395-AF258AB38B61}"/>
    <dgm:cxn modelId="{10E30484-F3E1-44F3-83A9-638BDE08692A}" type="presOf" srcId="{7301A659-CD4A-4AC5-A522-F7FC61CE4264}" destId="{21C659CB-F158-4DBB-A629-ECAAAE97C596}" srcOrd="0" destOrd="0" presId="urn:microsoft.com/office/officeart/2005/8/layout/vList2"/>
    <dgm:cxn modelId="{3C2AB245-A86F-4A55-A795-A50691C75952}" type="presOf" srcId="{FC4522BB-C3AB-4ED0-8E2F-DE937655BC7B}" destId="{CBC8AE1E-673B-474B-A3B8-59FCB7CA9C08}" srcOrd="0" destOrd="0" presId="urn:microsoft.com/office/officeart/2005/8/layout/vList2"/>
    <dgm:cxn modelId="{96B1A330-B66F-47F9-B178-704A5A270C3F}" srcId="{CE7225A6-0431-486F-83F4-2F4CDA2A1039}" destId="{96E11834-6E57-4C50-BA3D-E30B738A5040}" srcOrd="1" destOrd="0" parTransId="{F4F2BCDA-9D13-435F-BBAE-6F54070CA27D}" sibTransId="{6532D84E-0F84-4E2F-A02B-6102EE422AE7}"/>
    <dgm:cxn modelId="{C4027884-D2C6-4A2F-9EDF-12FB83C5E464}" type="presOf" srcId="{556063A1-4BF5-41E2-815F-F1A635F826C3}" destId="{BDA7FA0A-E748-450D-962F-D253F5E31DFE}" srcOrd="0" destOrd="0" presId="urn:microsoft.com/office/officeart/2005/8/layout/vList2"/>
    <dgm:cxn modelId="{77898DB7-73FE-4AC6-AEE2-C79B460E1310}" srcId="{CE7225A6-0431-486F-83F4-2F4CDA2A1039}" destId="{FC4522BB-C3AB-4ED0-8E2F-DE937655BC7B}" srcOrd="5" destOrd="0" parTransId="{15D51D0A-26B2-4453-89DF-57E140710241}" sibTransId="{43139647-5D50-4CD1-A197-F42260E6B91C}"/>
    <dgm:cxn modelId="{C2982908-B0E6-4E5C-9B87-45C9B1946A97}" srcId="{CE7225A6-0431-486F-83F4-2F4CDA2A1039}" destId="{410381B3-D607-432F-8D7D-D2AB065332DF}" srcOrd="4" destOrd="0" parTransId="{53E7A93B-95F9-4719-8816-62811512285B}" sibTransId="{8E25D472-D843-4A15-83AB-E6BCA978F0F9}"/>
    <dgm:cxn modelId="{C8A537A3-32E6-4CB7-9F39-EDAD32F4F149}" srcId="{CE7225A6-0431-486F-83F4-2F4CDA2A1039}" destId="{73818065-636F-4957-B0A5-28B262731A8F}" srcOrd="0" destOrd="0" parTransId="{05676207-CD54-47B4-8401-73EDFEDC3096}" sibTransId="{BB8E3D87-0C54-4826-81CE-9B184ACEA9F8}"/>
    <dgm:cxn modelId="{A52A7C2A-DC05-4E15-9AA1-91C6FBEF1CF1}" srcId="{CE7225A6-0431-486F-83F4-2F4CDA2A1039}" destId="{7301A659-CD4A-4AC5-A522-F7FC61CE4264}" srcOrd="2" destOrd="0" parTransId="{96D8ADD6-58FA-448E-82D5-7E8ABEA41566}" sibTransId="{445F6019-A009-4E11-9256-866B28AABE79}"/>
    <dgm:cxn modelId="{B9CBFDFB-962F-4D14-ABC3-4EF51F521B5D}" type="presOf" srcId="{CE7225A6-0431-486F-83F4-2F4CDA2A1039}" destId="{7FEB179D-5856-43DB-BFB7-61D9F492146D}" srcOrd="0" destOrd="0" presId="urn:microsoft.com/office/officeart/2005/8/layout/vList2"/>
    <dgm:cxn modelId="{1BAD81F4-76FC-4F27-8610-8ECA6FA62861}" type="presOf" srcId="{96E11834-6E57-4C50-BA3D-E30B738A5040}" destId="{97857BA9-3F11-4673-80F5-7BE535F51C9C}" srcOrd="0" destOrd="0" presId="urn:microsoft.com/office/officeart/2005/8/layout/vList2"/>
    <dgm:cxn modelId="{7E99C5BA-94B9-4B16-ACEF-5A655A8477E8}" type="presOf" srcId="{73818065-636F-4957-B0A5-28B262731A8F}" destId="{73BC87B1-914F-4BD8-BDC2-A5170E9B994F}" srcOrd="0" destOrd="0" presId="urn:microsoft.com/office/officeart/2005/8/layout/vList2"/>
    <dgm:cxn modelId="{5AD61144-253E-4C10-A8ED-E6ECFDB4CF74}" type="presOf" srcId="{410381B3-D607-432F-8D7D-D2AB065332DF}" destId="{6B9F39DC-B3AC-44C7-990B-00199D385E7C}" srcOrd="0" destOrd="0" presId="urn:microsoft.com/office/officeart/2005/8/layout/vList2"/>
    <dgm:cxn modelId="{7AB49EA5-F87D-4123-808A-EC830F18F6AF}" type="presParOf" srcId="{7FEB179D-5856-43DB-BFB7-61D9F492146D}" destId="{73BC87B1-914F-4BD8-BDC2-A5170E9B994F}" srcOrd="0" destOrd="0" presId="urn:microsoft.com/office/officeart/2005/8/layout/vList2"/>
    <dgm:cxn modelId="{39006A48-2AE0-4CA8-ACC6-B0E6E7D46F7B}" type="presParOf" srcId="{7FEB179D-5856-43DB-BFB7-61D9F492146D}" destId="{B25132BB-E685-41C9-9600-E1346195A7EB}" srcOrd="1" destOrd="0" presId="urn:microsoft.com/office/officeart/2005/8/layout/vList2"/>
    <dgm:cxn modelId="{F1DFC180-2FD6-445D-AA6F-14C1E948A4DE}" type="presParOf" srcId="{7FEB179D-5856-43DB-BFB7-61D9F492146D}" destId="{97857BA9-3F11-4673-80F5-7BE535F51C9C}" srcOrd="2" destOrd="0" presId="urn:microsoft.com/office/officeart/2005/8/layout/vList2"/>
    <dgm:cxn modelId="{F76A0F31-5821-4A47-9C0A-9554A2B617B4}" type="presParOf" srcId="{7FEB179D-5856-43DB-BFB7-61D9F492146D}" destId="{76536B8D-E973-4F62-B518-DBFF8C28F918}" srcOrd="3" destOrd="0" presId="urn:microsoft.com/office/officeart/2005/8/layout/vList2"/>
    <dgm:cxn modelId="{791DA54B-C7BA-4405-AB73-5CBEFAF1E06F}" type="presParOf" srcId="{7FEB179D-5856-43DB-BFB7-61D9F492146D}" destId="{21C659CB-F158-4DBB-A629-ECAAAE97C596}" srcOrd="4" destOrd="0" presId="urn:microsoft.com/office/officeart/2005/8/layout/vList2"/>
    <dgm:cxn modelId="{D240E4D2-27DE-44AA-A083-EED14ABFD8C6}" type="presParOf" srcId="{7FEB179D-5856-43DB-BFB7-61D9F492146D}" destId="{97773C92-3D6A-44FB-A4C8-CC7FCC206441}" srcOrd="5" destOrd="0" presId="urn:microsoft.com/office/officeart/2005/8/layout/vList2"/>
    <dgm:cxn modelId="{C88EC4A2-3D94-4C9A-998B-E2001B6A8EE5}" type="presParOf" srcId="{7FEB179D-5856-43DB-BFB7-61D9F492146D}" destId="{BDA7FA0A-E748-450D-962F-D253F5E31DFE}" srcOrd="6" destOrd="0" presId="urn:microsoft.com/office/officeart/2005/8/layout/vList2"/>
    <dgm:cxn modelId="{9E779A60-D2E3-4482-A8F0-9BA682BAF4AE}" type="presParOf" srcId="{7FEB179D-5856-43DB-BFB7-61D9F492146D}" destId="{81F6985B-B789-44AC-90C6-0F0CB9957DB6}" srcOrd="7" destOrd="0" presId="urn:microsoft.com/office/officeart/2005/8/layout/vList2"/>
    <dgm:cxn modelId="{90115422-F6FD-4A3B-99B9-9CE43A5D8259}" type="presParOf" srcId="{7FEB179D-5856-43DB-BFB7-61D9F492146D}" destId="{6B9F39DC-B3AC-44C7-990B-00199D385E7C}" srcOrd="8" destOrd="0" presId="urn:microsoft.com/office/officeart/2005/8/layout/vList2"/>
    <dgm:cxn modelId="{FBBE1F2E-A6D8-4D40-BDFC-686A9C143572}" type="presParOf" srcId="{7FEB179D-5856-43DB-BFB7-61D9F492146D}" destId="{E134E917-A313-4076-8A5C-1042CF395697}" srcOrd="9" destOrd="0" presId="urn:microsoft.com/office/officeart/2005/8/layout/vList2"/>
    <dgm:cxn modelId="{D37CBD4B-4C7C-4831-9B92-A89965F5BFD5}" type="presParOf" srcId="{7FEB179D-5856-43DB-BFB7-61D9F492146D}" destId="{CBC8AE1E-673B-474B-A3B8-59FCB7CA9C0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BAC0CF-DFA5-4C38-A2BD-EDDC558FF6A7}" type="doc">
      <dgm:prSet loTypeId="urn:microsoft.com/office/officeart/2005/8/layout/process4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9C6EC94-C245-42C2-99CC-7FB990F6CC09}">
      <dgm:prSet custT="1"/>
      <dgm:spPr/>
      <dgm:t>
        <a:bodyPr/>
        <a:lstStyle/>
        <a:p>
          <a:pPr rtl="0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Основные признаки патологии зубов и полости рта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578AC3A-ED85-4B5E-9F99-951BC353DC89}" type="parTrans" cxnId="{A89F96F6-39B2-4D44-9C03-3AF9947A8260}">
      <dgm:prSet/>
      <dgm:spPr/>
      <dgm:t>
        <a:bodyPr/>
        <a:lstStyle/>
        <a:p>
          <a:endParaRPr lang="ru-RU"/>
        </a:p>
      </dgm:t>
    </dgm:pt>
    <dgm:pt modelId="{D16CD3BA-E6BC-462E-B4DF-C70049CCB0CD}" type="sibTrans" cxnId="{A89F96F6-39B2-4D44-9C03-3AF9947A8260}">
      <dgm:prSet/>
      <dgm:spPr/>
      <dgm:t>
        <a:bodyPr/>
        <a:lstStyle/>
        <a:p>
          <a:endParaRPr lang="ru-RU"/>
        </a:p>
      </dgm:t>
    </dgm:pt>
    <dgm:pt modelId="{1AA50590-E85D-4956-86FE-893FAE920329}">
      <dgm:prSet custT="1"/>
      <dgm:spPr/>
      <dgm:t>
        <a:bodyPr/>
        <a:lstStyle/>
        <a:p>
          <a:pPr rtl="0"/>
          <a:r>
            <a:rPr lang="ru-RU" sz="1100" dirty="0" smtClean="0"/>
            <a:t>-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Зубной бактериальный налёт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-клейкое вещество, образующееся от взаимодействия углеводов с некоторыми видами микроорганизмов полости рта и фиксирующееся на поверхности зуба.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0C4E084-C652-4EAE-BE3F-CB6109861711}" type="parTrans" cxnId="{12B89021-7ED8-428C-B9EC-49F25F96CCF9}">
      <dgm:prSet/>
      <dgm:spPr/>
      <dgm:t>
        <a:bodyPr/>
        <a:lstStyle/>
        <a:p>
          <a:endParaRPr lang="ru-RU"/>
        </a:p>
      </dgm:t>
    </dgm:pt>
    <dgm:pt modelId="{50E8BCA6-3799-4D6B-99FE-2E3452F48753}" type="sibTrans" cxnId="{12B89021-7ED8-428C-B9EC-49F25F96CCF9}">
      <dgm:prSet/>
      <dgm:spPr/>
      <dgm:t>
        <a:bodyPr/>
        <a:lstStyle/>
        <a:p>
          <a:endParaRPr lang="ru-RU"/>
        </a:p>
      </dgm:t>
    </dgm:pt>
    <dgm:pt modelId="{0C65C19D-1DA6-4DF4-BC31-98AEB89E2D61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Кариес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-процесс разрушения твёрдых тканей зуба, приводящий к появлению полости.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386423B1-9777-4C44-BA2B-5147CAC9688F}" type="parTrans" cxnId="{17275527-6312-48FE-B58A-7B4524466323}">
      <dgm:prSet/>
      <dgm:spPr/>
      <dgm:t>
        <a:bodyPr/>
        <a:lstStyle/>
        <a:p>
          <a:endParaRPr lang="ru-RU"/>
        </a:p>
      </dgm:t>
    </dgm:pt>
    <dgm:pt modelId="{34081887-8487-44F3-AEAD-AB9830DEA9B8}" type="sibTrans" cxnId="{17275527-6312-48FE-B58A-7B4524466323}">
      <dgm:prSet/>
      <dgm:spPr/>
      <dgm:t>
        <a:bodyPr/>
        <a:lstStyle/>
        <a:p>
          <a:endParaRPr lang="ru-RU"/>
        </a:p>
      </dgm:t>
    </dgm:pt>
    <dgm:pt modelId="{51F95BD1-DE32-4B11-8F77-F0A526508320}">
      <dgm:prSet custT="1"/>
      <dgm:spPr/>
      <dgm:t>
        <a:bodyPr/>
        <a:lstStyle/>
        <a:p>
          <a:pPr rtl="0"/>
          <a:r>
            <a:rPr lang="ru-RU" sz="1100" dirty="0" smtClean="0"/>
            <a:t>-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Гингивит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-воспаление десны.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D8493D1E-F39B-4A25-9708-E7D52F92424B}" type="parTrans" cxnId="{18C77555-26F0-4DD0-B53B-7351DBE10FE7}">
      <dgm:prSet/>
      <dgm:spPr/>
      <dgm:t>
        <a:bodyPr/>
        <a:lstStyle/>
        <a:p>
          <a:endParaRPr lang="ru-RU"/>
        </a:p>
      </dgm:t>
    </dgm:pt>
    <dgm:pt modelId="{E594734A-9FB6-4100-A3A9-8FFEA510B0CD}" type="sibTrans" cxnId="{18C77555-26F0-4DD0-B53B-7351DBE10FE7}">
      <dgm:prSet/>
      <dgm:spPr/>
      <dgm:t>
        <a:bodyPr/>
        <a:lstStyle/>
        <a:p>
          <a:endParaRPr lang="ru-RU"/>
        </a:p>
      </dgm:t>
    </dgm:pt>
    <dgm:pt modelId="{262B5884-1E95-4D51-A1E8-DE90B383DC96}">
      <dgm:prSet custT="1"/>
      <dgm:spPr/>
      <dgm:t>
        <a:bodyPr/>
        <a:lstStyle/>
        <a:p>
          <a:pPr rtl="0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dirty="0" err="1" smtClean="0">
              <a:latin typeface="Times New Roman" pitchFamily="18" charset="0"/>
              <a:cs typeface="Times New Roman" pitchFamily="18" charset="0"/>
            </a:rPr>
            <a:t>Некариозные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поражения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-патология твёрдых тканей зубов в период их закладки и формирования (гипоплазия эмали), а также эндемичное заболевание, возникающее в регионах с повышенным содержанием фтора в питьевой воде 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1EC4AFA-3A2F-43B2-82D7-208D01C2A0F8}" type="parTrans" cxnId="{99D9ED39-97CC-40CC-B799-DF8A2FF0E443}">
      <dgm:prSet/>
      <dgm:spPr/>
      <dgm:t>
        <a:bodyPr/>
        <a:lstStyle/>
        <a:p>
          <a:endParaRPr lang="ru-RU"/>
        </a:p>
      </dgm:t>
    </dgm:pt>
    <dgm:pt modelId="{3D82A84E-0015-4640-80D8-DD65BAC7D97A}" type="sibTrans" cxnId="{99D9ED39-97CC-40CC-B799-DF8A2FF0E443}">
      <dgm:prSet/>
      <dgm:spPr/>
      <dgm:t>
        <a:bodyPr/>
        <a:lstStyle/>
        <a:p>
          <a:endParaRPr lang="ru-RU"/>
        </a:p>
      </dgm:t>
    </dgm:pt>
    <dgm:pt modelId="{A884A349-8CB3-494E-883C-E272F7866C10}" type="pres">
      <dgm:prSet presAssocID="{C8BAC0CF-DFA5-4C38-A2BD-EDDC558FF6A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305057-588F-4014-9DCD-AD356304CE91}" type="pres">
      <dgm:prSet presAssocID="{262B5884-1E95-4D51-A1E8-DE90B383DC96}" presName="boxAndChildren" presStyleCnt="0"/>
      <dgm:spPr/>
    </dgm:pt>
    <dgm:pt modelId="{F027AE93-234B-4440-BF3B-9AADFF29400A}" type="pres">
      <dgm:prSet presAssocID="{262B5884-1E95-4D51-A1E8-DE90B383DC96}" presName="parentTextBox" presStyleLbl="node1" presStyleIdx="0" presStyleCnt="5"/>
      <dgm:spPr/>
      <dgm:t>
        <a:bodyPr/>
        <a:lstStyle/>
        <a:p>
          <a:endParaRPr lang="ru-RU"/>
        </a:p>
      </dgm:t>
    </dgm:pt>
    <dgm:pt modelId="{2462B54A-2B35-463A-A492-2B8E83896E75}" type="pres">
      <dgm:prSet presAssocID="{E594734A-9FB6-4100-A3A9-8FFEA510B0CD}" presName="sp" presStyleCnt="0"/>
      <dgm:spPr/>
    </dgm:pt>
    <dgm:pt modelId="{6DC053E3-4183-479A-A4AD-BBEE9F482BCF}" type="pres">
      <dgm:prSet presAssocID="{51F95BD1-DE32-4B11-8F77-F0A526508320}" presName="arrowAndChildren" presStyleCnt="0"/>
      <dgm:spPr/>
    </dgm:pt>
    <dgm:pt modelId="{50D44E2D-F87B-46B9-9A20-A8C7E354728A}" type="pres">
      <dgm:prSet presAssocID="{51F95BD1-DE32-4B11-8F77-F0A526508320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F722393B-CCE6-4765-A9DF-03FCE806D5F5}" type="pres">
      <dgm:prSet presAssocID="{34081887-8487-44F3-AEAD-AB9830DEA9B8}" presName="sp" presStyleCnt="0"/>
      <dgm:spPr/>
    </dgm:pt>
    <dgm:pt modelId="{5242EF2C-191C-4414-885A-4F71595BD864}" type="pres">
      <dgm:prSet presAssocID="{0C65C19D-1DA6-4DF4-BC31-98AEB89E2D61}" presName="arrowAndChildren" presStyleCnt="0"/>
      <dgm:spPr/>
    </dgm:pt>
    <dgm:pt modelId="{2145DAC2-7B9B-4FE7-9D8C-787DB5B4AA50}" type="pres">
      <dgm:prSet presAssocID="{0C65C19D-1DA6-4DF4-BC31-98AEB89E2D61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9155C38F-ECA4-4276-83C5-38DC250D1035}" type="pres">
      <dgm:prSet presAssocID="{50E8BCA6-3799-4D6B-99FE-2E3452F48753}" presName="sp" presStyleCnt="0"/>
      <dgm:spPr/>
    </dgm:pt>
    <dgm:pt modelId="{0C6CCC1C-96FF-414F-831D-114E8F93A374}" type="pres">
      <dgm:prSet presAssocID="{1AA50590-E85D-4956-86FE-893FAE920329}" presName="arrowAndChildren" presStyleCnt="0"/>
      <dgm:spPr/>
    </dgm:pt>
    <dgm:pt modelId="{3762C47C-C44A-4056-866D-75349759B291}" type="pres">
      <dgm:prSet presAssocID="{1AA50590-E85D-4956-86FE-893FAE920329}" presName="parentTextArrow" presStyleLbl="node1" presStyleIdx="3" presStyleCnt="5" custLinFactNeighborX="935" custLinFactNeighborY="-2512"/>
      <dgm:spPr/>
      <dgm:t>
        <a:bodyPr/>
        <a:lstStyle/>
        <a:p>
          <a:endParaRPr lang="ru-RU"/>
        </a:p>
      </dgm:t>
    </dgm:pt>
    <dgm:pt modelId="{F14E0437-39DA-43FB-BDB3-6B46DCC574AC}" type="pres">
      <dgm:prSet presAssocID="{D16CD3BA-E6BC-462E-B4DF-C70049CCB0CD}" presName="sp" presStyleCnt="0"/>
      <dgm:spPr/>
    </dgm:pt>
    <dgm:pt modelId="{C12C6D3C-40DF-4592-AD0C-F0922D45FD91}" type="pres">
      <dgm:prSet presAssocID="{F9C6EC94-C245-42C2-99CC-7FB990F6CC09}" presName="arrowAndChildren" presStyleCnt="0"/>
      <dgm:spPr/>
    </dgm:pt>
    <dgm:pt modelId="{AC2C3F85-4097-48C9-8AF4-04343BB1B9EF}" type="pres">
      <dgm:prSet presAssocID="{F9C6EC94-C245-42C2-99CC-7FB990F6CC09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99D9ED39-97CC-40CC-B799-DF8A2FF0E443}" srcId="{C8BAC0CF-DFA5-4C38-A2BD-EDDC558FF6A7}" destId="{262B5884-1E95-4D51-A1E8-DE90B383DC96}" srcOrd="4" destOrd="0" parTransId="{B1EC4AFA-3A2F-43B2-82D7-208D01C2A0F8}" sibTransId="{3D82A84E-0015-4640-80D8-DD65BAC7D97A}"/>
    <dgm:cxn modelId="{65557917-F15F-495D-8654-8B1147D63A63}" type="presOf" srcId="{F9C6EC94-C245-42C2-99CC-7FB990F6CC09}" destId="{AC2C3F85-4097-48C9-8AF4-04343BB1B9EF}" srcOrd="0" destOrd="0" presId="urn:microsoft.com/office/officeart/2005/8/layout/process4"/>
    <dgm:cxn modelId="{1947BF2D-CA67-4103-BAA8-2EBF6C3982BC}" type="presOf" srcId="{262B5884-1E95-4D51-A1E8-DE90B383DC96}" destId="{F027AE93-234B-4440-BF3B-9AADFF29400A}" srcOrd="0" destOrd="0" presId="urn:microsoft.com/office/officeart/2005/8/layout/process4"/>
    <dgm:cxn modelId="{6CC52FB5-D954-4EEA-9667-5F789C9000DD}" type="presOf" srcId="{1AA50590-E85D-4956-86FE-893FAE920329}" destId="{3762C47C-C44A-4056-866D-75349759B291}" srcOrd="0" destOrd="0" presId="urn:microsoft.com/office/officeart/2005/8/layout/process4"/>
    <dgm:cxn modelId="{A89F96F6-39B2-4D44-9C03-3AF9947A8260}" srcId="{C8BAC0CF-DFA5-4C38-A2BD-EDDC558FF6A7}" destId="{F9C6EC94-C245-42C2-99CC-7FB990F6CC09}" srcOrd="0" destOrd="0" parTransId="{1578AC3A-ED85-4B5E-9F99-951BC353DC89}" sibTransId="{D16CD3BA-E6BC-462E-B4DF-C70049CCB0CD}"/>
    <dgm:cxn modelId="{17275527-6312-48FE-B58A-7B4524466323}" srcId="{C8BAC0CF-DFA5-4C38-A2BD-EDDC558FF6A7}" destId="{0C65C19D-1DA6-4DF4-BC31-98AEB89E2D61}" srcOrd="2" destOrd="0" parTransId="{386423B1-9777-4C44-BA2B-5147CAC9688F}" sibTransId="{34081887-8487-44F3-AEAD-AB9830DEA9B8}"/>
    <dgm:cxn modelId="{391F433B-26D6-4E8D-A1F8-29BD1DE746A0}" type="presOf" srcId="{C8BAC0CF-DFA5-4C38-A2BD-EDDC558FF6A7}" destId="{A884A349-8CB3-494E-883C-E272F7866C10}" srcOrd="0" destOrd="0" presId="urn:microsoft.com/office/officeart/2005/8/layout/process4"/>
    <dgm:cxn modelId="{18C77555-26F0-4DD0-B53B-7351DBE10FE7}" srcId="{C8BAC0CF-DFA5-4C38-A2BD-EDDC558FF6A7}" destId="{51F95BD1-DE32-4B11-8F77-F0A526508320}" srcOrd="3" destOrd="0" parTransId="{D8493D1E-F39B-4A25-9708-E7D52F92424B}" sibTransId="{E594734A-9FB6-4100-A3A9-8FFEA510B0CD}"/>
    <dgm:cxn modelId="{B47C24E7-8135-4D01-A697-11B2DEFD019D}" type="presOf" srcId="{51F95BD1-DE32-4B11-8F77-F0A526508320}" destId="{50D44E2D-F87B-46B9-9A20-A8C7E354728A}" srcOrd="0" destOrd="0" presId="urn:microsoft.com/office/officeart/2005/8/layout/process4"/>
    <dgm:cxn modelId="{9A2DF84E-1F2C-4D4E-9828-A69EA3235168}" type="presOf" srcId="{0C65C19D-1DA6-4DF4-BC31-98AEB89E2D61}" destId="{2145DAC2-7B9B-4FE7-9D8C-787DB5B4AA50}" srcOrd="0" destOrd="0" presId="urn:microsoft.com/office/officeart/2005/8/layout/process4"/>
    <dgm:cxn modelId="{12B89021-7ED8-428C-B9EC-49F25F96CCF9}" srcId="{C8BAC0CF-DFA5-4C38-A2BD-EDDC558FF6A7}" destId="{1AA50590-E85D-4956-86FE-893FAE920329}" srcOrd="1" destOrd="0" parTransId="{20C4E084-C652-4EAE-BE3F-CB6109861711}" sibTransId="{50E8BCA6-3799-4D6B-99FE-2E3452F48753}"/>
    <dgm:cxn modelId="{D1B7200D-6828-4077-9936-0FB42DDD310F}" type="presParOf" srcId="{A884A349-8CB3-494E-883C-E272F7866C10}" destId="{98305057-588F-4014-9DCD-AD356304CE91}" srcOrd="0" destOrd="0" presId="urn:microsoft.com/office/officeart/2005/8/layout/process4"/>
    <dgm:cxn modelId="{52D7ABFD-5CD5-42DB-9729-1082950B0FC6}" type="presParOf" srcId="{98305057-588F-4014-9DCD-AD356304CE91}" destId="{F027AE93-234B-4440-BF3B-9AADFF29400A}" srcOrd="0" destOrd="0" presId="urn:microsoft.com/office/officeart/2005/8/layout/process4"/>
    <dgm:cxn modelId="{B537047B-E10B-4293-86A6-2EFD200D7ED9}" type="presParOf" srcId="{A884A349-8CB3-494E-883C-E272F7866C10}" destId="{2462B54A-2B35-463A-A492-2B8E83896E75}" srcOrd="1" destOrd="0" presId="urn:microsoft.com/office/officeart/2005/8/layout/process4"/>
    <dgm:cxn modelId="{ED93319B-E0BB-4D24-9DD9-0C2CD499D78C}" type="presParOf" srcId="{A884A349-8CB3-494E-883C-E272F7866C10}" destId="{6DC053E3-4183-479A-A4AD-BBEE9F482BCF}" srcOrd="2" destOrd="0" presId="urn:microsoft.com/office/officeart/2005/8/layout/process4"/>
    <dgm:cxn modelId="{A9788553-1739-47F5-9FCF-DB986C3FA0A1}" type="presParOf" srcId="{6DC053E3-4183-479A-A4AD-BBEE9F482BCF}" destId="{50D44E2D-F87B-46B9-9A20-A8C7E354728A}" srcOrd="0" destOrd="0" presId="urn:microsoft.com/office/officeart/2005/8/layout/process4"/>
    <dgm:cxn modelId="{D5524A97-1AF9-4F04-A71F-7ABD551FA8AE}" type="presParOf" srcId="{A884A349-8CB3-494E-883C-E272F7866C10}" destId="{F722393B-CCE6-4765-A9DF-03FCE806D5F5}" srcOrd="3" destOrd="0" presId="urn:microsoft.com/office/officeart/2005/8/layout/process4"/>
    <dgm:cxn modelId="{4C6AAF77-0930-4701-89E5-54FE38121B2F}" type="presParOf" srcId="{A884A349-8CB3-494E-883C-E272F7866C10}" destId="{5242EF2C-191C-4414-885A-4F71595BD864}" srcOrd="4" destOrd="0" presId="urn:microsoft.com/office/officeart/2005/8/layout/process4"/>
    <dgm:cxn modelId="{92EE2552-02E1-4150-A583-46A9DCC1A0E4}" type="presParOf" srcId="{5242EF2C-191C-4414-885A-4F71595BD864}" destId="{2145DAC2-7B9B-4FE7-9D8C-787DB5B4AA50}" srcOrd="0" destOrd="0" presId="urn:microsoft.com/office/officeart/2005/8/layout/process4"/>
    <dgm:cxn modelId="{3D81624D-FC74-4CFE-927C-4823712FAD4D}" type="presParOf" srcId="{A884A349-8CB3-494E-883C-E272F7866C10}" destId="{9155C38F-ECA4-4276-83C5-38DC250D1035}" srcOrd="5" destOrd="0" presId="urn:microsoft.com/office/officeart/2005/8/layout/process4"/>
    <dgm:cxn modelId="{442C86E4-9D55-46A0-9F3A-508BC823A2E8}" type="presParOf" srcId="{A884A349-8CB3-494E-883C-E272F7866C10}" destId="{0C6CCC1C-96FF-414F-831D-114E8F93A374}" srcOrd="6" destOrd="0" presId="urn:microsoft.com/office/officeart/2005/8/layout/process4"/>
    <dgm:cxn modelId="{2D849637-BD30-4F45-8883-516A0A1C4E9E}" type="presParOf" srcId="{0C6CCC1C-96FF-414F-831D-114E8F93A374}" destId="{3762C47C-C44A-4056-866D-75349759B291}" srcOrd="0" destOrd="0" presId="urn:microsoft.com/office/officeart/2005/8/layout/process4"/>
    <dgm:cxn modelId="{E61958F7-AA35-4D6C-8A43-9C22D65A501E}" type="presParOf" srcId="{A884A349-8CB3-494E-883C-E272F7866C10}" destId="{F14E0437-39DA-43FB-BDB3-6B46DCC574AC}" srcOrd="7" destOrd="0" presId="urn:microsoft.com/office/officeart/2005/8/layout/process4"/>
    <dgm:cxn modelId="{D8F98875-F80B-4AC1-BE24-FF9F661BEBA1}" type="presParOf" srcId="{A884A349-8CB3-494E-883C-E272F7866C10}" destId="{C12C6D3C-40DF-4592-AD0C-F0922D45FD91}" srcOrd="8" destOrd="0" presId="urn:microsoft.com/office/officeart/2005/8/layout/process4"/>
    <dgm:cxn modelId="{BC0AFA6B-79DC-441E-A0B8-35D8D2D517C3}" type="presParOf" srcId="{C12C6D3C-40DF-4592-AD0C-F0922D45FD91}" destId="{AC2C3F85-4097-48C9-8AF4-04343BB1B9E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49D7A9-8E92-4D41-B403-E33CBD1D4A1B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FE67876-F3A2-42E4-977E-0556703DE0D6}">
      <dgm:prSet custT="1"/>
      <dgm:spPr/>
      <dgm:t>
        <a:bodyPr/>
        <a:lstStyle/>
        <a:p>
          <a:pPr rtl="0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Профилактика стоматологических заболеваний 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- это предупреждение возникновения и развития заболеваний полости рта. Внедрение программ профилактики приводит к резкому снижению интенсивности кариеса зубов и болезней пародонта, значительному уменьшению случаев потери зубов в молодом возрасте и возрастанию количества детей и подростков с </a:t>
          </a:r>
          <a:r>
            <a:rPr lang="ru-RU" sz="1200" dirty="0" err="1" smtClean="0">
              <a:latin typeface="Times New Roman" pitchFamily="18" charset="0"/>
              <a:cs typeface="Times New Roman" pitchFamily="18" charset="0"/>
            </a:rPr>
            <a:t>интактными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зубами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4E13785D-0D8A-46BC-A67A-6E29D23ED21A}" type="parTrans" cxnId="{571E331C-F5C9-4D11-8E3D-53DAEDAC23CE}">
      <dgm:prSet/>
      <dgm:spPr/>
      <dgm:t>
        <a:bodyPr/>
        <a:lstStyle/>
        <a:p>
          <a:endParaRPr lang="ru-RU"/>
        </a:p>
      </dgm:t>
    </dgm:pt>
    <dgm:pt modelId="{C60F6D63-8A93-42FA-BE52-FD3BFEA1A2BF}" type="sibTrans" cxnId="{571E331C-F5C9-4D11-8E3D-53DAEDAC23CE}">
      <dgm:prSet/>
      <dgm:spPr/>
      <dgm:t>
        <a:bodyPr/>
        <a:lstStyle/>
        <a:p>
          <a:endParaRPr lang="ru-RU"/>
        </a:p>
      </dgm:t>
    </dgm:pt>
    <dgm:pt modelId="{1A0F7C8A-3163-4F6B-B35D-784365146C55}" type="pres">
      <dgm:prSet presAssocID="{AE49D7A9-8E92-4D41-B403-E33CBD1D4A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0E3D95-A0F4-445D-8BEE-62285DFE4CB4}" type="pres">
      <dgm:prSet presAssocID="{0FE67876-F3A2-42E4-977E-0556703DE0D6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1E331C-F5C9-4D11-8E3D-53DAEDAC23CE}" srcId="{AE49D7A9-8E92-4D41-B403-E33CBD1D4A1B}" destId="{0FE67876-F3A2-42E4-977E-0556703DE0D6}" srcOrd="0" destOrd="0" parTransId="{4E13785D-0D8A-46BC-A67A-6E29D23ED21A}" sibTransId="{C60F6D63-8A93-42FA-BE52-FD3BFEA1A2BF}"/>
    <dgm:cxn modelId="{C6DF5EEC-88A7-4CBF-AF1F-257D2E21A5FE}" type="presOf" srcId="{0FE67876-F3A2-42E4-977E-0556703DE0D6}" destId="{850E3D95-A0F4-445D-8BEE-62285DFE4CB4}" srcOrd="0" destOrd="0" presId="urn:microsoft.com/office/officeart/2005/8/layout/process1"/>
    <dgm:cxn modelId="{03EE9ADB-2BCD-4F88-9532-EAF1BD873CBB}" type="presOf" srcId="{AE49D7A9-8E92-4D41-B403-E33CBD1D4A1B}" destId="{1A0F7C8A-3163-4F6B-B35D-784365146C55}" srcOrd="0" destOrd="0" presId="urn:microsoft.com/office/officeart/2005/8/layout/process1"/>
    <dgm:cxn modelId="{DA613BB7-A655-4B9B-A41F-E92AA68AEE1B}" type="presParOf" srcId="{1A0F7C8A-3163-4F6B-B35D-784365146C55}" destId="{850E3D95-A0F4-445D-8BEE-62285DFE4CB4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0F7AF7-37BA-4441-AFC7-EFDE2175087C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5CA070-FAE3-4AC1-854B-6206508F290B}">
      <dgm:prSet custT="1"/>
      <dgm:spPr/>
      <dgm:t>
        <a:bodyPr/>
        <a:lstStyle/>
        <a:p>
          <a:pPr rtl="0"/>
          <a:r>
            <a:rPr lang="ru-RU" sz="1200" b="1" i="0" dirty="0" smtClean="0">
              <a:latin typeface="Times New Roman" pitchFamily="18" charset="0"/>
              <a:cs typeface="Times New Roman" pitchFamily="18" charset="0"/>
            </a:rPr>
            <a:t>Цели и задачи профилактики:</a:t>
          </a:r>
          <a:endParaRPr lang="ru-RU" sz="1200" b="1" i="0" dirty="0">
            <a:latin typeface="Times New Roman" pitchFamily="18" charset="0"/>
            <a:cs typeface="Times New Roman" pitchFamily="18" charset="0"/>
          </a:endParaRPr>
        </a:p>
      </dgm:t>
    </dgm:pt>
    <dgm:pt modelId="{BB6064AE-797E-4307-BAAF-F66088079100}" type="parTrans" cxnId="{5CEE54DF-998B-4FF1-BDA4-B27A3AB65F91}">
      <dgm:prSet/>
      <dgm:spPr/>
      <dgm:t>
        <a:bodyPr/>
        <a:lstStyle/>
        <a:p>
          <a:endParaRPr lang="ru-RU"/>
        </a:p>
      </dgm:t>
    </dgm:pt>
    <dgm:pt modelId="{559FC7AE-9040-4B3F-8605-361B6D6AC2E7}" type="sibTrans" cxnId="{5CEE54DF-998B-4FF1-BDA4-B27A3AB65F91}">
      <dgm:prSet/>
      <dgm:spPr/>
      <dgm:t>
        <a:bodyPr/>
        <a:lstStyle/>
        <a:p>
          <a:endParaRPr lang="ru-RU"/>
        </a:p>
      </dgm:t>
    </dgm:pt>
    <dgm:pt modelId="{2747A70E-A101-48C4-895B-09A2379D559D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Уменьшение интенсивности и распространенности кариеса зубов;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46427E60-F180-48B0-A876-9C7747F76E15}" type="parTrans" cxnId="{397F2FEC-25FB-4A83-95E6-68734C9DC357}">
      <dgm:prSet/>
      <dgm:spPr/>
      <dgm:t>
        <a:bodyPr/>
        <a:lstStyle/>
        <a:p>
          <a:endParaRPr lang="ru-RU"/>
        </a:p>
      </dgm:t>
    </dgm:pt>
    <dgm:pt modelId="{A222FF1E-4AA6-4607-847D-EAE2A6F10BE9}" type="sibTrans" cxnId="{397F2FEC-25FB-4A83-95E6-68734C9DC357}">
      <dgm:prSet/>
      <dgm:spPr/>
      <dgm:t>
        <a:bodyPr/>
        <a:lstStyle/>
        <a:p>
          <a:endParaRPr lang="ru-RU"/>
        </a:p>
      </dgm:t>
    </dgm:pt>
    <dgm:pt modelId="{398262B1-684C-4F8B-8451-6CC6224894ED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увеличение количества лиц, не имеющих кариеса;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E70AABE5-B4C2-4486-8F11-C39BC3C08B08}" type="parTrans" cxnId="{15E377E7-2E51-4D2E-AF1E-485918D8C788}">
      <dgm:prSet/>
      <dgm:spPr/>
      <dgm:t>
        <a:bodyPr/>
        <a:lstStyle/>
        <a:p>
          <a:endParaRPr lang="ru-RU"/>
        </a:p>
      </dgm:t>
    </dgm:pt>
    <dgm:pt modelId="{F324BF12-B95E-44B7-8C70-94C97EF0F4DA}" type="sibTrans" cxnId="{15E377E7-2E51-4D2E-AF1E-485918D8C788}">
      <dgm:prSet/>
      <dgm:spPr/>
      <dgm:t>
        <a:bodyPr/>
        <a:lstStyle/>
        <a:p>
          <a:endParaRPr lang="ru-RU"/>
        </a:p>
      </dgm:t>
    </dgm:pt>
    <dgm:pt modelId="{CBF6E9C4-2FB8-4A93-9287-E284DC5D8AA9}">
      <dgm:prSet custT="1"/>
      <dgm:spPr/>
      <dgm:t>
        <a:bodyPr/>
        <a:lstStyle/>
        <a:p>
          <a:pPr rtl="0"/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Снижение процента лиц, у которых выявлены признаки поражения тканей пародонта; уменьшение количества секстантов с кровоточивостью, зубным камнем и патологическими карманами в ключевой возрастной группе в соответствии с индексом нуждаемости в лечении болезней пародонта.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9A675D3-E173-4292-8627-8D75121693FC}" type="parTrans" cxnId="{12CF9AFE-C1BF-488A-B4CA-2E96FF165B7A}">
      <dgm:prSet/>
      <dgm:spPr/>
      <dgm:t>
        <a:bodyPr/>
        <a:lstStyle/>
        <a:p>
          <a:endParaRPr lang="ru-RU"/>
        </a:p>
      </dgm:t>
    </dgm:pt>
    <dgm:pt modelId="{F8139056-E87D-4389-8107-4E810109C5CE}" type="sibTrans" cxnId="{12CF9AFE-C1BF-488A-B4CA-2E96FF165B7A}">
      <dgm:prSet/>
      <dgm:spPr/>
      <dgm:t>
        <a:bodyPr/>
        <a:lstStyle/>
        <a:p>
          <a:endParaRPr lang="ru-RU"/>
        </a:p>
      </dgm:t>
    </dgm:pt>
    <dgm:pt modelId="{7CDA884F-7BCD-4C4E-8DFD-BD953B508B6E}" type="pres">
      <dgm:prSet presAssocID="{6C0F7AF7-37BA-4441-AFC7-EFDE2175087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687922-4856-4D78-8FCF-5BE73C06CECB}" type="pres">
      <dgm:prSet presAssocID="{6C0F7AF7-37BA-4441-AFC7-EFDE2175087C}" presName="dummyMaxCanvas" presStyleCnt="0">
        <dgm:presLayoutVars/>
      </dgm:prSet>
      <dgm:spPr/>
    </dgm:pt>
    <dgm:pt modelId="{D2AFC703-161F-4805-AF51-BCDA77D0381C}" type="pres">
      <dgm:prSet presAssocID="{6C0F7AF7-37BA-4441-AFC7-EFDE2175087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BB2FD-189D-4693-B931-1AB686335BE5}" type="pres">
      <dgm:prSet presAssocID="{6C0F7AF7-37BA-4441-AFC7-EFDE2175087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90856-02B1-4F13-BB32-2A30CF7002D8}" type="pres">
      <dgm:prSet presAssocID="{6C0F7AF7-37BA-4441-AFC7-EFDE2175087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E56D0-7041-4B89-8BBE-9DC242A53A8D}" type="pres">
      <dgm:prSet presAssocID="{6C0F7AF7-37BA-4441-AFC7-EFDE2175087C}" presName="FourNodes_4" presStyleLbl="node1" presStyleIdx="3" presStyleCnt="4" custScaleY="103048" custLinFactNeighborX="725" custLinFactNeighborY="18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3FA40-291C-4C83-9BF4-A08EF4F8C735}" type="pres">
      <dgm:prSet presAssocID="{6C0F7AF7-37BA-4441-AFC7-EFDE2175087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45456B-BB0E-42B2-B686-A0BA25DAE2AF}" type="pres">
      <dgm:prSet presAssocID="{6C0F7AF7-37BA-4441-AFC7-EFDE2175087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EBA77C-137F-4C76-916E-305D1DC86C4B}" type="pres">
      <dgm:prSet presAssocID="{6C0F7AF7-37BA-4441-AFC7-EFDE2175087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13CC8-B3D8-468F-AA67-ACAC336AC921}" type="pres">
      <dgm:prSet presAssocID="{6C0F7AF7-37BA-4441-AFC7-EFDE2175087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9EBD83-34EA-45A3-A0E0-040D44344064}" type="pres">
      <dgm:prSet presAssocID="{6C0F7AF7-37BA-4441-AFC7-EFDE2175087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613A1-E5D0-4D57-9454-FEA8BE7ECFA3}" type="pres">
      <dgm:prSet presAssocID="{6C0F7AF7-37BA-4441-AFC7-EFDE2175087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5C4D9-2FB5-4CE8-A58B-3625B0B9046D}" type="pres">
      <dgm:prSet presAssocID="{6C0F7AF7-37BA-4441-AFC7-EFDE2175087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63C9D8-2151-4D12-A5AB-2B3E911B65D9}" type="presOf" srcId="{559FC7AE-9040-4B3F-8605-361B6D6AC2E7}" destId="{0A13FA40-291C-4C83-9BF4-A08EF4F8C735}" srcOrd="0" destOrd="0" presId="urn:microsoft.com/office/officeart/2005/8/layout/vProcess5"/>
    <dgm:cxn modelId="{15E377E7-2E51-4D2E-AF1E-485918D8C788}" srcId="{6C0F7AF7-37BA-4441-AFC7-EFDE2175087C}" destId="{398262B1-684C-4F8B-8451-6CC6224894ED}" srcOrd="2" destOrd="0" parTransId="{E70AABE5-B4C2-4486-8F11-C39BC3C08B08}" sibTransId="{F324BF12-B95E-44B7-8C70-94C97EF0F4DA}"/>
    <dgm:cxn modelId="{7F172C9D-D8CE-428A-9C44-68F2B49DAACE}" type="presOf" srcId="{695CA070-FAE3-4AC1-854B-6206508F290B}" destId="{D2AFC703-161F-4805-AF51-BCDA77D0381C}" srcOrd="0" destOrd="0" presId="urn:microsoft.com/office/officeart/2005/8/layout/vProcess5"/>
    <dgm:cxn modelId="{AF48EE04-8582-4C57-8203-4C48F752632A}" type="presOf" srcId="{2747A70E-A101-48C4-895B-09A2379D559D}" destId="{C39EBD83-34EA-45A3-A0E0-040D44344064}" srcOrd="1" destOrd="0" presId="urn:microsoft.com/office/officeart/2005/8/layout/vProcess5"/>
    <dgm:cxn modelId="{5CEE54DF-998B-4FF1-BDA4-B27A3AB65F91}" srcId="{6C0F7AF7-37BA-4441-AFC7-EFDE2175087C}" destId="{695CA070-FAE3-4AC1-854B-6206508F290B}" srcOrd="0" destOrd="0" parTransId="{BB6064AE-797E-4307-BAAF-F66088079100}" sibTransId="{559FC7AE-9040-4B3F-8605-361B6D6AC2E7}"/>
    <dgm:cxn modelId="{D5E4738B-8A3D-4199-A5F0-3E16A919E937}" type="presOf" srcId="{CBF6E9C4-2FB8-4A93-9287-E284DC5D8AA9}" destId="{FDBE56D0-7041-4B89-8BBE-9DC242A53A8D}" srcOrd="0" destOrd="0" presId="urn:microsoft.com/office/officeart/2005/8/layout/vProcess5"/>
    <dgm:cxn modelId="{397F2FEC-25FB-4A83-95E6-68734C9DC357}" srcId="{6C0F7AF7-37BA-4441-AFC7-EFDE2175087C}" destId="{2747A70E-A101-48C4-895B-09A2379D559D}" srcOrd="1" destOrd="0" parTransId="{46427E60-F180-48B0-A876-9C7747F76E15}" sibTransId="{A222FF1E-4AA6-4607-847D-EAE2A6F10BE9}"/>
    <dgm:cxn modelId="{35D38A61-96BA-4637-8A0C-F55052A9AC75}" type="presOf" srcId="{6C0F7AF7-37BA-4441-AFC7-EFDE2175087C}" destId="{7CDA884F-7BCD-4C4E-8DFD-BD953B508B6E}" srcOrd="0" destOrd="0" presId="urn:microsoft.com/office/officeart/2005/8/layout/vProcess5"/>
    <dgm:cxn modelId="{12CF9AFE-C1BF-488A-B4CA-2E96FF165B7A}" srcId="{6C0F7AF7-37BA-4441-AFC7-EFDE2175087C}" destId="{CBF6E9C4-2FB8-4A93-9287-E284DC5D8AA9}" srcOrd="3" destOrd="0" parTransId="{29A675D3-E173-4292-8627-8D75121693FC}" sibTransId="{F8139056-E87D-4389-8107-4E810109C5CE}"/>
    <dgm:cxn modelId="{055EDC87-C5DC-4291-BFBD-A09E163CE4FA}" type="presOf" srcId="{398262B1-684C-4F8B-8451-6CC6224894ED}" destId="{3EC613A1-E5D0-4D57-9454-FEA8BE7ECFA3}" srcOrd="1" destOrd="0" presId="urn:microsoft.com/office/officeart/2005/8/layout/vProcess5"/>
    <dgm:cxn modelId="{93E80372-1E05-4E08-8676-15A206A860F3}" type="presOf" srcId="{CBF6E9C4-2FB8-4A93-9287-E284DC5D8AA9}" destId="{37D5C4D9-2FB5-4CE8-A58B-3625B0B9046D}" srcOrd="1" destOrd="0" presId="urn:microsoft.com/office/officeart/2005/8/layout/vProcess5"/>
    <dgm:cxn modelId="{27F2F0A0-EA36-4AC6-AD1F-931E580053B4}" type="presOf" srcId="{2747A70E-A101-48C4-895B-09A2379D559D}" destId="{6F5BB2FD-189D-4693-B931-1AB686335BE5}" srcOrd="0" destOrd="0" presId="urn:microsoft.com/office/officeart/2005/8/layout/vProcess5"/>
    <dgm:cxn modelId="{CCAB8632-D741-470E-A7B3-98222BAA7C34}" type="presOf" srcId="{695CA070-FAE3-4AC1-854B-6206508F290B}" destId="{5F213CC8-B3D8-468F-AA67-ACAC336AC921}" srcOrd="1" destOrd="0" presId="urn:microsoft.com/office/officeart/2005/8/layout/vProcess5"/>
    <dgm:cxn modelId="{C446D041-E5EC-4979-9203-A27F34A646DA}" type="presOf" srcId="{398262B1-684C-4F8B-8451-6CC6224894ED}" destId="{96090856-02B1-4F13-BB32-2A30CF7002D8}" srcOrd="0" destOrd="0" presId="urn:microsoft.com/office/officeart/2005/8/layout/vProcess5"/>
    <dgm:cxn modelId="{624A3F07-9FE3-44EC-910C-361AF6FDB501}" type="presOf" srcId="{F324BF12-B95E-44B7-8C70-94C97EF0F4DA}" destId="{5BEBA77C-137F-4C76-916E-305D1DC86C4B}" srcOrd="0" destOrd="0" presId="urn:microsoft.com/office/officeart/2005/8/layout/vProcess5"/>
    <dgm:cxn modelId="{8172C1B9-A509-49FD-BF50-9F9591E4FED3}" type="presOf" srcId="{A222FF1E-4AA6-4607-847D-EAE2A6F10BE9}" destId="{EA45456B-BB0E-42B2-B686-A0BA25DAE2AF}" srcOrd="0" destOrd="0" presId="urn:microsoft.com/office/officeart/2005/8/layout/vProcess5"/>
    <dgm:cxn modelId="{A7945134-635F-4001-B526-7D1F5213321B}" type="presParOf" srcId="{7CDA884F-7BCD-4C4E-8DFD-BD953B508B6E}" destId="{30687922-4856-4D78-8FCF-5BE73C06CECB}" srcOrd="0" destOrd="0" presId="urn:microsoft.com/office/officeart/2005/8/layout/vProcess5"/>
    <dgm:cxn modelId="{649EE3CA-4CC1-40E1-95B1-515346889E29}" type="presParOf" srcId="{7CDA884F-7BCD-4C4E-8DFD-BD953B508B6E}" destId="{D2AFC703-161F-4805-AF51-BCDA77D0381C}" srcOrd="1" destOrd="0" presId="urn:microsoft.com/office/officeart/2005/8/layout/vProcess5"/>
    <dgm:cxn modelId="{FBDF3263-306C-4A05-8D71-DE7DBE1476B4}" type="presParOf" srcId="{7CDA884F-7BCD-4C4E-8DFD-BD953B508B6E}" destId="{6F5BB2FD-189D-4693-B931-1AB686335BE5}" srcOrd="2" destOrd="0" presId="urn:microsoft.com/office/officeart/2005/8/layout/vProcess5"/>
    <dgm:cxn modelId="{B3E4C337-3777-4ED4-A5A3-273EDE69BAA8}" type="presParOf" srcId="{7CDA884F-7BCD-4C4E-8DFD-BD953B508B6E}" destId="{96090856-02B1-4F13-BB32-2A30CF7002D8}" srcOrd="3" destOrd="0" presId="urn:microsoft.com/office/officeart/2005/8/layout/vProcess5"/>
    <dgm:cxn modelId="{83FD358E-F3F9-427D-B286-903B1ED94357}" type="presParOf" srcId="{7CDA884F-7BCD-4C4E-8DFD-BD953B508B6E}" destId="{FDBE56D0-7041-4B89-8BBE-9DC242A53A8D}" srcOrd="4" destOrd="0" presId="urn:microsoft.com/office/officeart/2005/8/layout/vProcess5"/>
    <dgm:cxn modelId="{DEE9C452-65EF-43D3-BAF4-454B4C1C52F5}" type="presParOf" srcId="{7CDA884F-7BCD-4C4E-8DFD-BD953B508B6E}" destId="{0A13FA40-291C-4C83-9BF4-A08EF4F8C735}" srcOrd="5" destOrd="0" presId="urn:microsoft.com/office/officeart/2005/8/layout/vProcess5"/>
    <dgm:cxn modelId="{10B34601-680B-4672-AD5F-374787449F92}" type="presParOf" srcId="{7CDA884F-7BCD-4C4E-8DFD-BD953B508B6E}" destId="{EA45456B-BB0E-42B2-B686-A0BA25DAE2AF}" srcOrd="6" destOrd="0" presId="urn:microsoft.com/office/officeart/2005/8/layout/vProcess5"/>
    <dgm:cxn modelId="{2979CFB7-D461-4F27-B597-2420CB906EA4}" type="presParOf" srcId="{7CDA884F-7BCD-4C4E-8DFD-BD953B508B6E}" destId="{5BEBA77C-137F-4C76-916E-305D1DC86C4B}" srcOrd="7" destOrd="0" presId="urn:microsoft.com/office/officeart/2005/8/layout/vProcess5"/>
    <dgm:cxn modelId="{EE620088-61CE-43C9-AC20-896567633877}" type="presParOf" srcId="{7CDA884F-7BCD-4C4E-8DFD-BD953B508B6E}" destId="{5F213CC8-B3D8-468F-AA67-ACAC336AC921}" srcOrd="8" destOrd="0" presId="urn:microsoft.com/office/officeart/2005/8/layout/vProcess5"/>
    <dgm:cxn modelId="{346F4CC7-DA35-4560-B982-00F54F15AB36}" type="presParOf" srcId="{7CDA884F-7BCD-4C4E-8DFD-BD953B508B6E}" destId="{C39EBD83-34EA-45A3-A0E0-040D44344064}" srcOrd="9" destOrd="0" presId="urn:microsoft.com/office/officeart/2005/8/layout/vProcess5"/>
    <dgm:cxn modelId="{802F1559-68C7-446B-A45D-856C66BA89B4}" type="presParOf" srcId="{7CDA884F-7BCD-4C4E-8DFD-BD953B508B6E}" destId="{3EC613A1-E5D0-4D57-9454-FEA8BE7ECFA3}" srcOrd="10" destOrd="0" presId="urn:microsoft.com/office/officeart/2005/8/layout/vProcess5"/>
    <dgm:cxn modelId="{4A2F5A9C-9837-40C6-B7DC-A7A137FB6601}" type="presParOf" srcId="{7CDA884F-7BCD-4C4E-8DFD-BD953B508B6E}" destId="{37D5C4D9-2FB5-4CE8-A58B-3625B0B9046D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1D2FAD-7B13-4A6A-8DAF-56D7C6484E36}" type="doc">
      <dgm:prSet loTypeId="urn:microsoft.com/office/officeart/2005/8/layout/StepDownProcess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D33766D-B642-4E8D-A238-68B89D6E7723}">
      <dgm:prSet custT="1"/>
      <dgm:spPr/>
      <dgm:t>
        <a:bodyPr/>
        <a:lstStyle/>
        <a:p>
          <a:pPr rtl="0"/>
          <a:r>
            <a:rPr lang="ru-RU" sz="900" dirty="0" smtClean="0">
              <a:latin typeface="Times New Roman" pitchFamily="18" charset="0"/>
              <a:cs typeface="Times New Roman" pitchFamily="18" charset="0"/>
            </a:rPr>
            <a:t>Первичная профилактика стоматологических заболеваний- оздоровление полости рта в результате:</a:t>
          </a:r>
          <a:endParaRPr lang="ru-RU" sz="900" dirty="0">
            <a:latin typeface="Times New Roman" pitchFamily="18" charset="0"/>
            <a:cs typeface="Times New Roman" pitchFamily="18" charset="0"/>
          </a:endParaRPr>
        </a:p>
      </dgm:t>
    </dgm:pt>
    <dgm:pt modelId="{E8B45B15-058C-4FF5-8FD1-07D353D43C49}" type="parTrans" cxnId="{EF835B2D-2A5C-41A1-BDED-91AC6D8DE2DC}">
      <dgm:prSet/>
      <dgm:spPr/>
      <dgm:t>
        <a:bodyPr/>
        <a:lstStyle/>
        <a:p>
          <a:endParaRPr lang="ru-RU"/>
        </a:p>
      </dgm:t>
    </dgm:pt>
    <dgm:pt modelId="{33CB21A4-AB6B-482A-9540-AD6589644DD3}" type="sibTrans" cxnId="{EF835B2D-2A5C-41A1-BDED-91AC6D8DE2DC}">
      <dgm:prSet/>
      <dgm:spPr/>
      <dgm:t>
        <a:bodyPr/>
        <a:lstStyle/>
        <a:p>
          <a:endParaRPr lang="ru-RU"/>
        </a:p>
      </dgm:t>
    </dgm:pt>
    <dgm:pt modelId="{33DCE7CB-265E-49D5-BEA3-793180EA91B6}">
      <dgm:prSet/>
      <dgm:spPr/>
      <dgm:t>
        <a:bodyPr/>
        <a:lstStyle/>
        <a:p>
          <a:pPr rtl="0"/>
          <a:r>
            <a:rPr lang="ru-RU" dirty="0" smtClean="0"/>
            <a:t>-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санитарного просвещения населения по гигиене  полости рта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1E692A7-9A02-4728-9186-61A322EA2F8F}" type="parTrans" cxnId="{62862E21-FB05-4128-9292-DAF8A91ED6FF}">
      <dgm:prSet/>
      <dgm:spPr/>
      <dgm:t>
        <a:bodyPr/>
        <a:lstStyle/>
        <a:p>
          <a:endParaRPr lang="ru-RU"/>
        </a:p>
      </dgm:t>
    </dgm:pt>
    <dgm:pt modelId="{94FA0CED-7CFC-4346-AD74-C41D2A8879B6}" type="sibTrans" cxnId="{62862E21-FB05-4128-9292-DAF8A91ED6FF}">
      <dgm:prSet/>
      <dgm:spPr/>
      <dgm:t>
        <a:bodyPr/>
        <a:lstStyle/>
        <a:p>
          <a:endParaRPr lang="ru-RU"/>
        </a:p>
      </dgm:t>
    </dgm:pt>
    <dgm:pt modelId="{0528F830-0692-4B91-9DCC-1B9F4E51C7B4}">
      <dgm:prSet/>
      <dgm:spPr/>
      <dgm:t>
        <a:bodyPr/>
        <a:lstStyle/>
        <a:p>
          <a:pPr rtl="0"/>
          <a:r>
            <a:rPr lang="ru-RU" dirty="0" smtClean="0"/>
            <a:t>-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разработка программ питания, направленных на улучшение состояния и рациона питания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CA96B0C-8C44-4679-9DCA-D0A357C7D1D4}" type="parTrans" cxnId="{5CB9B271-F8D1-4677-AC1E-D02671C2E23B}">
      <dgm:prSet/>
      <dgm:spPr/>
      <dgm:t>
        <a:bodyPr/>
        <a:lstStyle/>
        <a:p>
          <a:endParaRPr lang="ru-RU"/>
        </a:p>
      </dgm:t>
    </dgm:pt>
    <dgm:pt modelId="{EC411568-15DA-4723-A49C-0E43931DF967}" type="sibTrans" cxnId="{5CB9B271-F8D1-4677-AC1E-D02671C2E23B}">
      <dgm:prSet/>
      <dgm:spPr/>
      <dgm:t>
        <a:bodyPr/>
        <a:lstStyle/>
        <a:p>
          <a:endParaRPr lang="ru-RU"/>
        </a:p>
      </dgm:t>
    </dgm:pt>
    <dgm:pt modelId="{B7833655-6F0A-4CA9-96E3-2B647422660C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-периодического обследования полости рта у врача для предупреждения заболевания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E479B6B-A0AA-4D88-BA3D-6039DFF86E8B}" type="parTrans" cxnId="{9ADF7F8A-A30D-437E-A86A-48CF8F237BBA}">
      <dgm:prSet/>
      <dgm:spPr/>
      <dgm:t>
        <a:bodyPr/>
        <a:lstStyle/>
        <a:p>
          <a:endParaRPr lang="ru-RU"/>
        </a:p>
      </dgm:t>
    </dgm:pt>
    <dgm:pt modelId="{F28A6908-3493-4A09-854B-222E71E4438E}" type="sibTrans" cxnId="{9ADF7F8A-A30D-437E-A86A-48CF8F237BBA}">
      <dgm:prSet/>
      <dgm:spPr/>
      <dgm:t>
        <a:bodyPr/>
        <a:lstStyle/>
        <a:p>
          <a:endParaRPr lang="ru-RU"/>
        </a:p>
      </dgm:t>
    </dgm:pt>
    <dgm:pt modelId="{6670D6B3-C006-441F-945F-880FDEF24F9F}" type="pres">
      <dgm:prSet presAssocID="{081D2FAD-7B13-4A6A-8DAF-56D7C6484E3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5604AF-7433-4098-A85B-EC65410A1094}" type="pres">
      <dgm:prSet presAssocID="{6D33766D-B642-4E8D-A238-68B89D6E7723}" presName="composite" presStyleCnt="0"/>
      <dgm:spPr/>
    </dgm:pt>
    <dgm:pt modelId="{095D2231-2F75-4DD9-8535-BCA617757B47}" type="pres">
      <dgm:prSet presAssocID="{6D33766D-B642-4E8D-A238-68B89D6E7723}" presName="bentUpArrow1" presStyleLbl="alignImgPlace1" presStyleIdx="0" presStyleCnt="3"/>
      <dgm:spPr/>
    </dgm:pt>
    <dgm:pt modelId="{3F65D5FF-B2BA-4DC5-B0D4-4F49D11B73A1}" type="pres">
      <dgm:prSet presAssocID="{6D33766D-B642-4E8D-A238-68B89D6E7723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7E46C-29CC-4FCE-925A-A6B1807E1765}" type="pres">
      <dgm:prSet presAssocID="{6D33766D-B642-4E8D-A238-68B89D6E7723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1D5934F-350E-4D85-B206-0D75533CB8A2}" type="pres">
      <dgm:prSet presAssocID="{33CB21A4-AB6B-482A-9540-AD6589644DD3}" presName="sibTrans" presStyleCnt="0"/>
      <dgm:spPr/>
    </dgm:pt>
    <dgm:pt modelId="{518E2D49-57D0-407E-B933-9F59C5C43ACE}" type="pres">
      <dgm:prSet presAssocID="{33DCE7CB-265E-49D5-BEA3-793180EA91B6}" presName="composite" presStyleCnt="0"/>
      <dgm:spPr/>
    </dgm:pt>
    <dgm:pt modelId="{B3539CA8-1985-4345-8C51-76F459113EC5}" type="pres">
      <dgm:prSet presAssocID="{33DCE7CB-265E-49D5-BEA3-793180EA91B6}" presName="bentUpArrow1" presStyleLbl="alignImgPlace1" presStyleIdx="1" presStyleCnt="3"/>
      <dgm:spPr/>
    </dgm:pt>
    <dgm:pt modelId="{B1BDADBB-9267-4195-BE93-55086B0C4714}" type="pres">
      <dgm:prSet presAssocID="{33DCE7CB-265E-49D5-BEA3-793180EA91B6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2F975-5BDD-4572-840F-E84AE034F574}" type="pres">
      <dgm:prSet presAssocID="{33DCE7CB-265E-49D5-BEA3-793180EA91B6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7B21739-B41F-4A2A-8E23-88F34B497097}" type="pres">
      <dgm:prSet presAssocID="{94FA0CED-7CFC-4346-AD74-C41D2A8879B6}" presName="sibTrans" presStyleCnt="0"/>
      <dgm:spPr/>
    </dgm:pt>
    <dgm:pt modelId="{B3F558D3-9B3C-4A7D-8D2E-C64CEA841B54}" type="pres">
      <dgm:prSet presAssocID="{0528F830-0692-4B91-9DCC-1B9F4E51C7B4}" presName="composite" presStyleCnt="0"/>
      <dgm:spPr/>
    </dgm:pt>
    <dgm:pt modelId="{BE89263B-508F-4411-9E4A-838381CE36C9}" type="pres">
      <dgm:prSet presAssocID="{0528F830-0692-4B91-9DCC-1B9F4E51C7B4}" presName="bentUpArrow1" presStyleLbl="alignImgPlace1" presStyleIdx="2" presStyleCnt="3"/>
      <dgm:spPr/>
    </dgm:pt>
    <dgm:pt modelId="{F350C2D2-5E14-47BD-80EF-CF128F30BAE8}" type="pres">
      <dgm:prSet presAssocID="{0528F830-0692-4B91-9DCC-1B9F4E51C7B4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03F70-3279-49D0-82F0-AF3C3E5746AE}" type="pres">
      <dgm:prSet presAssocID="{0528F830-0692-4B91-9DCC-1B9F4E51C7B4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54B308BF-2871-46C8-9BA0-95BF96C1446C}" type="pres">
      <dgm:prSet presAssocID="{EC411568-15DA-4723-A49C-0E43931DF967}" presName="sibTrans" presStyleCnt="0"/>
      <dgm:spPr/>
    </dgm:pt>
    <dgm:pt modelId="{E29C50C9-3928-41D6-A326-7484A6F2E820}" type="pres">
      <dgm:prSet presAssocID="{B7833655-6F0A-4CA9-96E3-2B647422660C}" presName="composite" presStyleCnt="0"/>
      <dgm:spPr/>
    </dgm:pt>
    <dgm:pt modelId="{1F125284-6CE7-445B-B1EA-E03BD346DFA7}" type="pres">
      <dgm:prSet presAssocID="{B7833655-6F0A-4CA9-96E3-2B647422660C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52A601-BAFC-45A4-B9AD-6E659405206C}" type="presOf" srcId="{6D33766D-B642-4E8D-A238-68B89D6E7723}" destId="{3F65D5FF-B2BA-4DC5-B0D4-4F49D11B73A1}" srcOrd="0" destOrd="0" presId="urn:microsoft.com/office/officeart/2005/8/layout/StepDownProcess"/>
    <dgm:cxn modelId="{5F764FF1-7AC7-40FF-98CF-500FEDFC2635}" type="presOf" srcId="{B7833655-6F0A-4CA9-96E3-2B647422660C}" destId="{1F125284-6CE7-445B-B1EA-E03BD346DFA7}" srcOrd="0" destOrd="0" presId="urn:microsoft.com/office/officeart/2005/8/layout/StepDownProcess"/>
    <dgm:cxn modelId="{9ADF7F8A-A30D-437E-A86A-48CF8F237BBA}" srcId="{081D2FAD-7B13-4A6A-8DAF-56D7C6484E36}" destId="{B7833655-6F0A-4CA9-96E3-2B647422660C}" srcOrd="3" destOrd="0" parTransId="{2E479B6B-A0AA-4D88-BA3D-6039DFF86E8B}" sibTransId="{F28A6908-3493-4A09-854B-222E71E4438E}"/>
    <dgm:cxn modelId="{5CB9B271-F8D1-4677-AC1E-D02671C2E23B}" srcId="{081D2FAD-7B13-4A6A-8DAF-56D7C6484E36}" destId="{0528F830-0692-4B91-9DCC-1B9F4E51C7B4}" srcOrd="2" destOrd="0" parTransId="{BCA96B0C-8C44-4679-9DCA-D0A357C7D1D4}" sibTransId="{EC411568-15DA-4723-A49C-0E43931DF967}"/>
    <dgm:cxn modelId="{64422E2E-93CB-4F43-BCD0-E59A628492EC}" type="presOf" srcId="{0528F830-0692-4B91-9DCC-1B9F4E51C7B4}" destId="{F350C2D2-5E14-47BD-80EF-CF128F30BAE8}" srcOrd="0" destOrd="0" presId="urn:microsoft.com/office/officeart/2005/8/layout/StepDownProcess"/>
    <dgm:cxn modelId="{EF835B2D-2A5C-41A1-BDED-91AC6D8DE2DC}" srcId="{081D2FAD-7B13-4A6A-8DAF-56D7C6484E36}" destId="{6D33766D-B642-4E8D-A238-68B89D6E7723}" srcOrd="0" destOrd="0" parTransId="{E8B45B15-058C-4FF5-8FD1-07D353D43C49}" sibTransId="{33CB21A4-AB6B-482A-9540-AD6589644DD3}"/>
    <dgm:cxn modelId="{505601CA-BC08-4FBD-8E2D-6D5CF269D691}" type="presOf" srcId="{081D2FAD-7B13-4A6A-8DAF-56D7C6484E36}" destId="{6670D6B3-C006-441F-945F-880FDEF24F9F}" srcOrd="0" destOrd="0" presId="urn:microsoft.com/office/officeart/2005/8/layout/StepDownProcess"/>
    <dgm:cxn modelId="{258EDEA2-37D6-4A0A-AC0F-2A80FA78F500}" type="presOf" srcId="{33DCE7CB-265E-49D5-BEA3-793180EA91B6}" destId="{B1BDADBB-9267-4195-BE93-55086B0C4714}" srcOrd="0" destOrd="0" presId="urn:microsoft.com/office/officeart/2005/8/layout/StepDownProcess"/>
    <dgm:cxn modelId="{62862E21-FB05-4128-9292-DAF8A91ED6FF}" srcId="{081D2FAD-7B13-4A6A-8DAF-56D7C6484E36}" destId="{33DCE7CB-265E-49D5-BEA3-793180EA91B6}" srcOrd="1" destOrd="0" parTransId="{01E692A7-9A02-4728-9186-61A322EA2F8F}" sibTransId="{94FA0CED-7CFC-4346-AD74-C41D2A8879B6}"/>
    <dgm:cxn modelId="{55EC79CF-31FE-4210-B0E3-1B3E13CA4455}" type="presParOf" srcId="{6670D6B3-C006-441F-945F-880FDEF24F9F}" destId="{3F5604AF-7433-4098-A85B-EC65410A1094}" srcOrd="0" destOrd="0" presId="urn:microsoft.com/office/officeart/2005/8/layout/StepDownProcess"/>
    <dgm:cxn modelId="{96A55721-39CD-4BEB-B74A-97AAC094400A}" type="presParOf" srcId="{3F5604AF-7433-4098-A85B-EC65410A1094}" destId="{095D2231-2F75-4DD9-8535-BCA617757B47}" srcOrd="0" destOrd="0" presId="urn:microsoft.com/office/officeart/2005/8/layout/StepDownProcess"/>
    <dgm:cxn modelId="{4A047F07-4F31-4371-8666-B8977D0D7D21}" type="presParOf" srcId="{3F5604AF-7433-4098-A85B-EC65410A1094}" destId="{3F65D5FF-B2BA-4DC5-B0D4-4F49D11B73A1}" srcOrd="1" destOrd="0" presId="urn:microsoft.com/office/officeart/2005/8/layout/StepDownProcess"/>
    <dgm:cxn modelId="{48505F88-0066-4E3F-B4B3-34711BB191CF}" type="presParOf" srcId="{3F5604AF-7433-4098-A85B-EC65410A1094}" destId="{1BE7E46C-29CC-4FCE-925A-A6B1807E1765}" srcOrd="2" destOrd="0" presId="urn:microsoft.com/office/officeart/2005/8/layout/StepDownProcess"/>
    <dgm:cxn modelId="{01EA3844-90D2-4D63-81BA-88CE02A37827}" type="presParOf" srcId="{6670D6B3-C006-441F-945F-880FDEF24F9F}" destId="{61D5934F-350E-4D85-B206-0D75533CB8A2}" srcOrd="1" destOrd="0" presId="urn:microsoft.com/office/officeart/2005/8/layout/StepDownProcess"/>
    <dgm:cxn modelId="{67BB121A-F21E-4B85-A9A8-653CFA8C7539}" type="presParOf" srcId="{6670D6B3-C006-441F-945F-880FDEF24F9F}" destId="{518E2D49-57D0-407E-B933-9F59C5C43ACE}" srcOrd="2" destOrd="0" presId="urn:microsoft.com/office/officeart/2005/8/layout/StepDownProcess"/>
    <dgm:cxn modelId="{7C1E3B59-3F4D-488E-B1B5-9C5214698CA3}" type="presParOf" srcId="{518E2D49-57D0-407E-B933-9F59C5C43ACE}" destId="{B3539CA8-1985-4345-8C51-76F459113EC5}" srcOrd="0" destOrd="0" presId="urn:microsoft.com/office/officeart/2005/8/layout/StepDownProcess"/>
    <dgm:cxn modelId="{647D8FE0-835D-434D-9E8E-C8531C10CDCE}" type="presParOf" srcId="{518E2D49-57D0-407E-B933-9F59C5C43ACE}" destId="{B1BDADBB-9267-4195-BE93-55086B0C4714}" srcOrd="1" destOrd="0" presId="urn:microsoft.com/office/officeart/2005/8/layout/StepDownProcess"/>
    <dgm:cxn modelId="{DEBFC33E-3DA7-4BE2-8299-53D079732C7E}" type="presParOf" srcId="{518E2D49-57D0-407E-B933-9F59C5C43ACE}" destId="{DD92F975-5BDD-4572-840F-E84AE034F574}" srcOrd="2" destOrd="0" presId="urn:microsoft.com/office/officeart/2005/8/layout/StepDownProcess"/>
    <dgm:cxn modelId="{68D90A4F-7132-4B53-B940-6354CEAADC4E}" type="presParOf" srcId="{6670D6B3-C006-441F-945F-880FDEF24F9F}" destId="{F7B21739-B41F-4A2A-8E23-88F34B497097}" srcOrd="3" destOrd="0" presId="urn:microsoft.com/office/officeart/2005/8/layout/StepDownProcess"/>
    <dgm:cxn modelId="{75AD511B-3397-4F0B-9C29-617B23349C0D}" type="presParOf" srcId="{6670D6B3-C006-441F-945F-880FDEF24F9F}" destId="{B3F558D3-9B3C-4A7D-8D2E-C64CEA841B54}" srcOrd="4" destOrd="0" presId="urn:microsoft.com/office/officeart/2005/8/layout/StepDownProcess"/>
    <dgm:cxn modelId="{9F64F00B-F29E-41CE-8489-B1C4FA29D051}" type="presParOf" srcId="{B3F558D3-9B3C-4A7D-8D2E-C64CEA841B54}" destId="{BE89263B-508F-4411-9E4A-838381CE36C9}" srcOrd="0" destOrd="0" presId="urn:microsoft.com/office/officeart/2005/8/layout/StepDownProcess"/>
    <dgm:cxn modelId="{0D1838C3-481C-49BF-922B-980D22481F22}" type="presParOf" srcId="{B3F558D3-9B3C-4A7D-8D2E-C64CEA841B54}" destId="{F350C2D2-5E14-47BD-80EF-CF128F30BAE8}" srcOrd="1" destOrd="0" presId="urn:microsoft.com/office/officeart/2005/8/layout/StepDownProcess"/>
    <dgm:cxn modelId="{BB81670F-248F-4969-A60C-908696BDB6F5}" type="presParOf" srcId="{B3F558D3-9B3C-4A7D-8D2E-C64CEA841B54}" destId="{B9F03F70-3279-49D0-82F0-AF3C3E5746AE}" srcOrd="2" destOrd="0" presId="urn:microsoft.com/office/officeart/2005/8/layout/StepDownProcess"/>
    <dgm:cxn modelId="{3708B70D-4180-4A09-A544-8FDE00151A74}" type="presParOf" srcId="{6670D6B3-C006-441F-945F-880FDEF24F9F}" destId="{54B308BF-2871-46C8-9BA0-95BF96C1446C}" srcOrd="5" destOrd="0" presId="urn:microsoft.com/office/officeart/2005/8/layout/StepDownProcess"/>
    <dgm:cxn modelId="{4523A245-0B1D-4980-AECB-A2CDFBD84795}" type="presParOf" srcId="{6670D6B3-C006-441F-945F-880FDEF24F9F}" destId="{E29C50C9-3928-41D6-A326-7484A6F2E820}" srcOrd="6" destOrd="0" presId="urn:microsoft.com/office/officeart/2005/8/layout/StepDownProcess"/>
    <dgm:cxn modelId="{29EBC294-3044-4C09-B5CF-DEECABD29088}" type="presParOf" srcId="{E29C50C9-3928-41D6-A326-7484A6F2E820}" destId="{1F125284-6CE7-445B-B1EA-E03BD346DFA7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AEDEB2-EA70-417B-A0A3-41975C9C20CA}" type="doc">
      <dgm:prSet loTypeId="urn:microsoft.com/office/officeart/2008/layout/PictureStrips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AA26FD-9808-4D8E-A5A5-B9761D01F53D}">
      <dgm:prSet custT="1"/>
      <dgm:spPr/>
      <dgm:t>
        <a:bodyPr/>
        <a:lstStyle/>
        <a:p>
          <a:pPr algn="ctr"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Вторичная профилактика предусматривает терапевтическое вмешательство при ранних признаках и симптомах заболевания в целях предотвращения его развития.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8ABA882-0C09-40B1-B968-060935B2B144}" type="parTrans" cxnId="{3D9B602F-3464-48C3-BDE3-7B0FCFD0ED77}">
      <dgm:prSet/>
      <dgm:spPr/>
      <dgm:t>
        <a:bodyPr/>
        <a:lstStyle/>
        <a:p>
          <a:endParaRPr lang="ru-RU"/>
        </a:p>
      </dgm:t>
    </dgm:pt>
    <dgm:pt modelId="{453D6BA1-9689-4098-9E5E-337D297F2833}" type="sibTrans" cxnId="{3D9B602F-3464-48C3-BDE3-7B0FCFD0ED77}">
      <dgm:prSet/>
      <dgm:spPr/>
      <dgm:t>
        <a:bodyPr/>
        <a:lstStyle/>
        <a:p>
          <a:endParaRPr lang="ru-RU"/>
        </a:p>
      </dgm:t>
    </dgm:pt>
    <dgm:pt modelId="{C2666E15-B1C0-43D5-95C9-F72A2C5FFA18}" type="pres">
      <dgm:prSet presAssocID="{C4AEDEB2-EA70-417B-A0A3-41975C9C20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035EC9-5AF7-490D-8CE4-8148382AC9C9}" type="pres">
      <dgm:prSet presAssocID="{3CAA26FD-9808-4D8E-A5A5-B9761D01F53D}" presName="composite" presStyleCnt="0"/>
      <dgm:spPr/>
    </dgm:pt>
    <dgm:pt modelId="{FF7BE144-0FE4-4D05-9B2C-9CFF86FF10C0}" type="pres">
      <dgm:prSet presAssocID="{3CAA26FD-9808-4D8E-A5A5-B9761D01F53D}" presName="rect1" presStyleLbl="tr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CB395-D3A0-4CBF-A481-F0C7DEDF9F76}" type="pres">
      <dgm:prSet presAssocID="{3CAA26FD-9808-4D8E-A5A5-B9761D01F53D}" presName="rect2" presStyleLbl="fgImgPlace1" presStyleIdx="0" presStyleCnt="1" custScaleX="145613" custScaleY="99301" custLinFactNeighborX="5259" custLinFactNeighborY="1184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E8791FC-09FF-44EE-AEA0-4FC0814D4E88}" type="presOf" srcId="{3CAA26FD-9808-4D8E-A5A5-B9761D01F53D}" destId="{FF7BE144-0FE4-4D05-9B2C-9CFF86FF10C0}" srcOrd="0" destOrd="0" presId="urn:microsoft.com/office/officeart/2008/layout/PictureStrips"/>
    <dgm:cxn modelId="{1627A361-C92D-4F07-BC2F-75A70BD0A43B}" type="presOf" srcId="{C4AEDEB2-EA70-417B-A0A3-41975C9C20CA}" destId="{C2666E15-B1C0-43D5-95C9-F72A2C5FFA18}" srcOrd="0" destOrd="0" presId="urn:microsoft.com/office/officeart/2008/layout/PictureStrips"/>
    <dgm:cxn modelId="{3D9B602F-3464-48C3-BDE3-7B0FCFD0ED77}" srcId="{C4AEDEB2-EA70-417B-A0A3-41975C9C20CA}" destId="{3CAA26FD-9808-4D8E-A5A5-B9761D01F53D}" srcOrd="0" destOrd="0" parTransId="{48ABA882-0C09-40B1-B968-060935B2B144}" sibTransId="{453D6BA1-9689-4098-9E5E-337D297F2833}"/>
    <dgm:cxn modelId="{22F38AF3-9C73-4602-A1C1-ED8A8B4D4553}" type="presParOf" srcId="{C2666E15-B1C0-43D5-95C9-F72A2C5FFA18}" destId="{8C035EC9-5AF7-490D-8CE4-8148382AC9C9}" srcOrd="0" destOrd="0" presId="urn:microsoft.com/office/officeart/2008/layout/PictureStrips"/>
    <dgm:cxn modelId="{D35827E7-3C53-4C23-B6C0-9D5D18767443}" type="presParOf" srcId="{8C035EC9-5AF7-490D-8CE4-8148382AC9C9}" destId="{FF7BE144-0FE4-4D05-9B2C-9CFF86FF10C0}" srcOrd="0" destOrd="0" presId="urn:microsoft.com/office/officeart/2008/layout/PictureStrips"/>
    <dgm:cxn modelId="{27E69799-2B8E-4755-A527-754A5782E16E}" type="presParOf" srcId="{8C035EC9-5AF7-490D-8CE4-8148382AC9C9}" destId="{2EDCB395-D3A0-4CBF-A481-F0C7DEDF9F7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686A87-648D-48B9-BBA8-E82D0E430039}" type="doc">
      <dgm:prSet loTypeId="urn:microsoft.com/office/officeart/2005/8/layout/cycle2" loCatId="cycle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71E10DB-5B46-4EA6-829F-3A0841E1C8D3}">
      <dgm:prSet/>
      <dgm:spPr/>
      <dgm:t>
        <a:bodyPr/>
        <a:lstStyle/>
        <a:p>
          <a:pPr rtl="0"/>
          <a:r>
            <a:rPr lang="ru-RU" smtClean="0"/>
            <a:t>Третичная профилактика включает в себя лечение развившихся заболеваний, направленное на предотвращение их прогрессирования, предупреждение осложнений и  последствий, восстановление  утраченной функции зубочелюстной системы в результате потери зубов с помощью протезов и других средств.</a:t>
          </a:r>
          <a:endParaRPr lang="ru-RU"/>
        </a:p>
      </dgm:t>
    </dgm:pt>
    <dgm:pt modelId="{DA033923-375A-4108-A365-450F9C21C8A8}" type="parTrans" cxnId="{951A46BE-604D-46D3-816D-3655DCABC526}">
      <dgm:prSet/>
      <dgm:spPr/>
      <dgm:t>
        <a:bodyPr/>
        <a:lstStyle/>
        <a:p>
          <a:endParaRPr lang="ru-RU"/>
        </a:p>
      </dgm:t>
    </dgm:pt>
    <dgm:pt modelId="{918D2F07-42F3-4AF1-BC1E-11A6FAAD4EF6}" type="sibTrans" cxnId="{951A46BE-604D-46D3-816D-3655DCABC526}">
      <dgm:prSet/>
      <dgm:spPr/>
      <dgm:t>
        <a:bodyPr/>
        <a:lstStyle/>
        <a:p>
          <a:endParaRPr lang="ru-RU"/>
        </a:p>
      </dgm:t>
    </dgm:pt>
    <dgm:pt modelId="{EE5500E0-B65A-4400-AE70-7A16383B9F37}" type="pres">
      <dgm:prSet presAssocID="{9E686A87-648D-48B9-BBA8-E82D0E4300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D8DF0D-E427-4D70-A0F2-D12E3E9A675A}" type="pres">
      <dgm:prSet presAssocID="{E71E10DB-5B46-4EA6-829F-3A0841E1C8D3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89B0AA-D06E-4A5D-9458-0036BF2614B3}" type="presOf" srcId="{E71E10DB-5B46-4EA6-829F-3A0841E1C8D3}" destId="{2DD8DF0D-E427-4D70-A0F2-D12E3E9A675A}" srcOrd="0" destOrd="0" presId="urn:microsoft.com/office/officeart/2005/8/layout/cycle2"/>
    <dgm:cxn modelId="{19A2F08F-1625-4358-9554-5EDA1FD2568F}" type="presOf" srcId="{9E686A87-648D-48B9-BBA8-E82D0E430039}" destId="{EE5500E0-B65A-4400-AE70-7A16383B9F37}" srcOrd="0" destOrd="0" presId="urn:microsoft.com/office/officeart/2005/8/layout/cycle2"/>
    <dgm:cxn modelId="{951A46BE-604D-46D3-816D-3655DCABC526}" srcId="{9E686A87-648D-48B9-BBA8-E82D0E430039}" destId="{E71E10DB-5B46-4EA6-829F-3A0841E1C8D3}" srcOrd="0" destOrd="0" parTransId="{DA033923-375A-4108-A365-450F9C21C8A8}" sibTransId="{918D2F07-42F3-4AF1-BC1E-11A6FAAD4EF6}"/>
    <dgm:cxn modelId="{7D561F8D-ECE3-4CAD-8DF5-FE1010BB5C32}" type="presParOf" srcId="{EE5500E0-B65A-4400-AE70-7A16383B9F37}" destId="{2DD8DF0D-E427-4D70-A0F2-D12E3E9A675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1DBEC25-148B-4B42-B70B-FBE8A396EF34}" type="doc">
      <dgm:prSet loTypeId="urn:microsoft.com/office/officeart/2005/8/layout/hProcess1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D7D2B6-A319-407C-860C-7DDD4B668A79}">
      <dgm:prSet custT="1"/>
      <dgm:spPr/>
      <dgm:t>
        <a:bodyPr/>
        <a:lstStyle/>
        <a:p>
          <a:pPr rtl="0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Гигиена полости рта – основной метод профилактики стоматологических заболеваний.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D1CA9D7-A425-4624-AC72-9E2940F49CC7}" type="parTrans" cxnId="{60159665-16B6-41A3-BAAB-5FAE28DEA59E}">
      <dgm:prSet/>
      <dgm:spPr/>
      <dgm:t>
        <a:bodyPr/>
        <a:lstStyle/>
        <a:p>
          <a:endParaRPr lang="ru-RU"/>
        </a:p>
      </dgm:t>
    </dgm:pt>
    <dgm:pt modelId="{D42B9231-8CC7-47E5-B468-BCFF5ACC9B68}" type="sibTrans" cxnId="{60159665-16B6-41A3-BAAB-5FAE28DEA59E}">
      <dgm:prSet/>
      <dgm:spPr/>
      <dgm:t>
        <a:bodyPr/>
        <a:lstStyle/>
        <a:p>
          <a:endParaRPr lang="ru-RU"/>
        </a:p>
      </dgm:t>
    </dgm:pt>
    <dgm:pt modelId="{5CCB0A1F-6031-41CD-A746-B0E1EBAB410A}" type="pres">
      <dgm:prSet presAssocID="{61DBEC25-148B-4B42-B70B-FBE8A396EF3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3DC12A-DCB3-423E-A86B-44428D29B325}" type="pres">
      <dgm:prSet presAssocID="{61DBEC25-148B-4B42-B70B-FBE8A396EF34}" presName="arrow" presStyleLbl="bgShp" presStyleIdx="0" presStyleCnt="1"/>
      <dgm:spPr/>
    </dgm:pt>
    <dgm:pt modelId="{EC03344F-9976-48D6-95CD-1E488AAD8C81}" type="pres">
      <dgm:prSet presAssocID="{61DBEC25-148B-4B42-B70B-FBE8A396EF34}" presName="points" presStyleCnt="0"/>
      <dgm:spPr/>
    </dgm:pt>
    <dgm:pt modelId="{99C3E4D4-0E4E-4124-93EB-E6B6778444A5}" type="pres">
      <dgm:prSet presAssocID="{0BD7D2B6-A319-407C-860C-7DDD4B668A79}" presName="compositeA" presStyleCnt="0"/>
      <dgm:spPr/>
    </dgm:pt>
    <dgm:pt modelId="{060D3FC0-1BE0-4B32-B2FB-7E95A6CEE4E2}" type="pres">
      <dgm:prSet presAssocID="{0BD7D2B6-A319-407C-860C-7DDD4B668A79}" presName="textA" presStyleLbl="revTx" presStyleIdx="0" presStyleCnt="1" custScaleX="111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06C794-A0AD-43BB-BAFF-1EBEC77D0D77}" type="pres">
      <dgm:prSet presAssocID="{0BD7D2B6-A319-407C-860C-7DDD4B668A79}" presName="circleA" presStyleLbl="node1" presStyleIdx="0" presStyleCnt="1"/>
      <dgm:spPr/>
    </dgm:pt>
    <dgm:pt modelId="{A06A60C4-09F0-46DA-B22C-C336D858E685}" type="pres">
      <dgm:prSet presAssocID="{0BD7D2B6-A319-407C-860C-7DDD4B668A79}" presName="spaceA" presStyleCnt="0"/>
      <dgm:spPr/>
    </dgm:pt>
  </dgm:ptLst>
  <dgm:cxnLst>
    <dgm:cxn modelId="{0B4FE9DA-1265-403C-9AA6-7AB57E2617A4}" type="presOf" srcId="{61DBEC25-148B-4B42-B70B-FBE8A396EF34}" destId="{5CCB0A1F-6031-41CD-A746-B0E1EBAB410A}" srcOrd="0" destOrd="0" presId="urn:microsoft.com/office/officeart/2005/8/layout/hProcess11"/>
    <dgm:cxn modelId="{60159665-16B6-41A3-BAAB-5FAE28DEA59E}" srcId="{61DBEC25-148B-4B42-B70B-FBE8A396EF34}" destId="{0BD7D2B6-A319-407C-860C-7DDD4B668A79}" srcOrd="0" destOrd="0" parTransId="{7D1CA9D7-A425-4624-AC72-9E2940F49CC7}" sibTransId="{D42B9231-8CC7-47E5-B468-BCFF5ACC9B68}"/>
    <dgm:cxn modelId="{3276F378-F1AE-4B97-8A9D-DB1422640981}" type="presOf" srcId="{0BD7D2B6-A319-407C-860C-7DDD4B668A79}" destId="{060D3FC0-1BE0-4B32-B2FB-7E95A6CEE4E2}" srcOrd="0" destOrd="0" presId="urn:microsoft.com/office/officeart/2005/8/layout/hProcess11"/>
    <dgm:cxn modelId="{85757F8A-49A7-438E-9757-485C18BC10F6}" type="presParOf" srcId="{5CCB0A1F-6031-41CD-A746-B0E1EBAB410A}" destId="{2C3DC12A-DCB3-423E-A86B-44428D29B325}" srcOrd="0" destOrd="0" presId="urn:microsoft.com/office/officeart/2005/8/layout/hProcess11"/>
    <dgm:cxn modelId="{59B92B5C-8A7B-44C2-86AF-EC2BC0D22EB7}" type="presParOf" srcId="{5CCB0A1F-6031-41CD-A746-B0E1EBAB410A}" destId="{EC03344F-9976-48D6-95CD-1E488AAD8C81}" srcOrd="1" destOrd="0" presId="urn:microsoft.com/office/officeart/2005/8/layout/hProcess11"/>
    <dgm:cxn modelId="{98D7056D-3528-4BE4-922A-7CC66FB88A59}" type="presParOf" srcId="{EC03344F-9976-48D6-95CD-1E488AAD8C81}" destId="{99C3E4D4-0E4E-4124-93EB-E6B6778444A5}" srcOrd="0" destOrd="0" presId="urn:microsoft.com/office/officeart/2005/8/layout/hProcess11"/>
    <dgm:cxn modelId="{465D6900-DFB1-42E9-BF66-885B2E7E2D5C}" type="presParOf" srcId="{99C3E4D4-0E4E-4124-93EB-E6B6778444A5}" destId="{060D3FC0-1BE0-4B32-B2FB-7E95A6CEE4E2}" srcOrd="0" destOrd="0" presId="urn:microsoft.com/office/officeart/2005/8/layout/hProcess11"/>
    <dgm:cxn modelId="{5091FAF5-0765-48A8-8858-138F67946088}" type="presParOf" srcId="{99C3E4D4-0E4E-4124-93EB-E6B6778444A5}" destId="{6F06C794-A0AD-43BB-BAFF-1EBEC77D0D77}" srcOrd="1" destOrd="0" presId="urn:microsoft.com/office/officeart/2005/8/layout/hProcess11"/>
    <dgm:cxn modelId="{8229CFED-E684-4ABA-AF81-2F23E8A6DCCA}" type="presParOf" srcId="{99C3E4D4-0E4E-4124-93EB-E6B6778444A5}" destId="{A06A60C4-09F0-46DA-B22C-C336D858E68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A5FA3-ED9B-4BFC-8FF6-A4A1C3DD30BC}">
      <dsp:nvSpPr>
        <dsp:cNvPr id="0" name=""/>
        <dsp:cNvSpPr/>
      </dsp:nvSpPr>
      <dsp:spPr>
        <a:xfrm>
          <a:off x="0" y="267493"/>
          <a:ext cx="5291292" cy="16097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Стоматологические заболевания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-одна из самых распространённых патологий.  Считается, что у 90% населения земного шара есть стоматологические </a:t>
          </a:r>
          <a:r>
            <a:rPr lang="ru-RU" sz="1200" kern="1200" dirty="0" err="1" smtClean="0">
              <a:latin typeface="Times New Roman" pitchFamily="18" charset="0"/>
              <a:cs typeface="Times New Roman" pitchFamily="18" charset="0"/>
            </a:rPr>
            <a:t>проблемы.Стоматологические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заболевания крайне редко приводят к летальному исходу, однако заболевания полости рта сильно осложняют повседневную жизнь и служат </a:t>
          </a:r>
          <a:r>
            <a:rPr lang="ru-RU" sz="1200" kern="1200" dirty="0" err="1" smtClean="0">
              <a:latin typeface="Times New Roman" pitchFamily="18" charset="0"/>
              <a:cs typeface="Times New Roman" pitchFamily="18" charset="0"/>
            </a:rPr>
            <a:t>стрессогенным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 фактором для населения. Кроме того, состояние отражает состояние  здоровья всего организма в целом.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8581" y="346074"/>
        <a:ext cx="5134130" cy="145258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BC1DA-5057-4943-BBF4-D6B5E7A3DB19}">
      <dsp:nvSpPr>
        <dsp:cNvPr id="0" name=""/>
        <dsp:cNvSpPr/>
      </dsp:nvSpPr>
      <dsp:spPr>
        <a:xfrm>
          <a:off x="0" y="0"/>
          <a:ext cx="4572000" cy="12355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Цель правильной личной гигиены полости рта </a:t>
          </a:r>
          <a:r>
            <a:rPr lang="ru-RU" sz="1200" kern="1200" dirty="0" smtClean="0"/>
            <a:t>– сделать зубы более здоровыми, дыхание – свежим и приятным, предотвратить кровоточивость десен и образование желтого налета. В результате правильного ухода улыбка станет привлекательной и белоснежной, а главный результат – предотвращение стоматологических заболеваний.</a:t>
          </a:r>
          <a:endParaRPr lang="ru-RU" sz="1200" kern="1200" dirty="0"/>
        </a:p>
      </dsp:txBody>
      <dsp:txXfrm>
        <a:off x="60313" y="60313"/>
        <a:ext cx="4451374" cy="111489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1FC74C-1132-4B21-ACD6-70ABE9499278}">
      <dsp:nvSpPr>
        <dsp:cNvPr id="0" name=""/>
        <dsp:cNvSpPr/>
      </dsp:nvSpPr>
      <dsp:spPr>
        <a:xfrm>
          <a:off x="0" y="0"/>
          <a:ext cx="5832648" cy="12884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Подбирать зубную щетку следует индивидуально, учитывая несколько факторов. Прежде всего, это жесткость щетины, размер ручки. Универсальными являются щетинки средней жесткости. Мягкие щетки рекомендуются при заболеваниях десен и кровоточивости, а жесткие – при очень крепких зубах или для протезов. Последние необходимо использовать с осторожностью, потому что неправильная чистка с ее помощью приведет к серьезным повреждениям десен и эмали. Результативный уход за зубами начинается именно с выбора правильной зубной щетки. Не менее важно правильно ее хранить. Необходимо, чтобы щетка быстро высыхала, потому что влага способствует размножению бактерий. Кроме того, щетки рекомендуется хранить без футляра.</a:t>
          </a:r>
          <a:endParaRPr lang="ru-RU" sz="900" kern="1200" dirty="0"/>
        </a:p>
      </dsp:txBody>
      <dsp:txXfrm>
        <a:off x="62895" y="62895"/>
        <a:ext cx="5706858" cy="116262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8D6E61-D351-4F40-809E-8113856E0B20}">
      <dsp:nvSpPr>
        <dsp:cNvPr id="0" name=""/>
        <dsp:cNvSpPr/>
      </dsp:nvSpPr>
      <dsp:spPr>
        <a:xfrm>
          <a:off x="0" y="204479"/>
          <a:ext cx="3654152" cy="2831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smtClean="0"/>
            <a:t>Еще одно важнейшее средство для ухода за полостью рта. В зависимости от состояния зубов можно выбрать лечебное или профилактическое средство. Различаются и текстуры – от гелеобразных до кремовых. В состав большинства паст входит фтор, но его процент различен. Если профилактическую пасту можно подобрать самостоятельно, по отзывам и советам знакомых, то лечебную – только по рекомендациям врачей. Менять зубную пасту следует каждые несколько месяцев, чтобы обеспечить комплексный уход за полостью рта. Средства против кровоточивости можно чередовать с укрепляющими и отбеливающими. Например, утром можно использовать пасты против кариеса, а вечером – против воспалений. Прежде чем купит детскую пасту, изучите специальные линейки известных марок.</a:t>
          </a:r>
          <a:endParaRPr lang="ru-RU" sz="1100" kern="1200"/>
        </a:p>
      </dsp:txBody>
      <dsp:txXfrm>
        <a:off x="138218" y="342697"/>
        <a:ext cx="3377716" cy="255496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5FA34-DAB3-476E-AEB0-9CBC26E9A488}">
      <dsp:nvSpPr>
        <dsp:cNvPr id="0" name=""/>
        <dsp:cNvSpPr/>
      </dsp:nvSpPr>
      <dsp:spPr>
        <a:xfrm>
          <a:off x="0" y="89184"/>
          <a:ext cx="4572000" cy="95680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Зубные нити (или </a:t>
          </a:r>
          <a:r>
            <a:rPr lang="ru-RU" sz="1100" kern="1200" dirty="0" err="1" smtClean="0"/>
            <a:t>флоссы</a:t>
          </a:r>
          <a:r>
            <a:rPr lang="ru-RU" sz="1100" kern="1200" dirty="0" smtClean="0"/>
            <a:t>) необходимы для того, чтобы полностью очистить межзубное пространство. Существует несколько разновидностей: плоская, круглая, крученая. Нити могут покрываться воском.</a:t>
          </a:r>
          <a:endParaRPr lang="ru-RU" sz="1100" kern="1200" dirty="0"/>
        </a:p>
      </dsp:txBody>
      <dsp:txXfrm>
        <a:off x="46707" y="135891"/>
        <a:ext cx="4478586" cy="863390"/>
      </dsp:txXfrm>
    </dsp:sp>
    <dsp:sp modelId="{FCCE111C-3E60-48FE-BC92-4047AD303CE3}">
      <dsp:nvSpPr>
        <dsp:cNvPr id="0" name=""/>
        <dsp:cNvSpPr/>
      </dsp:nvSpPr>
      <dsp:spPr>
        <a:xfrm>
          <a:off x="0" y="1077668"/>
          <a:ext cx="4572000" cy="95680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Подбирать конкретный </a:t>
          </a:r>
          <a:r>
            <a:rPr lang="ru-RU" sz="1100" kern="1200" dirty="0" err="1" smtClean="0"/>
            <a:t>флосс</a:t>
          </a:r>
          <a:r>
            <a:rPr lang="ru-RU" sz="1100" kern="1200" dirty="0" smtClean="0"/>
            <a:t> необходимо с учетом индивидуальных особенностей. Прежде всего стоит учитывать расстояние между зубами. Без зубной нити комплексный уход за полостью рта невозможен, только она может полностью удалить остатки пищи и предотвратить размножение болезнетворных бактерий.</a:t>
          </a:r>
          <a:endParaRPr lang="ru-RU" sz="1100" kern="1200" dirty="0"/>
        </a:p>
      </dsp:txBody>
      <dsp:txXfrm>
        <a:off x="46707" y="1124375"/>
        <a:ext cx="4478586" cy="86339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1E49D9-2CA7-4F23-A013-8139FB769081}">
      <dsp:nvSpPr>
        <dsp:cNvPr id="0" name=""/>
        <dsp:cNvSpPr/>
      </dsp:nvSpPr>
      <dsp:spPr>
        <a:xfrm>
          <a:off x="0" y="0"/>
          <a:ext cx="4571985" cy="15696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Очищать от бактерий необходимо не только зубы и десны, но и язык. Образующийся на нем налет вызывает неприятный запах изо рта и способствует развитию бактерий. Для удаления налета можно использовать специальные зубные щетки, которые с задней части снабжены специальной резиновой ребристой поверхностью. Существуют и отдельные инструменты для этой процедуры. Очищать язык необходимо, совершая аккуратные движения по направлению от основания к кончику.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974" y="45974"/>
        <a:ext cx="4480037" cy="147771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053706-2AB2-47D5-B6AD-5CD1B8B97AD6}">
      <dsp:nvSpPr>
        <dsp:cNvPr id="0" name=""/>
        <dsp:cNvSpPr/>
      </dsp:nvSpPr>
      <dsp:spPr>
        <a:xfrm>
          <a:off x="561662" y="0"/>
          <a:ext cx="6365507" cy="422930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A5DC463-0769-4C0B-BDBB-E5514146CB04}">
      <dsp:nvSpPr>
        <dsp:cNvPr id="0" name=""/>
        <dsp:cNvSpPr/>
      </dsp:nvSpPr>
      <dsp:spPr>
        <a:xfrm>
          <a:off x="2422" y="1268792"/>
          <a:ext cx="3569947" cy="16917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Использовать ополаскиватели необходимо как минимум два раза в день, после каждой чистки зубов. Полезно также применять их после каждого приема пищи, чтобы избежать размножения бактерий в гниющих кусочках еды.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5005" y="1351375"/>
        <a:ext cx="3404781" cy="1526557"/>
      </dsp:txXfrm>
    </dsp:sp>
    <dsp:sp modelId="{EC8B1BDD-52B6-45A8-B174-9397751592D4}">
      <dsp:nvSpPr>
        <dsp:cNvPr id="0" name=""/>
        <dsp:cNvSpPr/>
      </dsp:nvSpPr>
      <dsp:spPr>
        <a:xfrm>
          <a:off x="3916461" y="1268792"/>
          <a:ext cx="3569947" cy="16917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Регулярное использование </a:t>
          </a:r>
          <a:r>
            <a:rPr lang="ru-RU" sz="1050" kern="1200" dirty="0" err="1" smtClean="0">
              <a:latin typeface="Times New Roman" pitchFamily="18" charset="0"/>
              <a:cs typeface="Times New Roman" pitchFamily="18" charset="0"/>
            </a:rPr>
            <a:t>фторосодержащих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 ополаскивателей в течение 30 секунд способствует дополнительной очистке зубов и слизистой оболочки. Они помогают удалить налет, бактерии, продукты жизнедеятельности из скрытых и труднодоступных участков ротовой полости. Эти средства содержат различные полезные компоненты, например, очищенные эфирные масла, ментол, которые снижают концентрацию микробов, обеспечивают защиту эмали от кариеса, уменьшают воспаление и кровоточивость десен, убирают неприятный запах изо рта.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99044" y="1351375"/>
        <a:ext cx="3404781" cy="152655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AC2A04-8D06-4C9E-9A3E-28659639CB84}">
      <dsp:nvSpPr>
        <dsp:cNvPr id="0" name=""/>
        <dsp:cNvSpPr/>
      </dsp:nvSpPr>
      <dsp:spPr>
        <a:xfrm>
          <a:off x="0" y="122975"/>
          <a:ext cx="4608776" cy="37459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Для профилактики стоматологических заболеваний важно соблюдать определенные правила питания, которые предусматривают полноценный набор пищевых продуктов при ограничении употребления углеводов. Рациональный режим питания предполагает полноценное 5-разовое питание. В промежутках между основными приемами пищи не следует употреблять продукты с высоким содержанием сахара, особенно леденцы и мучные продукты (печенье, сухари, пирожные), остатки которых долго сохраняются на зубах. Постоянное присутствие сахара в ротовой полости стимулирует продукцию микроорганизмами зубного налета кислоты, которая постепенно разрушает эмаль. Чем дольше сладости находятся во рту, тем более печальным может быть итог. Сладкие газированные напитки («Фанта», «Кола» и другие), прием углеводов чаще 5 раз в день (включая закуски) на 40 % повышают риск заболевания кариесом.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864" y="305839"/>
        <a:ext cx="4243048" cy="338026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18106D-B675-415A-9A0F-99E2136900C2}">
      <dsp:nvSpPr>
        <dsp:cNvPr id="0" name=""/>
        <dsp:cNvSpPr/>
      </dsp:nvSpPr>
      <dsp:spPr>
        <a:xfrm>
          <a:off x="0" y="972108"/>
          <a:ext cx="5832648" cy="129614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9E0305-B772-418C-A847-3E21591BEC35}">
      <dsp:nvSpPr>
        <dsp:cNvPr id="0" name=""/>
        <dsp:cNvSpPr/>
      </dsp:nvSpPr>
      <dsp:spPr>
        <a:xfrm>
          <a:off x="0" y="0"/>
          <a:ext cx="5249383" cy="12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Очень важно посещать стоматолога не реже 2 раз в год: врач даст рекомендации по гигиене полости рта, своевременно выявит возникшие проблемы, проведет необходимое лечение</a:t>
          </a:r>
          <a:r>
            <a:rPr lang="ru-RU" sz="1800" b="1" kern="1200" dirty="0" smtClean="0"/>
            <a:t>.</a:t>
          </a:r>
          <a:endParaRPr lang="ru-RU" sz="1800" kern="1200" dirty="0"/>
        </a:p>
      </dsp:txBody>
      <dsp:txXfrm>
        <a:off x="0" y="0"/>
        <a:ext cx="5249383" cy="1296144"/>
      </dsp:txXfrm>
    </dsp:sp>
    <dsp:sp modelId="{80D6C05F-645C-4A94-B45F-EB93C32E7B8A}">
      <dsp:nvSpPr>
        <dsp:cNvPr id="0" name=""/>
        <dsp:cNvSpPr/>
      </dsp:nvSpPr>
      <dsp:spPr>
        <a:xfrm>
          <a:off x="2462673" y="1458162"/>
          <a:ext cx="324036" cy="3240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BC87B1-914F-4BD8-BDC2-A5170E9B994F}">
      <dsp:nvSpPr>
        <dsp:cNvPr id="0" name=""/>
        <dsp:cNvSpPr/>
      </dsp:nvSpPr>
      <dsp:spPr>
        <a:xfrm>
          <a:off x="0" y="1375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Основной причиной стоматологических заболеваний является жизнедеятельность бактерий, в результате которой возникает кариес. Но есть и другие факторы, влияющие на здоровье полости рта: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25500"/>
        <a:ext cx="6567539" cy="445960"/>
      </dsp:txXfrm>
    </dsp:sp>
    <dsp:sp modelId="{97857BA9-3F11-4673-80F5-7BE535F51C9C}">
      <dsp:nvSpPr>
        <dsp:cNvPr id="0" name=""/>
        <dsp:cNvSpPr/>
      </dsp:nvSpPr>
      <dsp:spPr>
        <a:xfrm>
          <a:off x="0" y="503070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l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-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наследственность и генетические патологии;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527195"/>
        <a:ext cx="6567539" cy="445960"/>
      </dsp:txXfrm>
    </dsp:sp>
    <dsp:sp modelId="{21C659CB-F158-4DBB-A629-ECAAAE97C596}">
      <dsp:nvSpPr>
        <dsp:cNvPr id="0" name=""/>
        <dsp:cNvSpPr/>
      </dsp:nvSpPr>
      <dsp:spPr>
        <a:xfrm>
          <a:off x="0" y="1012325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-качество питьевой воды;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1036450"/>
        <a:ext cx="6567539" cy="445960"/>
      </dsp:txXfrm>
    </dsp:sp>
    <dsp:sp modelId="{BDA7FA0A-E748-450D-962F-D253F5E31DFE}">
      <dsp:nvSpPr>
        <dsp:cNvPr id="0" name=""/>
        <dsp:cNvSpPr/>
      </dsp:nvSpPr>
      <dsp:spPr>
        <a:xfrm>
          <a:off x="0" y="1517800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l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-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экология городской среды;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1541925"/>
        <a:ext cx="6567539" cy="445960"/>
      </dsp:txXfrm>
    </dsp:sp>
    <dsp:sp modelId="{6B9F39DC-B3AC-44C7-990B-00199D385E7C}">
      <dsp:nvSpPr>
        <dsp:cNvPr id="0" name=""/>
        <dsp:cNvSpPr/>
      </dsp:nvSpPr>
      <dsp:spPr>
        <a:xfrm>
          <a:off x="0" y="2023274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-особенности питания;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2047399"/>
        <a:ext cx="6567539" cy="445960"/>
      </dsp:txXfrm>
    </dsp:sp>
    <dsp:sp modelId="{CBC8AE1E-673B-474B-A3B8-59FCB7CA9C08}">
      <dsp:nvSpPr>
        <dsp:cNvPr id="0" name=""/>
        <dsp:cNvSpPr/>
      </dsp:nvSpPr>
      <dsp:spPr>
        <a:xfrm>
          <a:off x="0" y="2528749"/>
          <a:ext cx="6615789" cy="494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l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-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профессиональная деятельность.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125" y="2552874"/>
        <a:ext cx="6567539" cy="4459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27AE93-234B-4440-BF3B-9AADFF29400A}">
      <dsp:nvSpPr>
        <dsp:cNvPr id="0" name=""/>
        <dsp:cNvSpPr/>
      </dsp:nvSpPr>
      <dsp:spPr>
        <a:xfrm>
          <a:off x="0" y="2844174"/>
          <a:ext cx="7701047" cy="46661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kern="1200" dirty="0" err="1" smtClean="0">
              <a:latin typeface="Times New Roman" pitchFamily="18" charset="0"/>
              <a:cs typeface="Times New Roman" pitchFamily="18" charset="0"/>
            </a:rPr>
            <a:t>Некариозные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поражения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-патология твёрдых тканей зубов в период их закладки и формирования (гипоплазия эмали), а также эндемичное заболевание, возникающее в регионах с повышенным содержанием фтора в питьевой воде 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844174"/>
        <a:ext cx="7701047" cy="466610"/>
      </dsp:txXfrm>
    </dsp:sp>
    <dsp:sp modelId="{50D44E2D-F87B-46B9-9A20-A8C7E354728A}">
      <dsp:nvSpPr>
        <dsp:cNvPr id="0" name=""/>
        <dsp:cNvSpPr/>
      </dsp:nvSpPr>
      <dsp:spPr>
        <a:xfrm rot="10800000">
          <a:off x="0" y="2133526"/>
          <a:ext cx="7701047" cy="717646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Гингивит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-воспаление десны.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2133526"/>
        <a:ext cx="7701047" cy="466305"/>
      </dsp:txXfrm>
    </dsp:sp>
    <dsp:sp modelId="{2145DAC2-7B9B-4FE7-9D8C-787DB5B4AA50}">
      <dsp:nvSpPr>
        <dsp:cNvPr id="0" name=""/>
        <dsp:cNvSpPr/>
      </dsp:nvSpPr>
      <dsp:spPr>
        <a:xfrm rot="10800000">
          <a:off x="0" y="1422878"/>
          <a:ext cx="7701047" cy="717646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Кариес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-процесс разрушения твёрдых тканей зуба, приводящий к появлению полости.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1422878"/>
        <a:ext cx="7701047" cy="466305"/>
      </dsp:txXfrm>
    </dsp:sp>
    <dsp:sp modelId="{3762C47C-C44A-4056-866D-75349759B291}">
      <dsp:nvSpPr>
        <dsp:cNvPr id="0" name=""/>
        <dsp:cNvSpPr/>
      </dsp:nvSpPr>
      <dsp:spPr>
        <a:xfrm rot="10800000">
          <a:off x="0" y="694203"/>
          <a:ext cx="7701047" cy="717646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-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Зубной бактериальный налёт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-клейкое вещество, образующееся от взаимодействия углеводов с некоторыми видами микроорганизмов полости рта и фиксирующееся на поверхности зуба.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694203"/>
        <a:ext cx="7701047" cy="466305"/>
      </dsp:txXfrm>
    </dsp:sp>
    <dsp:sp modelId="{AC2C3F85-4097-48C9-8AF4-04343BB1B9EF}">
      <dsp:nvSpPr>
        <dsp:cNvPr id="0" name=""/>
        <dsp:cNvSpPr/>
      </dsp:nvSpPr>
      <dsp:spPr>
        <a:xfrm rot="10800000">
          <a:off x="0" y="1583"/>
          <a:ext cx="7701047" cy="717646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Основные признаки патологии зубов и полости рта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1583"/>
        <a:ext cx="7701047" cy="4663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0E3D95-A0F4-445D-8BEE-62285DFE4CB4}">
      <dsp:nvSpPr>
        <dsp:cNvPr id="0" name=""/>
        <dsp:cNvSpPr/>
      </dsp:nvSpPr>
      <dsp:spPr>
        <a:xfrm>
          <a:off x="3516" y="0"/>
          <a:ext cx="7193767" cy="11695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Профилактика стоматологических заболеваний 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- это предупреждение возникновения и развития заболеваний полости рта. Внедрение программ профилактики приводит к резкому снижению интенсивности кариеса зубов и болезней пародонта, значительному уменьшению случаев потери зубов в молодом возрасте и возрастанию количества детей и подростков с </a:t>
          </a:r>
          <a:r>
            <a:rPr lang="ru-RU" sz="1200" kern="1200" dirty="0" err="1" smtClean="0">
              <a:latin typeface="Times New Roman" pitchFamily="18" charset="0"/>
              <a:cs typeface="Times New Roman" pitchFamily="18" charset="0"/>
            </a:rPr>
            <a:t>интактными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 зубами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71" y="34255"/>
        <a:ext cx="7125257" cy="110104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FC703-161F-4805-AF51-BCDA77D0381C}">
      <dsp:nvSpPr>
        <dsp:cNvPr id="0" name=""/>
        <dsp:cNvSpPr/>
      </dsp:nvSpPr>
      <dsp:spPr>
        <a:xfrm>
          <a:off x="0" y="-5552"/>
          <a:ext cx="5760640" cy="7287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latin typeface="Times New Roman" pitchFamily="18" charset="0"/>
              <a:cs typeface="Times New Roman" pitchFamily="18" charset="0"/>
            </a:rPr>
            <a:t>Цели и задачи профилактики:</a:t>
          </a:r>
          <a:endParaRPr lang="ru-RU" sz="12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343" y="15791"/>
        <a:ext cx="4912717" cy="686034"/>
      </dsp:txXfrm>
    </dsp:sp>
    <dsp:sp modelId="{6F5BB2FD-189D-4693-B931-1AB686335BE5}">
      <dsp:nvSpPr>
        <dsp:cNvPr id="0" name=""/>
        <dsp:cNvSpPr/>
      </dsp:nvSpPr>
      <dsp:spPr>
        <a:xfrm>
          <a:off x="482453" y="855662"/>
          <a:ext cx="5760640" cy="7287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Уменьшение интенсивности и распространенности кариеса зубов;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3796" y="877005"/>
        <a:ext cx="4761831" cy="686034"/>
      </dsp:txXfrm>
    </dsp:sp>
    <dsp:sp modelId="{96090856-02B1-4F13-BB32-2A30CF7002D8}">
      <dsp:nvSpPr>
        <dsp:cNvPr id="0" name=""/>
        <dsp:cNvSpPr/>
      </dsp:nvSpPr>
      <dsp:spPr>
        <a:xfrm>
          <a:off x="957706" y="1716878"/>
          <a:ext cx="5760640" cy="7287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увеличение количества лиц, не имеющих кариеса;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79049" y="1738221"/>
        <a:ext cx="4769032" cy="686034"/>
      </dsp:txXfrm>
    </dsp:sp>
    <dsp:sp modelId="{FDBE56D0-7041-4B89-8BBE-9DC242A53A8D}">
      <dsp:nvSpPr>
        <dsp:cNvPr id="0" name=""/>
        <dsp:cNvSpPr/>
      </dsp:nvSpPr>
      <dsp:spPr>
        <a:xfrm>
          <a:off x="1440159" y="2566988"/>
          <a:ext cx="5760640" cy="7509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Снижение процента лиц, у которых выявлены признаки поражения тканей пародонта; уменьшение количества секстантов с кровоточивостью, зубным камнем и патологическими карманами в ключевой возрастной группе в соответствии с индексом нуждаемости в лечении болезней пародонта.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62153" y="2588982"/>
        <a:ext cx="4760529" cy="706944"/>
      </dsp:txXfrm>
    </dsp:sp>
    <dsp:sp modelId="{0A13FA40-291C-4C83-9BF4-A08EF4F8C735}">
      <dsp:nvSpPr>
        <dsp:cNvPr id="0" name=""/>
        <dsp:cNvSpPr/>
      </dsp:nvSpPr>
      <dsp:spPr>
        <a:xfrm>
          <a:off x="5286971" y="552581"/>
          <a:ext cx="473668" cy="47366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393546" y="552581"/>
        <a:ext cx="260518" cy="356435"/>
      </dsp:txXfrm>
    </dsp:sp>
    <dsp:sp modelId="{EA45456B-BB0E-42B2-B686-A0BA25DAE2AF}">
      <dsp:nvSpPr>
        <dsp:cNvPr id="0" name=""/>
        <dsp:cNvSpPr/>
      </dsp:nvSpPr>
      <dsp:spPr>
        <a:xfrm>
          <a:off x="5769424" y="1413796"/>
          <a:ext cx="473668" cy="47366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875999" y="1413796"/>
        <a:ext cx="260518" cy="356435"/>
      </dsp:txXfrm>
    </dsp:sp>
    <dsp:sp modelId="{5BEBA77C-137F-4C76-916E-305D1DC86C4B}">
      <dsp:nvSpPr>
        <dsp:cNvPr id="0" name=""/>
        <dsp:cNvSpPr/>
      </dsp:nvSpPr>
      <dsp:spPr>
        <a:xfrm>
          <a:off x="6244677" y="2275012"/>
          <a:ext cx="473668" cy="473668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6351252" y="2275012"/>
        <a:ext cx="260518" cy="3564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D2231-2F75-4DD9-8535-BCA617757B47}">
      <dsp:nvSpPr>
        <dsp:cNvPr id="0" name=""/>
        <dsp:cNvSpPr/>
      </dsp:nvSpPr>
      <dsp:spPr>
        <a:xfrm rot="5400000">
          <a:off x="223566" y="974792"/>
          <a:ext cx="833111" cy="9484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65D5FF-B2BA-4DC5-B0D4-4F49D11B73A1}">
      <dsp:nvSpPr>
        <dsp:cNvPr id="0" name=""/>
        <dsp:cNvSpPr/>
      </dsp:nvSpPr>
      <dsp:spPr>
        <a:xfrm>
          <a:off x="2842" y="51271"/>
          <a:ext cx="1402469" cy="98168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Times New Roman" pitchFamily="18" charset="0"/>
              <a:cs typeface="Times New Roman" pitchFamily="18" charset="0"/>
            </a:rPr>
            <a:t>Первичная профилактика стоматологических заболеваний- оздоровление полости рта в результате:</a:t>
          </a:r>
          <a:endParaRPr lang="ru-RU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72" y="99201"/>
        <a:ext cx="1306609" cy="885823"/>
      </dsp:txXfrm>
    </dsp:sp>
    <dsp:sp modelId="{1BE7E46C-29CC-4FCE-925A-A6B1807E1765}">
      <dsp:nvSpPr>
        <dsp:cNvPr id="0" name=""/>
        <dsp:cNvSpPr/>
      </dsp:nvSpPr>
      <dsp:spPr>
        <a:xfrm>
          <a:off x="1405312" y="144896"/>
          <a:ext cx="1020022" cy="793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39CA8-1985-4345-8C51-76F459113EC5}">
      <dsp:nvSpPr>
        <dsp:cNvPr id="0" name=""/>
        <dsp:cNvSpPr/>
      </dsp:nvSpPr>
      <dsp:spPr>
        <a:xfrm rot="5400000">
          <a:off x="1386362" y="2077546"/>
          <a:ext cx="833111" cy="9484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1BDADBB-9267-4195-BE93-55086B0C4714}">
      <dsp:nvSpPr>
        <dsp:cNvPr id="0" name=""/>
        <dsp:cNvSpPr/>
      </dsp:nvSpPr>
      <dsp:spPr>
        <a:xfrm>
          <a:off x="1165638" y="1154025"/>
          <a:ext cx="1402469" cy="98168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-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санитарного просвещения населения по гигиене  полости рта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13568" y="1201955"/>
        <a:ext cx="1306609" cy="885823"/>
      </dsp:txXfrm>
    </dsp:sp>
    <dsp:sp modelId="{DD92F975-5BDD-4572-840F-E84AE034F574}">
      <dsp:nvSpPr>
        <dsp:cNvPr id="0" name=""/>
        <dsp:cNvSpPr/>
      </dsp:nvSpPr>
      <dsp:spPr>
        <a:xfrm>
          <a:off x="2568108" y="1247651"/>
          <a:ext cx="1020022" cy="793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89263B-508F-4411-9E4A-838381CE36C9}">
      <dsp:nvSpPr>
        <dsp:cNvPr id="0" name=""/>
        <dsp:cNvSpPr/>
      </dsp:nvSpPr>
      <dsp:spPr>
        <a:xfrm rot="5400000">
          <a:off x="2549159" y="3180300"/>
          <a:ext cx="833111" cy="9484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350C2D2-5E14-47BD-80EF-CF128F30BAE8}">
      <dsp:nvSpPr>
        <dsp:cNvPr id="0" name=""/>
        <dsp:cNvSpPr/>
      </dsp:nvSpPr>
      <dsp:spPr>
        <a:xfrm>
          <a:off x="2328435" y="2256779"/>
          <a:ext cx="1402469" cy="98168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-</a:t>
          </a: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разработка программ питания, направленных на улучшение состояния и рациона питания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6365" y="2304709"/>
        <a:ext cx="1306609" cy="885823"/>
      </dsp:txXfrm>
    </dsp:sp>
    <dsp:sp modelId="{B9F03F70-3279-49D0-82F0-AF3C3E5746AE}">
      <dsp:nvSpPr>
        <dsp:cNvPr id="0" name=""/>
        <dsp:cNvSpPr/>
      </dsp:nvSpPr>
      <dsp:spPr>
        <a:xfrm>
          <a:off x="3730905" y="2350405"/>
          <a:ext cx="1020022" cy="7934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125284-6CE7-445B-B1EA-E03BD346DFA7}">
      <dsp:nvSpPr>
        <dsp:cNvPr id="0" name=""/>
        <dsp:cNvSpPr/>
      </dsp:nvSpPr>
      <dsp:spPr>
        <a:xfrm>
          <a:off x="3491231" y="3359533"/>
          <a:ext cx="1402469" cy="981683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-периодического обследования полости рта у врача для предупреждения заболевания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39161" y="3407463"/>
        <a:ext cx="1306609" cy="8858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7BE144-0FE4-4D05-9B2C-9CFF86FF10C0}">
      <dsp:nvSpPr>
        <dsp:cNvPr id="0" name=""/>
        <dsp:cNvSpPr/>
      </dsp:nvSpPr>
      <dsp:spPr>
        <a:xfrm>
          <a:off x="568311" y="931854"/>
          <a:ext cx="6199753" cy="193742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2281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Вторичная профилактика предусматривает терапевтическое вмешательство при ранних признаках и симптомах заболевания в целях предотвращения его развития.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8311" y="931854"/>
        <a:ext cx="6199753" cy="1937423"/>
      </dsp:txXfrm>
    </dsp:sp>
    <dsp:sp modelId="{2EDCB395-D3A0-4CBF-A481-F0C7DEDF9F76}">
      <dsp:nvSpPr>
        <dsp:cNvPr id="0" name=""/>
        <dsp:cNvSpPr/>
      </dsp:nvSpPr>
      <dsp:spPr>
        <a:xfrm>
          <a:off x="72009" y="900096"/>
          <a:ext cx="1974797" cy="202007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D8DF0D-E427-4D70-A0F2-D12E3E9A675A}">
      <dsp:nvSpPr>
        <dsp:cNvPr id="0" name=""/>
        <dsp:cNvSpPr/>
      </dsp:nvSpPr>
      <dsp:spPr>
        <a:xfrm>
          <a:off x="0" y="647494"/>
          <a:ext cx="2952328" cy="295232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smtClean="0"/>
            <a:t>Третичная профилактика включает в себя лечение развившихся заболеваний, направленное на предотвращение их прогрессирования, предупреждение осложнений и  последствий, восстановление  утраченной функции зубочелюстной системы в результате потери зубов с помощью протезов и других средств.</a:t>
          </a:r>
          <a:endParaRPr lang="ru-RU" sz="1100" kern="1200"/>
        </a:p>
      </dsp:txBody>
      <dsp:txXfrm>
        <a:off x="432358" y="1079852"/>
        <a:ext cx="2087612" cy="20876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3DC12A-DCB3-423E-A86B-44428D29B325}">
      <dsp:nvSpPr>
        <dsp:cNvPr id="0" name=""/>
        <dsp:cNvSpPr/>
      </dsp:nvSpPr>
      <dsp:spPr>
        <a:xfrm>
          <a:off x="0" y="276999"/>
          <a:ext cx="6714492" cy="36933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60D3FC0-1BE0-4B32-B2FB-7E95A6CEE4E2}">
      <dsp:nvSpPr>
        <dsp:cNvPr id="0" name=""/>
        <dsp:cNvSpPr/>
      </dsp:nvSpPr>
      <dsp:spPr>
        <a:xfrm>
          <a:off x="2642" y="0"/>
          <a:ext cx="6037757" cy="3693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Гигиена полости рта – основной метод профилактики стоматологических заболеваний.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42" y="0"/>
        <a:ext cx="6037757" cy="369332"/>
      </dsp:txXfrm>
    </dsp:sp>
    <dsp:sp modelId="{6F06C794-A0AD-43BB-BAFF-1EBEC77D0D77}">
      <dsp:nvSpPr>
        <dsp:cNvPr id="0" name=""/>
        <dsp:cNvSpPr/>
      </dsp:nvSpPr>
      <dsp:spPr>
        <a:xfrm>
          <a:off x="2975354" y="415498"/>
          <a:ext cx="92333" cy="9233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23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26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419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92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391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288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23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00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68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25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8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CB0CB-7500-44E8-A1FF-587CB0B1924F}" type="datetimeFigureOut">
              <a:rPr lang="ru-RU" smtClean="0"/>
              <a:t>03.10.2023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119A7-E816-47CF-AD5A-C9FF6B4A8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67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image" Target="../media/image12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4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5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6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18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8215" y="57911"/>
            <a:ext cx="7056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учреждение Владимирской области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«Ковровский медицинский колледж Е. И. Смирнова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8999" y="89365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Специальность:  34.02.01 «Сестринское дело»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Дисциплина: МДК 01.02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39399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преподаватель Ильина  Н.А.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54909" y="4798481"/>
            <a:ext cx="11633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Ковров 2022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06101" y="1779662"/>
            <a:ext cx="74244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рофилактика стоматологических заболеваний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43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9072" y="195486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Гигиена полости рта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39135508"/>
              </p:ext>
            </p:extLst>
          </p:nvPr>
        </p:nvGraphicFramePr>
        <p:xfrm>
          <a:off x="866042" y="687562"/>
          <a:ext cx="6714492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644903516"/>
              </p:ext>
            </p:extLst>
          </p:nvPr>
        </p:nvGraphicFramePr>
        <p:xfrm>
          <a:off x="1835696" y="1347614"/>
          <a:ext cx="4572000" cy="1282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76" y="2630005"/>
            <a:ext cx="9144000" cy="251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90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0202" y="25005"/>
            <a:ext cx="25154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Зубные щетки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202485"/>
              </p:ext>
            </p:extLst>
          </p:nvPr>
        </p:nvGraphicFramePr>
        <p:xfrm>
          <a:off x="1331640" y="627534"/>
          <a:ext cx="5832648" cy="1313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827" y="2283718"/>
            <a:ext cx="3701033" cy="246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70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-11126"/>
            <a:ext cx="2465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Зубные пасты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68919156"/>
              </p:ext>
            </p:extLst>
          </p:nvPr>
        </p:nvGraphicFramePr>
        <p:xfrm>
          <a:off x="395536" y="699542"/>
          <a:ext cx="365415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001" y="1419622"/>
            <a:ext cx="453650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21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31342"/>
            <a:ext cx="22606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Зубные нити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51541793"/>
              </p:ext>
            </p:extLst>
          </p:nvPr>
        </p:nvGraphicFramePr>
        <p:xfrm>
          <a:off x="467544" y="800275"/>
          <a:ext cx="4572000" cy="2123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790" y="1862104"/>
            <a:ext cx="3995936" cy="2840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51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8563" y="51470"/>
            <a:ext cx="469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Средства для чистки языка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18316941"/>
              </p:ext>
            </p:extLst>
          </p:nvPr>
        </p:nvGraphicFramePr>
        <p:xfrm>
          <a:off x="2287560" y="581340"/>
          <a:ext cx="4572000" cy="156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449" y="2283718"/>
            <a:ext cx="3960440" cy="2643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078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267494"/>
            <a:ext cx="2906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Ополаскиватели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3272572"/>
              </p:ext>
            </p:extLst>
          </p:nvPr>
        </p:nvGraphicFramePr>
        <p:xfrm>
          <a:off x="755576" y="790714"/>
          <a:ext cx="7488832" cy="4229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06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76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1267"/>
            <a:ext cx="3096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Правила питания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24167322"/>
              </p:ext>
            </p:extLst>
          </p:nvPr>
        </p:nvGraphicFramePr>
        <p:xfrm>
          <a:off x="4355976" y="699542"/>
          <a:ext cx="4608776" cy="3991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" y="1419622"/>
            <a:ext cx="4080549" cy="305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76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87486119"/>
              </p:ext>
            </p:extLst>
          </p:nvPr>
        </p:nvGraphicFramePr>
        <p:xfrm>
          <a:off x="1691680" y="987574"/>
          <a:ext cx="583264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31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0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6721" y="627534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Стоматологическая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заболеваемость населения региона оценивается при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1884557"/>
            <a:ext cx="3253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a)</a:t>
            </a:r>
            <a:r>
              <a:rPr lang="ru-RU" dirty="0" smtClean="0"/>
              <a:t> диспансеризации </a:t>
            </a:r>
            <a:r>
              <a:rPr lang="ru-RU" dirty="0"/>
              <a:t>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2440" y="242773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эпидемиологического </a:t>
            </a:r>
            <a:r>
              <a:rPr lang="ru-RU" dirty="0"/>
              <a:t>стоматологического обследования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2440" y="3097639"/>
            <a:ext cx="4950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c) </a:t>
            </a:r>
            <a:r>
              <a:rPr lang="ru-RU" dirty="0" smtClean="0"/>
              <a:t>профилактических </a:t>
            </a:r>
            <a:r>
              <a:rPr lang="ru-RU" dirty="0"/>
              <a:t>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62074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42889091"/>
              </p:ext>
            </p:extLst>
          </p:nvPr>
        </p:nvGraphicFramePr>
        <p:xfrm>
          <a:off x="1763688" y="0"/>
          <a:ext cx="5291292" cy="2139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39702"/>
            <a:ext cx="2699792" cy="2699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2017"/>
            <a:ext cx="4211960" cy="281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67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309885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r>
              <a:rPr lang="ru-RU" dirty="0" smtClean="0"/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рекомендует проводить национальное эпидемиологическое стоматологическое обследование один раз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185167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 </a:t>
            </a:r>
            <a:r>
              <a:rPr lang="ru-RU" dirty="0" smtClean="0"/>
              <a:t>5 лет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228371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 3</a:t>
            </a:r>
            <a:r>
              <a:rPr lang="ru-RU" dirty="0" smtClean="0"/>
              <a:t> года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278777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) 10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4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6749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3.Зубной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щеткой с поверхности зуба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удаляется 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169437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 </a:t>
            </a:r>
            <a:r>
              <a:rPr lang="ru-RU" dirty="0" err="1" smtClean="0"/>
              <a:t>наддесневой</a:t>
            </a:r>
            <a:r>
              <a:rPr lang="ru-RU" dirty="0" smtClean="0"/>
              <a:t> </a:t>
            </a:r>
            <a:r>
              <a:rPr lang="ru-RU" dirty="0"/>
              <a:t>зубной камень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3848" y="228371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мягкий </a:t>
            </a:r>
            <a:r>
              <a:rPr lang="ru-RU" dirty="0"/>
              <a:t>зубной налет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3848" y="293179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c)</a:t>
            </a:r>
            <a:r>
              <a:rPr lang="ru-RU" dirty="0" err="1" smtClean="0"/>
              <a:t>поддесневой</a:t>
            </a:r>
            <a:r>
              <a:rPr lang="ru-RU" dirty="0" smtClean="0"/>
              <a:t> </a:t>
            </a:r>
            <a:r>
              <a:rPr lang="ru-RU" dirty="0"/>
              <a:t>зубной камень</a:t>
            </a:r>
          </a:p>
        </p:txBody>
      </p:sp>
    </p:spTree>
    <p:extLst>
      <p:ext uri="{BB962C8B-B14F-4D97-AF65-F5344CB8AC3E}">
        <p14:creationId xmlns:p14="http://schemas.microsoft.com/office/powerpoint/2010/main" val="409524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267494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.Родители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должны начинать чистить детям зубы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возраста?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7864" y="2004405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a)1 </a:t>
            </a:r>
            <a:r>
              <a:rPr lang="ru-RU" dirty="0" smtClean="0"/>
              <a:t>года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257175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en-US" dirty="0" smtClean="0"/>
              <a:t>b)</a:t>
            </a:r>
            <a:r>
              <a:rPr lang="ru-RU" dirty="0" smtClean="0"/>
              <a:t>3 </a:t>
            </a:r>
            <a:r>
              <a:rPr lang="ru-RU" dirty="0"/>
              <a:t>лет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47864" y="300379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en-US" dirty="0" smtClean="0"/>
              <a:t>c)</a:t>
            </a:r>
            <a:r>
              <a:rPr lang="ru-RU" dirty="0" smtClean="0"/>
              <a:t>сразу </a:t>
            </a:r>
            <a:r>
              <a:rPr lang="ru-RU" dirty="0"/>
              <a:t>после прорезывания первого временного зуба</a:t>
            </a:r>
          </a:p>
        </p:txBody>
      </p:sp>
    </p:spTree>
    <p:extLst>
      <p:ext uri="{BB962C8B-B14F-4D97-AF65-F5344CB8AC3E}">
        <p14:creationId xmlns:p14="http://schemas.microsoft.com/office/powerpoint/2010/main" val="32432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2398" y="19548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Зубная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щетка подлежит замене в среднем 1 раз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в?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35896" y="21127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</a:t>
            </a:r>
            <a:r>
              <a:rPr lang="ru-RU" dirty="0" smtClean="0"/>
              <a:t>2 </a:t>
            </a:r>
            <a:r>
              <a:rPr lang="ru-RU" dirty="0"/>
              <a:t>месяца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5896" y="2637306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12 </a:t>
            </a:r>
            <a:r>
              <a:rPr lang="ru-RU" dirty="0"/>
              <a:t>месяцев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896" y="31721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c)</a:t>
            </a:r>
            <a:r>
              <a:rPr lang="ru-RU" dirty="0" smtClean="0"/>
              <a:t>месяц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18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55552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оценки эффективности чистки зубов пациентом наиболее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важно?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2076872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</a:t>
            </a:r>
            <a:r>
              <a:rPr lang="en-US" dirty="0" smtClean="0"/>
              <a:t>a) </a:t>
            </a:r>
            <a:r>
              <a:rPr lang="ru-RU" dirty="0" smtClean="0"/>
              <a:t>время</a:t>
            </a:r>
            <a:r>
              <a:rPr lang="ru-RU" dirty="0"/>
              <a:t>, требуемое для чистки всех зубов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55761" y="2711410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пациента удалять налет со всех поверхностей зубов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55761" y="3579862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c)c</a:t>
            </a:r>
            <a:r>
              <a:rPr lang="ru-RU" dirty="0" err="1" smtClean="0"/>
              <a:t>редства</a:t>
            </a:r>
            <a:r>
              <a:rPr lang="ru-RU" dirty="0" smtClean="0"/>
              <a:t> </a:t>
            </a:r>
            <a:r>
              <a:rPr lang="ru-RU" dirty="0"/>
              <a:t>гигиены полости рта, которые использует пациент</a:t>
            </a:r>
          </a:p>
        </p:txBody>
      </p:sp>
    </p:spTree>
    <p:extLst>
      <p:ext uri="{BB962C8B-B14F-4D97-AF65-F5344CB8AC3E}">
        <p14:creationId xmlns:p14="http://schemas.microsoft.com/office/powerpoint/2010/main" val="1490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74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очищения контактных поверхностей зубов от налета наиболее целесообразно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использовать?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3624" y="196677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a)</a:t>
            </a:r>
            <a:r>
              <a:rPr lang="ru-RU" dirty="0" smtClean="0"/>
              <a:t>зубную </a:t>
            </a:r>
            <a:r>
              <a:rPr lang="ru-RU" dirty="0"/>
              <a:t>щетку и зубную пасту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29181" y="257175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жевательные </a:t>
            </a:r>
            <a:r>
              <a:rPr lang="ru-RU" dirty="0"/>
              <a:t>резинки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29181" y="307580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c)</a:t>
            </a:r>
            <a:r>
              <a:rPr lang="ru-RU" dirty="0" err="1" smtClean="0"/>
              <a:t>флоссы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89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1644" y="1954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.Большинство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ополаскивателей для полости рта рекомендуется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применять?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8131" y="1851719"/>
            <a:ext cx="198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en-US" dirty="0" smtClean="0"/>
              <a:t>a)</a:t>
            </a:r>
            <a:r>
              <a:rPr lang="ru-RU" dirty="0" smtClean="0"/>
              <a:t>до </a:t>
            </a:r>
            <a:r>
              <a:rPr lang="ru-RU" dirty="0"/>
              <a:t>чистки зубов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26196" y="2355726"/>
            <a:ext cx="2265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после </a:t>
            </a:r>
            <a:r>
              <a:rPr lang="ru-RU" dirty="0"/>
              <a:t>чистки зубов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2593" y="3003798"/>
            <a:ext cx="1502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c)</a:t>
            </a:r>
            <a:r>
              <a:rPr lang="ru-RU" dirty="0" smtClean="0"/>
              <a:t>перед </a:t>
            </a:r>
            <a:r>
              <a:rPr lang="ru-RU" dirty="0"/>
              <a:t>сном</a:t>
            </a:r>
          </a:p>
        </p:txBody>
      </p:sp>
    </p:spTree>
    <p:extLst>
      <p:ext uri="{BB962C8B-B14F-4D97-AF65-F5344CB8AC3E}">
        <p14:creationId xmlns:p14="http://schemas.microsoft.com/office/powerpoint/2010/main" val="141306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74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.Индивидуальная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гигиена полости рта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осуществляется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1923678"/>
            <a:ext cx="1450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</a:t>
            </a:r>
            <a:r>
              <a:rPr lang="ru-RU" dirty="0" smtClean="0"/>
              <a:t>)пациентом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2499742"/>
            <a:ext cx="2542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b)</a:t>
            </a:r>
            <a:r>
              <a:rPr lang="ru-RU" dirty="0" smtClean="0"/>
              <a:t>медицинской </a:t>
            </a:r>
            <a:r>
              <a:rPr lang="ru-RU" dirty="0"/>
              <a:t>сестрой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99020" y="3082357"/>
            <a:ext cx="2523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c)</a:t>
            </a:r>
            <a:r>
              <a:rPr lang="ru-RU" dirty="0" smtClean="0"/>
              <a:t>врачом-стоматологом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55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954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.Профессиональная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гигиена полости рта включает в себя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9236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a)</a:t>
            </a:r>
            <a:r>
              <a:rPr lang="ru-RU" dirty="0" smtClean="0"/>
              <a:t>профессиональное </a:t>
            </a:r>
            <a:r>
              <a:rPr lang="ru-RU" dirty="0"/>
              <a:t>удаление зубных отложений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754134"/>
            <a:ext cx="4087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en-US" dirty="0" smtClean="0"/>
              <a:t>b)</a:t>
            </a:r>
            <a:r>
              <a:rPr lang="ru-RU" dirty="0" smtClean="0"/>
              <a:t>пломбирование </a:t>
            </a:r>
            <a:r>
              <a:rPr lang="ru-RU" dirty="0"/>
              <a:t>кариозных полостей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320824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c)</a:t>
            </a:r>
            <a:r>
              <a:rPr lang="ru-RU" dirty="0" smtClean="0"/>
              <a:t> </a:t>
            </a:r>
            <a:r>
              <a:rPr lang="ru-RU" dirty="0"/>
              <a:t>полоскание полости рта </a:t>
            </a:r>
            <a:r>
              <a:rPr lang="ru-RU" dirty="0" err="1"/>
              <a:t>фторидсодержащими</a:t>
            </a:r>
            <a:r>
              <a:rPr lang="ru-RU" dirty="0"/>
              <a:t> растворами</a:t>
            </a:r>
          </a:p>
        </p:txBody>
      </p:sp>
    </p:spTree>
    <p:extLst>
      <p:ext uri="{BB962C8B-B14F-4D97-AF65-F5344CB8AC3E}">
        <p14:creationId xmlns:p14="http://schemas.microsoft.com/office/powerpoint/2010/main" val="27519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995686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76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65742"/>
            <a:ext cx="6753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Причины болезней зубов у человека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2732056"/>
              </p:ext>
            </p:extLst>
          </p:nvPr>
        </p:nvGraphicFramePr>
        <p:xfrm>
          <a:off x="827584" y="915566"/>
          <a:ext cx="6615789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58" b="99708" l="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097309"/>
            <a:ext cx="3132146" cy="268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48744157"/>
              </p:ext>
            </p:extLst>
          </p:nvPr>
        </p:nvGraphicFramePr>
        <p:xfrm>
          <a:off x="611560" y="483518"/>
          <a:ext cx="7701047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2884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39064578"/>
              </p:ext>
            </p:extLst>
          </p:nvPr>
        </p:nvGraphicFramePr>
        <p:xfrm>
          <a:off x="1043608" y="32754"/>
          <a:ext cx="7200800" cy="1169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63638"/>
            <a:ext cx="4104456" cy="273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143" l="0" r="100000">
                        <a14:foregroundMark x1="41766" y1="26100" x2="41865" y2="24242"/>
                        <a14:foregroundMark x1="44841" y1="2151" x2="47222" y2="2835"/>
                        <a14:foregroundMark x1="57044" y1="29717" x2="57937" y2="30010"/>
                        <a14:foregroundMark x1="48016" y1="27566" x2="49206" y2="28348"/>
                        <a14:foregroundMark x1="55159" y1="19159" x2="55853" y2="19550"/>
                        <a14:foregroundMark x1="59821" y1="9775" x2="60417" y2="10362"/>
                        <a14:foregroundMark x1="66865" y1="18866" x2="66964" y2="19453"/>
                        <a14:backgroundMark x1="69841" y1="11632" x2="83929" y2="319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32394"/>
            <a:ext cx="3974201" cy="403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37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71025552"/>
              </p:ext>
            </p:extLst>
          </p:nvPr>
        </p:nvGraphicFramePr>
        <p:xfrm>
          <a:off x="1951409" y="267494"/>
          <a:ext cx="720080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571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97477767"/>
              </p:ext>
            </p:extLst>
          </p:nvPr>
        </p:nvGraphicFramePr>
        <p:xfrm>
          <a:off x="-27549" y="555526"/>
          <a:ext cx="4896544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19494"/>
            <a:ext cx="2880320" cy="1919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15566"/>
            <a:ext cx="2808312" cy="187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75756" y="123478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Первичная профилактика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299" y="2979222"/>
            <a:ext cx="2742294" cy="182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8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95486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Вторичная профилактика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81247439"/>
              </p:ext>
            </p:extLst>
          </p:nvPr>
        </p:nvGraphicFramePr>
        <p:xfrm>
          <a:off x="971600" y="915566"/>
          <a:ext cx="676875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675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147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Третичная профилактика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54773390"/>
              </p:ext>
            </p:extLst>
          </p:nvPr>
        </p:nvGraphicFramePr>
        <p:xfrm>
          <a:off x="323528" y="574690"/>
          <a:ext cx="2952328" cy="4247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59582"/>
            <a:ext cx="496855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7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1356</Words>
  <Application>Microsoft Office PowerPoint</Application>
  <PresentationFormat>Экран (16:9)</PresentationFormat>
  <Paragraphs>94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Макарова Марина Николаевна</cp:lastModifiedBy>
  <cp:revision>25</cp:revision>
  <dcterms:created xsi:type="dcterms:W3CDTF">2022-10-02T09:34:04Z</dcterms:created>
  <dcterms:modified xsi:type="dcterms:W3CDTF">2023-10-03T04:52:32Z</dcterms:modified>
</cp:coreProperties>
</file>