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</p:sldIdLst>
  <p:sldSz cy="5143500" cx="9144000"/>
  <p:notesSz cx="6858000" cy="9144000"/>
  <p:embeddedFontLst>
    <p:embeddedFont>
      <p:font typeface="Raleway"/>
      <p:regular r:id="rId20"/>
      <p:bold r:id="rId21"/>
      <p:italic r:id="rId22"/>
      <p:boldItalic r:id="rId23"/>
    </p:embeddedFont>
    <p:embeddedFont>
      <p:font typeface="Lato"/>
      <p:regular r:id="rId24"/>
      <p:bold r:id="rId25"/>
      <p:italic r:id="rId26"/>
      <p:boldItalic r:id="rId2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aleway-regular.fntdata"/><Relationship Id="rId22" Type="http://schemas.openxmlformats.org/officeDocument/2006/relationships/font" Target="fonts/Raleway-italic.fntdata"/><Relationship Id="rId21" Type="http://schemas.openxmlformats.org/officeDocument/2006/relationships/font" Target="fonts/Raleway-bold.fntdata"/><Relationship Id="rId24" Type="http://schemas.openxmlformats.org/officeDocument/2006/relationships/font" Target="fonts/Lato-regular.fntdata"/><Relationship Id="rId23" Type="http://schemas.openxmlformats.org/officeDocument/2006/relationships/font" Target="fonts/Raleway-bold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Lato-italic.fntdata"/><Relationship Id="rId25" Type="http://schemas.openxmlformats.org/officeDocument/2006/relationships/font" Target="fonts/Lato-bold.fntdata"/><Relationship Id="rId27" Type="http://schemas.openxmlformats.org/officeDocument/2006/relationships/font" Target="fonts/Lato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28415eab90a_0_1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g28415eab90a_0_1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28415eab90a_0_1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Google Shape;199;g28415eab90a_0_1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28415eab90a_0_1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28415eab90a_0_1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28415eab90a_0_1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28415eab90a_0_1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286280d0a7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Google Shape;220;g286280d0a7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28415eab90a_0_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28415eab90a_0_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28415eab90a_0_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28415eab90a_0_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28415eab90a_0_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28415eab90a_0_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8415eab90a_0_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28415eab90a_0_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28415eab90a_0_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28415eab90a_0_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28415eab90a_0_1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28415eab90a_0_1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28415eab90a_0_1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28415eab90a_0_1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28415eab90a_0_1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28415eab90a_0_1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lt2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4" name="Google Shape;14;p2"/>
          <p:cNvSpPr txBox="1"/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dk1"/>
        </a:solidFill>
      </p:bgPr>
    </p:bg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oogle Shape;74;p11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75" name="Google Shape;75;p11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" name="Google Shape;76;p11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7" name="Google Shape;77;p11"/>
          <p:cNvSpPr txBox="1"/>
          <p:nvPr>
            <p:ph hasCustomPrompt="1" type="title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8" name="Google Shape;78;p11"/>
          <p:cNvSpPr txBox="1"/>
          <p:nvPr>
            <p:ph idx="1" type="body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9" name="Google Shape;79;p11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2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8;p3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9" name="Google Shape;19;p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1" name="Google Shape;21;p3"/>
          <p:cNvSpPr txBox="1"/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5" name="Google Shape;25;p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26" name="Google Shape;26;p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" name="Google Shape;27;p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8" name="Google Shape;28;p4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29" name="Google Shape;29;p4"/>
          <p:cNvSpPr txBox="1"/>
          <p:nvPr>
            <p:ph idx="1" type="body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3" name="Google Shape;33;p5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34" name="Google Shape;34;p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" name="Google Shape;35;p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6" name="Google Shape;36;p5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37" name="Google Shape;37;p5"/>
          <p:cNvSpPr txBox="1"/>
          <p:nvPr>
            <p:ph idx="1" type="body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8" name="Google Shape;38;p5"/>
          <p:cNvSpPr txBox="1"/>
          <p:nvPr>
            <p:ph idx="2" type="body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9" name="Google Shape;39;p5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2" name="Google Shape;42;p6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43" name="Google Shape;43;p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" name="Google Shape;44;p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5" name="Google Shape;45;p6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46" name="Google Shape;46;p6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9" name="Google Shape;49;p7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50" name="Google Shape;50;p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" name="Google Shape;51;p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2" name="Google Shape;52;p7"/>
          <p:cNvSpPr txBox="1"/>
          <p:nvPr>
            <p:ph type="title"/>
          </p:nvPr>
        </p:nvSpPr>
        <p:spPr>
          <a:xfrm>
            <a:off x="730000" y="1318650"/>
            <a:ext cx="3300900" cy="138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53" name="Google Shape;53;p7"/>
          <p:cNvSpPr txBox="1"/>
          <p:nvPr>
            <p:ph idx="1" type="body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4" name="Google Shape;54;p7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3"/>
        </a:solid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8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57" name="Google Shape;57;p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" name="Google Shape;58;p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9" name="Google Shape;59;p8"/>
          <p:cNvSpPr txBox="1"/>
          <p:nvPr>
            <p:ph type="title"/>
          </p:nvPr>
        </p:nvSpPr>
        <p:spPr>
          <a:xfrm>
            <a:off x="729450" y="864300"/>
            <a:ext cx="7021200" cy="2985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0" name="Google Shape;60;p8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63" name="Google Shape;63;p9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64" name="Google Shape;64;p9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" name="Google Shape;65;p9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6" name="Google Shape;66;p9"/>
          <p:cNvSpPr txBox="1"/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67" name="Google Shape;67;p9"/>
          <p:cNvSpPr txBox="1"/>
          <p:nvPr>
            <p:ph idx="1" type="subTitle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68" name="Google Shape;68;p9"/>
          <p:cNvSpPr txBox="1"/>
          <p:nvPr>
            <p:ph idx="2" type="body"/>
          </p:nvPr>
        </p:nvSpPr>
        <p:spPr>
          <a:xfrm>
            <a:off x="5174225" y="1352625"/>
            <a:ext cx="3374400" cy="302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9" name="Google Shape;69;p9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0"/>
          <p:cNvSpPr txBox="1"/>
          <p:nvPr>
            <p:ph idx="1" type="body"/>
          </p:nvPr>
        </p:nvSpPr>
        <p:spPr>
          <a:xfrm>
            <a:off x="724950" y="4372551"/>
            <a:ext cx="7697400" cy="46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72" name="Google Shape;72;p10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treamline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b="1" sz="2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984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984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984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984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2984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2984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2984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2984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hyperlink" Target="https://learningapps.org/watch?v=pd8dfsv2c23" TargetMode="Externa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Relationship Id="rId3" Type="http://schemas.openxmlformats.org/officeDocument/2006/relationships/hyperlink" Target="https://learningapps.org/watch?v=pfskj00qn23" TargetMode="External"/><Relationship Id="rId4" Type="http://schemas.openxmlformats.org/officeDocument/2006/relationships/hyperlink" Target="https://learningapps.org/watch?v=p3st2n5pc23" TargetMode="External"/><Relationship Id="rId5" Type="http://schemas.openxmlformats.org/officeDocument/2006/relationships/hyperlink" Target="https://learningapps.org/watch?v=p2ixivyyk23" TargetMode="Externa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hyperlink" Target="https://learningapps.org/watch?v=pyzpouv1a23" TargetMode="External"/><Relationship Id="rId4" Type="http://schemas.openxmlformats.org/officeDocument/2006/relationships/image" Target="../media/image10.png"/><Relationship Id="rId5" Type="http://schemas.openxmlformats.org/officeDocument/2006/relationships/image" Target="../media/image2.png"/><Relationship Id="rId6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learningapps.org/watch?v=psef2dj8a23" TargetMode="Externa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3"/>
          <p:cNvSpPr txBox="1"/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Арабы </a:t>
            </a:r>
            <a:endParaRPr/>
          </a:p>
        </p:txBody>
      </p:sp>
      <p:sp>
        <p:nvSpPr>
          <p:cNvPr id="87" name="Google Shape;87;p13"/>
          <p:cNvSpPr txBox="1"/>
          <p:nvPr>
            <p:ph idx="1" type="subTitle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2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Ислам </a:t>
            </a:r>
            <a:endParaRPr/>
          </a:p>
        </p:txBody>
      </p:sp>
      <p:sp>
        <p:nvSpPr>
          <p:cNvPr id="194" name="Google Shape;194;p22"/>
          <p:cNvSpPr txBox="1"/>
          <p:nvPr>
            <p:ph idx="1" type="body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Человек, который принял ислам, называется мусульманином. Священная книга ислама называется Коран. Коран - запись правил, которые Мухаммед получил от Аллаха. 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ru"/>
              <a:t>Главное правило ислама – “Нет Бога, кроме Аллаха, и Мухаммед - посланник Аллаха!”</a:t>
            </a:r>
            <a:endParaRPr/>
          </a:p>
        </p:txBody>
      </p:sp>
      <p:sp>
        <p:nvSpPr>
          <p:cNvPr id="195" name="Google Shape;195;p22"/>
          <p:cNvSpPr txBox="1"/>
          <p:nvPr>
            <p:ph idx="2" type="body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96" name="Google Shape;196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0" y="1489350"/>
            <a:ext cx="4001139" cy="3044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23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Ислам</a:t>
            </a:r>
            <a:endParaRPr/>
          </a:p>
        </p:txBody>
      </p:sp>
      <p:sp>
        <p:nvSpPr>
          <p:cNvPr id="202" name="Google Shape;202;p23"/>
          <p:cNvSpPr txBox="1"/>
          <p:nvPr>
            <p:ph idx="1" type="body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5 главных обязанностей верующего: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ru"/>
              <a:t>1)Верить в Аллаха и пророка Мухаммеда;</a:t>
            </a:r>
            <a:br>
              <a:rPr lang="ru"/>
            </a:br>
            <a:r>
              <a:rPr lang="ru"/>
              <a:t>2)Молиться 5 раз в сутки;</a:t>
            </a:r>
            <a:br>
              <a:rPr lang="ru"/>
            </a:br>
            <a:r>
              <a:rPr lang="ru"/>
              <a:t>3)Соблюдать посты;</a:t>
            </a:r>
            <a:br>
              <a:rPr lang="ru"/>
            </a:br>
            <a:r>
              <a:rPr lang="ru"/>
              <a:t>4)Совершить </a:t>
            </a:r>
            <a:r>
              <a:rPr i="1" lang="ru" u="sng"/>
              <a:t>паломничество</a:t>
            </a:r>
            <a:r>
              <a:rPr lang="ru"/>
              <a:t> в Мекку;</a:t>
            </a:r>
            <a:br>
              <a:rPr lang="ru"/>
            </a:br>
            <a:r>
              <a:rPr lang="ru"/>
              <a:t>5)Платить налог на нужды общины.</a:t>
            </a:r>
            <a:endParaRPr/>
          </a:p>
        </p:txBody>
      </p:sp>
      <p:sp>
        <p:nvSpPr>
          <p:cNvPr id="203" name="Google Shape;203;p23"/>
          <p:cNvSpPr txBox="1"/>
          <p:nvPr>
            <p:ph idx="2" type="body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Мусульманам нельзя: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ru"/>
              <a:t>1)Пить вино;</a:t>
            </a:r>
            <a:br>
              <a:rPr lang="ru"/>
            </a:br>
            <a:r>
              <a:rPr lang="ru"/>
              <a:t>2)Есть свинину;</a:t>
            </a:r>
            <a:br>
              <a:rPr lang="ru"/>
            </a:br>
            <a:r>
              <a:rPr lang="ru"/>
              <a:t>3)Играть в </a:t>
            </a:r>
            <a:r>
              <a:rPr i="1" lang="ru" u="sng"/>
              <a:t>азартные игры</a:t>
            </a:r>
            <a:r>
              <a:rPr lang="ru"/>
              <a:t>;</a:t>
            </a:r>
            <a:br>
              <a:rPr lang="ru"/>
            </a:br>
            <a:r>
              <a:rPr lang="ru"/>
              <a:t>4)Заниматься </a:t>
            </a:r>
            <a:r>
              <a:rPr i="1" lang="ru" u="sng"/>
              <a:t>ростовщичеством</a:t>
            </a:r>
            <a:r>
              <a:rPr lang="ru"/>
              <a:t>. </a:t>
            </a:r>
            <a:endParaRPr/>
          </a:p>
        </p:txBody>
      </p:sp>
      <p:sp>
        <p:nvSpPr>
          <p:cNvPr id="204" name="Google Shape;204;p23"/>
          <p:cNvSpPr/>
          <p:nvPr/>
        </p:nvSpPr>
        <p:spPr>
          <a:xfrm>
            <a:off x="887675" y="3972975"/>
            <a:ext cx="2566200" cy="6831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Lato"/>
                <a:ea typeface="Lato"/>
                <a:cs typeface="Lato"/>
                <a:sym typeface="Lato"/>
              </a:rPr>
              <a:t>Выполни задание 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3"/>
              </a:rPr>
              <a:t>https://learningapps.org/watch?v=pd8dfsv2c23</a:t>
            </a:r>
            <a:r>
              <a:rPr lang="ru">
                <a:latin typeface="Lato"/>
                <a:ea typeface="Lato"/>
                <a:cs typeface="Lato"/>
                <a:sym typeface="Lato"/>
              </a:rPr>
              <a:t> 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4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Итог </a:t>
            </a:r>
            <a:endParaRPr/>
          </a:p>
        </p:txBody>
      </p:sp>
      <p:sp>
        <p:nvSpPr>
          <p:cNvPr id="210" name="Google Shape;210;p24"/>
          <p:cNvSpPr txBox="1"/>
          <p:nvPr>
            <p:ph idx="1" type="body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ru"/>
              <a:t>На Аравийском полуострове жили арабы. Одни арабы были бедуинами, другие жили в городах. Многие арабы были язычниками. В 570 году в городе Мекка родился Мухаммед. В 610 году он объявил себя пророком.  Мухаммед</a:t>
            </a:r>
            <a:r>
              <a:rPr lang="ru"/>
              <a:t> сказал арабам, чтобы они перестали верить в множество богов и начали верить в одного – Аллаха. Вера в Аллаха называется ислам. Мухаммеда прогнали из Мекки, он бежал в город Медина. В 630 году Медина победила Мекку. В 632 году Мухаммед умер. Многие арабы приняли ислам. 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25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Выполни задания! </a:t>
            </a:r>
            <a:endParaRPr/>
          </a:p>
        </p:txBody>
      </p:sp>
      <p:sp>
        <p:nvSpPr>
          <p:cNvPr id="216" name="Google Shape;216;p25"/>
          <p:cNvSpPr txBox="1"/>
          <p:nvPr>
            <p:ph idx="1" type="body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AutoNum type="arabicParenR"/>
            </a:pPr>
            <a:r>
              <a:rPr lang="ru" u="sng">
                <a:solidFill>
                  <a:schemeClr val="accent5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https://learningapps.org/watch?v=pfskj00qn23</a:t>
            </a:r>
            <a:r>
              <a:rPr lang="ru"/>
              <a:t> 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AutoNum type="arabicParenR"/>
            </a:pPr>
            <a:r>
              <a:rPr lang="ru" u="sng">
                <a:solidFill>
                  <a:schemeClr val="hlink"/>
                </a:solidFill>
                <a:hlinkClick r:id="rId4"/>
              </a:rPr>
              <a:t>https://learningapps.org/watch?v=p3st2n5pc23</a:t>
            </a:r>
            <a:r>
              <a:rPr lang="ru"/>
              <a:t> 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AutoNum type="arabicParenR"/>
            </a:pPr>
            <a:r>
              <a:rPr lang="ru" u="sng">
                <a:solidFill>
                  <a:schemeClr val="accent5"/>
                </a:solidFill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https://learningapps.org/watch?v=p2ixivyyk23</a:t>
            </a:r>
            <a:r>
              <a:rPr lang="ru"/>
              <a:t> </a:t>
            </a:r>
            <a:endParaRPr/>
          </a:p>
        </p:txBody>
      </p:sp>
      <p:sp>
        <p:nvSpPr>
          <p:cNvPr id="217" name="Google Shape;217;p25"/>
          <p:cNvSpPr txBox="1"/>
          <p:nvPr>
            <p:ph idx="2" type="body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26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Словарь</a:t>
            </a:r>
            <a:endParaRPr/>
          </a:p>
        </p:txBody>
      </p:sp>
      <p:sp>
        <p:nvSpPr>
          <p:cNvPr id="223" name="Google Shape;223;p26"/>
          <p:cNvSpPr txBox="1"/>
          <p:nvPr>
            <p:ph idx="1" type="body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AutoNum type="arabicParenR"/>
            </a:pPr>
            <a:r>
              <a:rPr lang="ru"/>
              <a:t>Паломничество - поездка 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AutoNum type="arabicParenR"/>
            </a:pPr>
            <a:r>
              <a:rPr lang="ru"/>
              <a:t>Азартные игры - игры на деньги 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AutoNum type="arabicParenR"/>
            </a:pPr>
            <a:r>
              <a:rPr lang="ru"/>
              <a:t>Ростовщичество - давать деньги в долг. Человек, который брал в долг, должен был вернуть намного больше денег. 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4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Аравия и её обитатели. </a:t>
            </a:r>
            <a:endParaRPr/>
          </a:p>
        </p:txBody>
      </p:sp>
      <p:sp>
        <p:nvSpPr>
          <p:cNvPr id="93" name="Google Shape;93;p14"/>
          <p:cNvSpPr txBox="1"/>
          <p:nvPr>
            <p:ph idx="1" type="body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ru"/>
              <a:t>К юго-востоку от Византии и к югу от Персии располагался Аравийский полуостров. Там жили арабы. </a:t>
            </a:r>
            <a:endParaRPr/>
          </a:p>
        </p:txBody>
      </p:sp>
      <p:pic>
        <p:nvPicPr>
          <p:cNvPr id="94" name="Google Shape;94;p14"/>
          <p:cNvPicPr preferRelativeResize="0"/>
          <p:nvPr/>
        </p:nvPicPr>
        <p:blipFill rotWithShape="1">
          <a:blip r:embed="rId3">
            <a:alphaModFix/>
          </a:blip>
          <a:srcRect b="8420" l="15659" r="21249" t="16130"/>
          <a:stretch/>
        </p:blipFill>
        <p:spPr>
          <a:xfrm>
            <a:off x="5365400" y="1751400"/>
            <a:ext cx="2694323" cy="2416550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4"/>
          <p:cNvSpPr txBox="1"/>
          <p:nvPr>
            <p:ph idx="2" type="body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cxnSp>
        <p:nvCxnSpPr>
          <p:cNvPr id="96" name="Google Shape;96;p14"/>
          <p:cNvCxnSpPr/>
          <p:nvPr/>
        </p:nvCxnSpPr>
        <p:spPr>
          <a:xfrm flipH="1" rot="10800000">
            <a:off x="4363775" y="3217450"/>
            <a:ext cx="1679100" cy="7140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97" name="Google Shape;97;p14"/>
          <p:cNvSpPr/>
          <p:nvPr/>
        </p:nvSpPr>
        <p:spPr>
          <a:xfrm>
            <a:off x="5922247" y="2203677"/>
            <a:ext cx="2175225" cy="1986075"/>
          </a:xfrm>
          <a:custGeom>
            <a:rect b="b" l="l" r="r" t="t"/>
            <a:pathLst>
              <a:path extrusionOk="0" h="79443" w="87009">
                <a:moveTo>
                  <a:pt x="7142" y="40547"/>
                </a:moveTo>
                <a:cubicBezTo>
                  <a:pt x="8724" y="51623"/>
                  <a:pt x="16215" y="61586"/>
                  <a:pt x="24126" y="69497"/>
                </a:cubicBezTo>
                <a:cubicBezTo>
                  <a:pt x="26733" y="72104"/>
                  <a:pt x="25893" y="78541"/>
                  <a:pt x="29530" y="79147"/>
                </a:cubicBezTo>
                <a:cubicBezTo>
                  <a:pt x="36625" y="80329"/>
                  <a:pt x="43683" y="76574"/>
                  <a:pt x="50760" y="75287"/>
                </a:cubicBezTo>
                <a:cubicBezTo>
                  <a:pt x="55527" y="74420"/>
                  <a:pt x="60543" y="74384"/>
                  <a:pt x="65042" y="72585"/>
                </a:cubicBezTo>
                <a:cubicBezTo>
                  <a:pt x="67582" y="71569"/>
                  <a:pt x="68666" y="68486"/>
                  <a:pt x="70446" y="66409"/>
                </a:cubicBezTo>
                <a:cubicBezTo>
                  <a:pt x="76377" y="59489"/>
                  <a:pt x="83435" y="51931"/>
                  <a:pt x="84342" y="42863"/>
                </a:cubicBezTo>
                <a:cubicBezTo>
                  <a:pt x="84833" y="37956"/>
                  <a:pt x="88477" y="32606"/>
                  <a:pt x="86272" y="28195"/>
                </a:cubicBezTo>
                <a:cubicBezTo>
                  <a:pt x="83405" y="22462"/>
                  <a:pt x="73521" y="22957"/>
                  <a:pt x="67358" y="24720"/>
                </a:cubicBezTo>
                <a:cubicBezTo>
                  <a:pt x="64645" y="25496"/>
                  <a:pt x="62031" y="29691"/>
                  <a:pt x="59638" y="28195"/>
                </a:cubicBezTo>
                <a:cubicBezTo>
                  <a:pt x="55731" y="25753"/>
                  <a:pt x="54790" y="20258"/>
                  <a:pt x="51532" y="17000"/>
                </a:cubicBezTo>
                <a:cubicBezTo>
                  <a:pt x="49128" y="14596"/>
                  <a:pt x="45420" y="13958"/>
                  <a:pt x="42654" y="11982"/>
                </a:cubicBezTo>
                <a:cubicBezTo>
                  <a:pt x="35537" y="6898"/>
                  <a:pt x="27546" y="-1899"/>
                  <a:pt x="19108" y="402"/>
                </a:cubicBezTo>
                <a:cubicBezTo>
                  <a:pt x="11366" y="2513"/>
                  <a:pt x="3946" y="8777"/>
                  <a:pt x="966" y="16228"/>
                </a:cubicBezTo>
                <a:cubicBezTo>
                  <a:pt x="-2187" y="24109"/>
                  <a:pt x="3346" y="33341"/>
                  <a:pt x="7142" y="40933"/>
                </a:cubicBezTo>
              </a:path>
            </a:pathLst>
          </a:cu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98" name="Google Shape;98;p14"/>
          <p:cNvSpPr/>
          <p:nvPr/>
        </p:nvSpPr>
        <p:spPr>
          <a:xfrm>
            <a:off x="2761775" y="3931450"/>
            <a:ext cx="1602000" cy="6561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Lato"/>
                <a:ea typeface="Lato"/>
                <a:cs typeface="Lato"/>
                <a:sym typeface="Lato"/>
              </a:rPr>
              <a:t>Арабы жили здесь 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5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Аравия и её обитатели. </a:t>
            </a:r>
            <a:endParaRPr/>
          </a:p>
        </p:txBody>
      </p:sp>
      <p:sp>
        <p:nvSpPr>
          <p:cNvPr id="104" name="Google Shape;104;p15"/>
          <p:cNvSpPr txBox="1"/>
          <p:nvPr>
            <p:ph idx="1" type="body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На большей части Аравийского полуострова была пустыня. Пустыня - это сухое место. Там много песка и нет воды. 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/>
              <a:t>В пустынях жили арабы-бедуины. Бедуины были кочевниками. Они пасли верблюдов, овец и коров. Они искали поля с травой для своих животных. Поле с травой в пустыне называется оазис. 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ru"/>
              <a:t>Верблюд - очень важное животное. Бедуины ездили на верблюдах, питались мясом верблюда, делали одежду из шерсти верблюда. </a:t>
            </a:r>
            <a:endParaRPr/>
          </a:p>
        </p:txBody>
      </p:sp>
      <p:pic>
        <p:nvPicPr>
          <p:cNvPr id="105" name="Google Shape;105;p15"/>
          <p:cNvPicPr preferRelativeResize="0"/>
          <p:nvPr/>
        </p:nvPicPr>
        <p:blipFill rotWithShape="1">
          <a:blip r:embed="rId3">
            <a:alphaModFix/>
          </a:blip>
          <a:srcRect b="1554" l="13028" r="0" t="19149"/>
          <a:stretch/>
        </p:blipFill>
        <p:spPr>
          <a:xfrm>
            <a:off x="4882100" y="1415525"/>
            <a:ext cx="3572025" cy="2974451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5"/>
          <p:cNvSpPr txBox="1"/>
          <p:nvPr>
            <p:ph idx="2" type="body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15"/>
          <p:cNvSpPr/>
          <p:nvPr/>
        </p:nvSpPr>
        <p:spPr>
          <a:xfrm>
            <a:off x="6004250" y="662575"/>
            <a:ext cx="905400" cy="472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Lato"/>
                <a:ea typeface="Lato"/>
                <a:cs typeface="Lato"/>
                <a:sym typeface="Lato"/>
              </a:rPr>
              <a:t>Пустыня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chemeClr val="accent3"/>
              </a:highlight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108" name="Google Shape;108;p15"/>
          <p:cNvCxnSpPr>
            <a:stCxn id="107" idx="2"/>
          </p:cNvCxnSpPr>
          <p:nvPr/>
        </p:nvCxnSpPr>
        <p:spPr>
          <a:xfrm flipH="1">
            <a:off x="6248750" y="1134775"/>
            <a:ext cx="208200" cy="10611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09" name="Google Shape;109;p15"/>
          <p:cNvCxnSpPr>
            <a:stCxn id="107" idx="2"/>
          </p:cNvCxnSpPr>
          <p:nvPr/>
        </p:nvCxnSpPr>
        <p:spPr>
          <a:xfrm>
            <a:off x="6456950" y="1134775"/>
            <a:ext cx="1436100" cy="1474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10" name="Google Shape;110;p15"/>
          <p:cNvCxnSpPr>
            <a:stCxn id="107" idx="2"/>
          </p:cNvCxnSpPr>
          <p:nvPr/>
        </p:nvCxnSpPr>
        <p:spPr>
          <a:xfrm>
            <a:off x="6456950" y="1134775"/>
            <a:ext cx="624900" cy="19056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grpSp>
        <p:nvGrpSpPr>
          <p:cNvPr id="111" name="Google Shape;111;p15"/>
          <p:cNvGrpSpPr/>
          <p:nvPr/>
        </p:nvGrpSpPr>
        <p:grpSpPr>
          <a:xfrm>
            <a:off x="4461525" y="1483450"/>
            <a:ext cx="4615743" cy="2946375"/>
            <a:chOff x="4461525" y="1483450"/>
            <a:chExt cx="4615743" cy="2946375"/>
          </a:xfrm>
        </p:grpSpPr>
        <p:pic>
          <p:nvPicPr>
            <p:cNvPr id="112" name="Google Shape;112;p15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4461525" y="1483450"/>
              <a:ext cx="4615743" cy="29463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3" name="Google Shape;113;p15"/>
            <p:cNvSpPr/>
            <p:nvPr/>
          </p:nvSpPr>
          <p:spPr>
            <a:xfrm>
              <a:off x="6068263" y="4056775"/>
              <a:ext cx="1199700" cy="283200"/>
            </a:xfrm>
            <a:prstGeom prst="rect">
              <a:avLst/>
            </a:prstGeom>
            <a:solidFill>
              <a:srgbClr val="FFF2CC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">
                  <a:latin typeface="Lato"/>
                  <a:ea typeface="Lato"/>
                  <a:cs typeface="Lato"/>
                  <a:sym typeface="Lato"/>
                </a:rPr>
                <a:t>Бедуины</a:t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6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Аравия и её обитатели</a:t>
            </a:r>
            <a:endParaRPr/>
          </a:p>
        </p:txBody>
      </p:sp>
      <p:sp>
        <p:nvSpPr>
          <p:cNvPr id="119" name="Google Shape;119;p16"/>
          <p:cNvSpPr txBox="1"/>
          <p:nvPr>
            <p:ph idx="1" type="body"/>
          </p:nvPr>
        </p:nvSpPr>
        <p:spPr>
          <a:xfrm>
            <a:off x="729325" y="2078875"/>
            <a:ext cx="35751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ru"/>
              <a:t>На западе и юге аравийского полуострова была земля, подходящая для земледелия. Здесь проходил важный торговый путь из Византии в Африку и Индию. На западе и юге аравийского полуострова построили города. Самым большим городом была Мекка. Здесь арабы жили в городах, а не в пустыне. Они занимались земледелием и торговлей. </a:t>
            </a:r>
            <a:endParaRPr/>
          </a:p>
        </p:txBody>
      </p:sp>
      <p:pic>
        <p:nvPicPr>
          <p:cNvPr id="120" name="Google Shape;120;p16"/>
          <p:cNvPicPr preferRelativeResize="0"/>
          <p:nvPr/>
        </p:nvPicPr>
        <p:blipFill rotWithShape="1">
          <a:blip r:embed="rId3">
            <a:alphaModFix/>
          </a:blip>
          <a:srcRect b="1798" l="2935" r="11740" t="20009"/>
          <a:stretch/>
        </p:blipFill>
        <p:spPr>
          <a:xfrm>
            <a:off x="4433750" y="1637537"/>
            <a:ext cx="3916250" cy="2944300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16"/>
          <p:cNvSpPr txBox="1"/>
          <p:nvPr>
            <p:ph idx="2" type="body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cxnSp>
        <p:nvCxnSpPr>
          <p:cNvPr id="122" name="Google Shape;122;p16"/>
          <p:cNvCxnSpPr/>
          <p:nvPr/>
        </p:nvCxnSpPr>
        <p:spPr>
          <a:xfrm>
            <a:off x="4704325" y="2529150"/>
            <a:ext cx="866700" cy="9777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23" name="Google Shape;123;p16"/>
          <p:cNvCxnSpPr/>
          <p:nvPr/>
        </p:nvCxnSpPr>
        <p:spPr>
          <a:xfrm>
            <a:off x="5648725" y="3554237"/>
            <a:ext cx="681300" cy="9276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24" name="Google Shape;124;p16"/>
          <p:cNvCxnSpPr/>
          <p:nvPr/>
        </p:nvCxnSpPr>
        <p:spPr>
          <a:xfrm flipH="1">
            <a:off x="5354225" y="1595850"/>
            <a:ext cx="566700" cy="14001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25" name="Google Shape;125;p16"/>
          <p:cNvCxnSpPr>
            <a:stCxn id="126" idx="2"/>
          </p:cNvCxnSpPr>
          <p:nvPr/>
        </p:nvCxnSpPr>
        <p:spPr>
          <a:xfrm flipH="1">
            <a:off x="5871050" y="1601425"/>
            <a:ext cx="318300" cy="18723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27" name="Google Shape;127;p16"/>
          <p:cNvCxnSpPr/>
          <p:nvPr/>
        </p:nvCxnSpPr>
        <p:spPr>
          <a:xfrm>
            <a:off x="6454225" y="1601425"/>
            <a:ext cx="500100" cy="24165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26" name="Google Shape;126;p16"/>
          <p:cNvSpPr/>
          <p:nvPr/>
        </p:nvSpPr>
        <p:spPr>
          <a:xfrm>
            <a:off x="5453300" y="1040425"/>
            <a:ext cx="1472100" cy="5610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Lato"/>
                <a:ea typeface="Lato"/>
                <a:cs typeface="Lato"/>
                <a:sym typeface="Lato"/>
              </a:rPr>
              <a:t>Плодородные земли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128" name="Google Shape;128;p16"/>
          <p:cNvCxnSpPr/>
          <p:nvPr/>
        </p:nvCxnSpPr>
        <p:spPr>
          <a:xfrm>
            <a:off x="4572000" y="4617925"/>
            <a:ext cx="1222200" cy="111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29" name="Google Shape;129;p16"/>
          <p:cNvSpPr/>
          <p:nvPr/>
        </p:nvSpPr>
        <p:spPr>
          <a:xfrm>
            <a:off x="4433750" y="4306725"/>
            <a:ext cx="1581600" cy="2751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Lato"/>
                <a:ea typeface="Lato"/>
                <a:cs typeface="Lato"/>
                <a:sym typeface="Lato"/>
              </a:rPr>
              <a:t>Торговый путь 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130" name="Google Shape;130;p16"/>
          <p:cNvGrpSpPr/>
          <p:nvPr/>
        </p:nvGrpSpPr>
        <p:grpSpPr>
          <a:xfrm>
            <a:off x="4335880" y="1637559"/>
            <a:ext cx="4014320" cy="2796568"/>
            <a:chOff x="111138" y="1085163"/>
            <a:chExt cx="4460851" cy="2973175"/>
          </a:xfrm>
        </p:grpSpPr>
        <p:pic>
          <p:nvPicPr>
            <p:cNvPr id="131" name="Google Shape;131;p16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flipH="1">
              <a:off x="111138" y="1085163"/>
              <a:ext cx="4460851" cy="29731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2" name="Google Shape;132;p16"/>
            <p:cNvSpPr/>
            <p:nvPr/>
          </p:nvSpPr>
          <p:spPr>
            <a:xfrm>
              <a:off x="2642925" y="3742825"/>
              <a:ext cx="1305300" cy="275100"/>
            </a:xfrm>
            <a:prstGeom prst="roundRect">
              <a:avLst>
                <a:gd fmla="val 16667" name="adj"/>
              </a:avLst>
            </a:prstGeom>
            <a:solidFill>
              <a:srgbClr val="FFF2CC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">
                  <a:latin typeface="Lato"/>
                  <a:ea typeface="Lato"/>
                  <a:cs typeface="Lato"/>
                  <a:sym typeface="Lato"/>
                </a:rPr>
                <a:t>Мекка</a:t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133" name="Google Shape;133;p16"/>
          <p:cNvGrpSpPr/>
          <p:nvPr/>
        </p:nvGrpSpPr>
        <p:grpSpPr>
          <a:xfrm>
            <a:off x="4486590" y="1657450"/>
            <a:ext cx="3810575" cy="2904451"/>
            <a:chOff x="4486590" y="1657450"/>
            <a:chExt cx="3810575" cy="2904451"/>
          </a:xfrm>
        </p:grpSpPr>
        <p:pic>
          <p:nvPicPr>
            <p:cNvPr id="134" name="Google Shape;134;p16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4486590" y="1657450"/>
              <a:ext cx="3810575" cy="290445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5" name="Google Shape;135;p16"/>
            <p:cNvSpPr/>
            <p:nvPr/>
          </p:nvSpPr>
          <p:spPr>
            <a:xfrm>
              <a:off x="4524650" y="4182150"/>
              <a:ext cx="1399800" cy="338700"/>
            </a:xfrm>
            <a:prstGeom prst="rect">
              <a:avLst/>
            </a:prstGeom>
            <a:solidFill>
              <a:srgbClr val="FFF2CC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">
                  <a:latin typeface="Lato"/>
                  <a:ea typeface="Lato"/>
                  <a:cs typeface="Lato"/>
                  <a:sym typeface="Lato"/>
                </a:rPr>
                <a:t>Арабы в городе</a:t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7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Аравия и её обитатели</a:t>
            </a:r>
            <a:endParaRPr/>
          </a:p>
        </p:txBody>
      </p:sp>
      <p:sp>
        <p:nvSpPr>
          <p:cNvPr id="141" name="Google Shape;141;p17"/>
          <p:cNvSpPr txBox="1"/>
          <p:nvPr>
            <p:ph idx="1" type="body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Большинство арабов были язычниками. Они поклонялись солнцу, небу и луне. В Мекке был квадратный чёрный храм, который назывался Кааба. Кааба - главный храм арабов. Вокруг него было много идолов. Идолы - статуи богов. 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p17"/>
          <p:cNvSpPr txBox="1"/>
          <p:nvPr>
            <p:ph idx="2" type="body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p17"/>
          <p:cNvSpPr/>
          <p:nvPr/>
        </p:nvSpPr>
        <p:spPr>
          <a:xfrm>
            <a:off x="965600" y="4045750"/>
            <a:ext cx="2772000" cy="7500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Выполни задание </a:t>
            </a:r>
            <a:r>
              <a:rPr lang="ru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3"/>
              </a:rPr>
              <a:t>https://learningapps.org/watch?v=pyzpouv1a23</a:t>
            </a:r>
            <a:r>
              <a:rPr lang="ru">
                <a:latin typeface="Lato"/>
                <a:ea typeface="Lato"/>
                <a:cs typeface="Lato"/>
                <a:sym typeface="Lato"/>
              </a:rPr>
              <a:t> 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44" name="Google Shape;14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2000" y="1318650"/>
            <a:ext cx="4124450" cy="34628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5" name="Google Shape;145;p17"/>
          <p:cNvGrpSpPr/>
          <p:nvPr/>
        </p:nvGrpSpPr>
        <p:grpSpPr>
          <a:xfrm>
            <a:off x="4237375" y="1791513"/>
            <a:ext cx="4586759" cy="2835825"/>
            <a:chOff x="4237375" y="1791513"/>
            <a:chExt cx="4586759" cy="2835825"/>
          </a:xfrm>
        </p:grpSpPr>
        <p:grpSp>
          <p:nvGrpSpPr>
            <p:cNvPr id="146" name="Google Shape;146;p17"/>
            <p:cNvGrpSpPr/>
            <p:nvPr/>
          </p:nvGrpSpPr>
          <p:grpSpPr>
            <a:xfrm>
              <a:off x="4237375" y="1791513"/>
              <a:ext cx="4586759" cy="2835825"/>
              <a:chOff x="4238300" y="1430550"/>
              <a:chExt cx="4586759" cy="2835825"/>
            </a:xfrm>
          </p:grpSpPr>
          <p:pic>
            <p:nvPicPr>
              <p:cNvPr id="147" name="Google Shape;147;p17"/>
              <p:cNvPicPr preferRelativeResize="0"/>
              <p:nvPr/>
            </p:nvPicPr>
            <p:blipFill rotWithShape="1">
              <a:blip r:embed="rId5">
                <a:alphaModFix/>
              </a:blip>
              <a:srcRect b="21838" l="3716" r="53168" t="5365"/>
              <a:stretch/>
            </p:blipFill>
            <p:spPr>
              <a:xfrm>
                <a:off x="4238300" y="1430550"/>
                <a:ext cx="2099473" cy="283582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8" name="Google Shape;148;p17"/>
              <p:cNvPicPr preferRelativeResize="0"/>
              <p:nvPr/>
            </p:nvPicPr>
            <p:blipFill>
              <a:blip r:embed="rId6">
                <a:alphaModFix/>
              </a:blip>
              <a:stretch>
                <a:fillRect/>
              </a:stretch>
            </p:blipFill>
            <p:spPr>
              <a:xfrm>
                <a:off x="6095825" y="1441203"/>
                <a:ext cx="2729233" cy="22611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149" name="Google Shape;149;p17"/>
            <p:cNvSpPr/>
            <p:nvPr/>
          </p:nvSpPr>
          <p:spPr>
            <a:xfrm>
              <a:off x="6399950" y="4114800"/>
              <a:ext cx="2142300" cy="4344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">
                  <a:latin typeface="Lato"/>
                  <a:ea typeface="Lato"/>
                  <a:cs typeface="Lato"/>
                  <a:sym typeface="Lato"/>
                </a:rPr>
                <a:t>Идолы арабов</a:t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8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Мухаммед</a:t>
            </a:r>
            <a:endParaRPr/>
          </a:p>
        </p:txBody>
      </p:sp>
      <p:sp>
        <p:nvSpPr>
          <p:cNvPr id="155" name="Google Shape;155;p18"/>
          <p:cNvSpPr txBox="1"/>
          <p:nvPr>
            <p:ph idx="1" type="body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ru"/>
              <a:t>В 570 году в городе Мекке родился Мухаммед. Он был торговцем. В 610 году Мухаммеду объявил себя посланником Бога,  </a:t>
            </a:r>
            <a:r>
              <a:rPr b="1" lang="ru"/>
              <a:t>пророком</a:t>
            </a:r>
            <a:r>
              <a:rPr lang="ru"/>
              <a:t>. Он сказал арабам, чтобы они перестали верить в множество богов и начали верить в одного бога – Аллаха. Аллах – Бог на арабском языке.  Появилась новая религия - ислам. </a:t>
            </a:r>
            <a:endParaRPr/>
          </a:p>
        </p:txBody>
      </p:sp>
      <p:sp>
        <p:nvSpPr>
          <p:cNvPr id="156" name="Google Shape;156;p18"/>
          <p:cNvSpPr txBox="1"/>
          <p:nvPr>
            <p:ph idx="2" type="body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grpSp>
        <p:nvGrpSpPr>
          <p:cNvPr id="157" name="Google Shape;157;p18"/>
          <p:cNvGrpSpPr/>
          <p:nvPr/>
        </p:nvGrpSpPr>
        <p:grpSpPr>
          <a:xfrm>
            <a:off x="4953287" y="971250"/>
            <a:ext cx="3154921" cy="3876850"/>
            <a:chOff x="4953287" y="971250"/>
            <a:chExt cx="3154921" cy="3876850"/>
          </a:xfrm>
        </p:grpSpPr>
        <p:pic>
          <p:nvPicPr>
            <p:cNvPr id="158" name="Google Shape;158;p18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953287" y="971250"/>
              <a:ext cx="3154921" cy="382484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9" name="Google Shape;159;p18"/>
            <p:cNvSpPr/>
            <p:nvPr/>
          </p:nvSpPr>
          <p:spPr>
            <a:xfrm>
              <a:off x="5473525" y="4481500"/>
              <a:ext cx="2267700" cy="366600"/>
            </a:xfrm>
            <a:prstGeom prst="rect">
              <a:avLst/>
            </a:prstGeom>
            <a:solidFill>
              <a:srgbClr val="FFF2CC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">
                  <a:latin typeface="Lato"/>
                  <a:ea typeface="Lato"/>
                  <a:cs typeface="Lato"/>
                  <a:sym typeface="Lato"/>
                </a:rPr>
                <a:t>Мухаммед</a:t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9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Мухаммед	</a:t>
            </a:r>
            <a:endParaRPr/>
          </a:p>
        </p:txBody>
      </p:sp>
      <p:sp>
        <p:nvSpPr>
          <p:cNvPr id="165" name="Google Shape;165;p19"/>
          <p:cNvSpPr txBox="1"/>
          <p:nvPr>
            <p:ph idx="1" type="body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ru"/>
              <a:t>Многие жители Мекки не любили Мухаммеда. Они думали, что Мухаммед предал веру предков. В 622 году Мухаммед испугался и сбежал в другой город, Ясриб. В Ясрибе Мухаммед рассказал жителям об исламе. Жители Ясриба приняли новую веру. </a:t>
            </a:r>
            <a:endParaRPr/>
          </a:p>
        </p:txBody>
      </p:sp>
      <p:sp>
        <p:nvSpPr>
          <p:cNvPr id="166" name="Google Shape;166;p19"/>
          <p:cNvSpPr txBox="1"/>
          <p:nvPr>
            <p:ph idx="2" type="body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grpSp>
        <p:nvGrpSpPr>
          <p:cNvPr id="167" name="Google Shape;167;p19"/>
          <p:cNvGrpSpPr/>
          <p:nvPr/>
        </p:nvGrpSpPr>
        <p:grpSpPr>
          <a:xfrm>
            <a:off x="4643600" y="1376550"/>
            <a:ext cx="4185350" cy="3056750"/>
            <a:chOff x="4643600" y="1376550"/>
            <a:chExt cx="4185350" cy="3056750"/>
          </a:xfrm>
        </p:grpSpPr>
        <p:pic>
          <p:nvPicPr>
            <p:cNvPr id="168" name="Google Shape;168;p19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643600" y="1376550"/>
              <a:ext cx="4185350" cy="291195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9" name="Google Shape;169;p19"/>
            <p:cNvSpPr/>
            <p:nvPr/>
          </p:nvSpPr>
          <p:spPr>
            <a:xfrm>
              <a:off x="5908750" y="3804800"/>
              <a:ext cx="1697400" cy="628500"/>
            </a:xfrm>
            <a:prstGeom prst="rect">
              <a:avLst/>
            </a:prstGeom>
            <a:solidFill>
              <a:srgbClr val="FFF2CC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" sz="1200">
                  <a:latin typeface="Lato"/>
                  <a:ea typeface="Lato"/>
                  <a:cs typeface="Lato"/>
                  <a:sym typeface="Lato"/>
                </a:rPr>
                <a:t>Мухаммед рассказывает жителям Ясриба  об исламе</a:t>
              </a:r>
              <a:endParaRPr sz="1200"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0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Мухаммед</a:t>
            </a:r>
            <a:endParaRPr/>
          </a:p>
        </p:txBody>
      </p:sp>
      <p:sp>
        <p:nvSpPr>
          <p:cNvPr id="175" name="Google Shape;175;p20"/>
          <p:cNvSpPr txBox="1"/>
          <p:nvPr>
            <p:ph idx="1" type="body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ru"/>
              <a:t>Ясриб начали называть Медина. Медина значит “Город пророка”. В Медине построили первое место для молитвы – мечеть. Главным в Медине стал Мухаммед. </a:t>
            </a:r>
            <a:endParaRPr/>
          </a:p>
        </p:txBody>
      </p:sp>
      <p:sp>
        <p:nvSpPr>
          <p:cNvPr id="176" name="Google Shape;176;p20"/>
          <p:cNvSpPr txBox="1"/>
          <p:nvPr>
            <p:ph idx="2" type="body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77" name="Google Shape;177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130" y="1535575"/>
            <a:ext cx="3917250" cy="280440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78" name="Google Shape;178;p20"/>
          <p:cNvCxnSpPr/>
          <p:nvPr/>
        </p:nvCxnSpPr>
        <p:spPr>
          <a:xfrm flipH="1">
            <a:off x="3427675" y="3748100"/>
            <a:ext cx="1553700" cy="9651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79" name="Google Shape;179;p20"/>
          <p:cNvSpPr/>
          <p:nvPr/>
        </p:nvSpPr>
        <p:spPr>
          <a:xfrm>
            <a:off x="2375825" y="4565000"/>
            <a:ext cx="1051800" cy="3861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Lato"/>
                <a:ea typeface="Lato"/>
                <a:cs typeface="Lato"/>
                <a:sym typeface="Lato"/>
              </a:rPr>
              <a:t>Мечеть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1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Мухаммед</a:t>
            </a:r>
            <a:endParaRPr/>
          </a:p>
        </p:txBody>
      </p:sp>
      <p:sp>
        <p:nvSpPr>
          <p:cNvPr id="185" name="Google Shape;185;p21"/>
          <p:cNvSpPr txBox="1"/>
          <p:nvPr>
            <p:ph idx="1" type="body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Медина и Мекка начали воевать. Они воевали очень долго. В 630 году Мухаммед и воины из Медины захватили Мекку. Мухаммед приказал сломать идолов, которые стояли вокруг Каабы. Кааба осталась главным храмом арабов. После захвата Мекки, Мухаммед подчинил остальных арабов с Аравийского полуострова. 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ru"/>
              <a:t>В 632 году Мухаммед умер. </a:t>
            </a:r>
            <a:endParaRPr/>
          </a:p>
        </p:txBody>
      </p:sp>
      <p:sp>
        <p:nvSpPr>
          <p:cNvPr id="186" name="Google Shape;186;p21"/>
          <p:cNvSpPr txBox="1"/>
          <p:nvPr>
            <p:ph idx="2" type="body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187" name="Google Shape;187;p21"/>
          <p:cNvSpPr/>
          <p:nvPr/>
        </p:nvSpPr>
        <p:spPr>
          <a:xfrm>
            <a:off x="873475" y="4398850"/>
            <a:ext cx="3486000" cy="6207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Lato"/>
                <a:ea typeface="Lato"/>
                <a:cs typeface="Lato"/>
                <a:sym typeface="Lato"/>
              </a:rPr>
              <a:t>Выполни задание 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3"/>
              </a:rPr>
              <a:t>https://learningapps.org/watch?v=psef2dj8a23</a:t>
            </a:r>
            <a:r>
              <a:rPr lang="ru">
                <a:latin typeface="Lato"/>
                <a:ea typeface="Lato"/>
                <a:cs typeface="Lato"/>
                <a:sym typeface="Lato"/>
              </a:rPr>
              <a:t> 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88" name="Google Shape;188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16675" y="1042225"/>
            <a:ext cx="3893528" cy="3803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