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2" r:id="rId13"/>
    <p:sldId id="271" r:id="rId14"/>
    <p:sldId id="273" r:id="rId15"/>
    <p:sldId id="274" r:id="rId16"/>
    <p:sldId id="275" r:id="rId17"/>
    <p:sldId id="27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32" y="-3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674DA-2069-40A0-82F8-68A629D44412}" type="datetimeFigureOut">
              <a:rPr lang="ru-RU" smtClean="0"/>
              <a:t>24.11.2017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1A7D1-6655-47F1-86A2-13D99750DC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5072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674DA-2069-40A0-82F8-68A629D44412}" type="datetimeFigureOut">
              <a:rPr lang="ru-RU" smtClean="0"/>
              <a:t>24.11.2017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1A7D1-6655-47F1-86A2-13D99750DC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210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674DA-2069-40A0-82F8-68A629D44412}" type="datetimeFigureOut">
              <a:rPr lang="ru-RU" smtClean="0"/>
              <a:t>24.11.2017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1A7D1-6655-47F1-86A2-13D99750DC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6249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674DA-2069-40A0-82F8-68A629D44412}" type="datetimeFigureOut">
              <a:rPr lang="ru-RU" smtClean="0"/>
              <a:t>24.11.2017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1A7D1-6655-47F1-86A2-13D99750DC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3594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674DA-2069-40A0-82F8-68A629D44412}" type="datetimeFigureOut">
              <a:rPr lang="ru-RU" smtClean="0"/>
              <a:t>24.11.2017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1A7D1-6655-47F1-86A2-13D99750DC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952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674DA-2069-40A0-82F8-68A629D44412}" type="datetimeFigureOut">
              <a:rPr lang="ru-RU" smtClean="0"/>
              <a:t>24.11.2017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1A7D1-6655-47F1-86A2-13D99750DC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052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674DA-2069-40A0-82F8-68A629D44412}" type="datetimeFigureOut">
              <a:rPr lang="ru-RU" smtClean="0"/>
              <a:t>24.11.2017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1A7D1-6655-47F1-86A2-13D99750DC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0884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674DA-2069-40A0-82F8-68A629D44412}" type="datetimeFigureOut">
              <a:rPr lang="ru-RU" smtClean="0"/>
              <a:t>24.11.2017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1A7D1-6655-47F1-86A2-13D99750DC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992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674DA-2069-40A0-82F8-68A629D44412}" type="datetimeFigureOut">
              <a:rPr lang="ru-RU" smtClean="0"/>
              <a:t>24.11.2017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1A7D1-6655-47F1-86A2-13D99750DC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121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674DA-2069-40A0-82F8-68A629D44412}" type="datetimeFigureOut">
              <a:rPr lang="ru-RU" smtClean="0"/>
              <a:t>24.11.2017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1A7D1-6655-47F1-86A2-13D99750DC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3901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674DA-2069-40A0-82F8-68A629D44412}" type="datetimeFigureOut">
              <a:rPr lang="ru-RU" smtClean="0"/>
              <a:t>24.11.2017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1A7D1-6655-47F1-86A2-13D99750DC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7038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674DA-2069-40A0-82F8-68A629D44412}" type="datetimeFigureOut">
              <a:rPr lang="ru-RU" smtClean="0"/>
              <a:t>24.11.2017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81A7D1-6655-47F1-86A2-13D99750DC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1791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8959" y="2420888"/>
            <a:ext cx="676875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t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“Решения олимпиадных задач по геометрии”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74832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836712"/>
            <a:ext cx="75608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2. 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дуге BC окружности, описанной около равностороннего треугольника ABC, взята произвольная точка P.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Докажите, что AP = BP + CP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http://www.problems.ru/show_document.php?id=14403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564904"/>
            <a:ext cx="3816424" cy="3673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4909072" y="3645024"/>
                <a:ext cx="3506986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ru-RU" sz="2000" i="1" smtClean="0">
                        <a:latin typeface="Cambria Math"/>
                        <a:cs typeface="Times New Roman" panose="02020603050405020304" pitchFamily="18" charset="0"/>
                      </a:rPr>
                      <m:t>В ∆ВР</m:t>
                    </m:r>
                    <m:sSub>
                      <m:sSubPr>
                        <m:ctrlPr>
                          <a:rPr lang="ru-RU" sz="2000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u-RU" sz="2000" i="1">
                            <a:latin typeface="Cambria Math"/>
                            <a:cs typeface="Times New Roman" panose="02020603050405020304" pitchFamily="18" charset="0"/>
                          </a:rPr>
                          <m:t>Р</m:t>
                        </m:r>
                      </m:e>
                      <m:sub>
                        <m:r>
                          <a:rPr lang="ru-RU" sz="2000" i="1">
                            <a:latin typeface="Cambria Math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ru-RU" sz="2000" i="1">
                        <a:latin typeface="Cambria Math"/>
                        <a:cs typeface="Times New Roman" panose="02020603050405020304" pitchFamily="18" charset="0"/>
                      </a:rPr>
                      <m:t>: </m:t>
                    </m:r>
                    <m:sSub>
                      <m:sSubPr>
                        <m:ctrlPr>
                          <a:rPr lang="ru-RU" sz="2000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u-RU" sz="2000" i="1">
                            <a:latin typeface="Cambria Math"/>
                            <a:cs typeface="Times New Roman" panose="02020603050405020304" pitchFamily="18" charset="0"/>
                          </a:rPr>
                          <m:t>ВР</m:t>
                        </m:r>
                      </m:e>
                      <m:sub>
                        <m:r>
                          <a:rPr lang="ru-RU" sz="2000" i="1">
                            <a:latin typeface="Cambria Math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ru-RU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ВР; </a:t>
                </a:r>
                <a:endParaRPr lang="ru-RU" sz="2000" dirty="0" smtClean="0">
                  <a:latin typeface="Cambria Math"/>
                  <a:cs typeface="Times New Roman" panose="02020603050405020304" pitchFamily="18" charset="0"/>
                </a:endParaRPr>
              </a:p>
              <a:p>
                <a:endParaRPr lang="ru-RU" sz="2000" dirty="0" smtClean="0">
                  <a:latin typeface="Cambria Math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ru-RU" sz="2000" smtClean="0">
                        <a:latin typeface="Cambria Math"/>
                        <a:cs typeface="Times New Roman" panose="02020603050405020304" pitchFamily="18" charset="0"/>
                      </a:rPr>
                      <m:t>∠</m:t>
                    </m:r>
                    <m:r>
                      <a:rPr lang="ru-RU" sz="2000" i="1" smtClean="0">
                        <a:latin typeface="Cambria Math"/>
                        <a:cs typeface="Times New Roman" panose="02020603050405020304" pitchFamily="18" charset="0"/>
                      </a:rPr>
                      <m:t>ВР</m:t>
                    </m:r>
                    <m:sSub>
                      <m:sSubPr>
                        <m:ctrlPr>
                          <a:rPr lang="ru-RU" sz="2000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u-RU" sz="2000" i="1">
                            <a:latin typeface="Cambria Math"/>
                            <a:cs typeface="Times New Roman" panose="02020603050405020304" pitchFamily="18" charset="0"/>
                          </a:rPr>
                          <m:t>Р</m:t>
                        </m:r>
                      </m:e>
                      <m:sub>
                        <m:r>
                          <a:rPr lang="ru-RU" sz="2000" i="1">
                            <a:latin typeface="Cambria Math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ru-RU" sz="2000" b="0" i="0" smtClean="0">
                        <a:latin typeface="Cambria Math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ru-RU" sz="2000" dirty="0" smtClean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sz="2000" smtClean="0">
                        <a:latin typeface="Cambria Math"/>
                        <a:cs typeface="Times New Roman" panose="02020603050405020304" pitchFamily="18" charset="0"/>
                      </a:rPr>
                      <m:t>∠</m:t>
                    </m:r>
                  </m:oMath>
                </a14:m>
                <a:r>
                  <a:rPr lang="ru-RU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ВРА = </a:t>
                </a:r>
                <a14:m>
                  <m:oMath xmlns:m="http://schemas.openxmlformats.org/officeDocument/2006/math">
                    <m:r>
                      <a:rPr lang="ru-RU" sz="2000" smtClean="0">
                        <a:latin typeface="Cambria Math"/>
                        <a:cs typeface="Times New Roman" panose="02020603050405020304" pitchFamily="18" charset="0"/>
                      </a:rPr>
                      <m:t>∠</m:t>
                    </m:r>
                  </m:oMath>
                </a14:m>
                <a:r>
                  <a:rPr lang="ru-RU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ВСА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i="1" dirty="0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ru-RU" sz="2000" b="0" i="1" dirty="0" smtClean="0">
                            <a:latin typeface="Cambria Math"/>
                            <a:cs typeface="Times New Roman" panose="02020603050405020304" pitchFamily="18" charset="0"/>
                          </a:rPr>
                          <m:t>60</m:t>
                        </m:r>
                      </m:e>
                      <m:sup>
                        <m:r>
                          <a:rPr lang="ru-RU" sz="2000" b="0" i="1" dirty="0" smtClean="0">
                            <a:latin typeface="Cambria Math"/>
                            <a:cs typeface="Times New Roman" panose="020206030504050203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9072" y="3645024"/>
                <a:ext cx="3506986" cy="1015663"/>
              </a:xfrm>
              <a:prstGeom prst="rect">
                <a:avLst/>
              </a:prstGeom>
              <a:blipFill rotWithShape="1">
                <a:blip r:embed="rId3"/>
                <a:stretch>
                  <a:fillRect t="-2994" b="-898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804716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836712"/>
            <a:ext cx="75608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2. 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дуге BC окружности, описанной около равностороннего треугольника ABC, взята произвольная точка P.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Докажите, что AP = BP + CP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http://www.problems.ru/show_document.php?id=14403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564904"/>
            <a:ext cx="3816424" cy="3673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4909072" y="3645024"/>
                <a:ext cx="318196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ru-RU" sz="2000" i="1">
                        <a:latin typeface="Cambria Math"/>
                        <a:cs typeface="Times New Roman" panose="02020603050405020304" pitchFamily="18" charset="0"/>
                      </a:rPr>
                      <m:t>А</m:t>
                    </m:r>
                    <m:r>
                      <a:rPr lang="ru-RU" sz="2000" b="0" i="1" smtClean="0">
                        <a:latin typeface="Cambria Math"/>
                        <a:cs typeface="Times New Roman" panose="02020603050405020304" pitchFamily="18" charset="0"/>
                      </a:rPr>
                      <m:t>Р= </m:t>
                    </m:r>
                    <m:r>
                      <a:rPr lang="ru-RU" sz="2000" b="0" i="1" smtClean="0">
                        <a:latin typeface="Cambria Math"/>
                        <a:cs typeface="Times New Roman" panose="02020603050405020304" pitchFamily="18" charset="0"/>
                      </a:rPr>
                      <m:t>А</m:t>
                    </m:r>
                    <m:sSub>
                      <m:sSubPr>
                        <m:ctrlPr>
                          <a:rPr lang="ru-RU" sz="2000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u-RU" sz="2000" i="1">
                            <a:latin typeface="Cambria Math"/>
                            <a:cs typeface="Times New Roman" panose="02020603050405020304" pitchFamily="18" charset="0"/>
                          </a:rPr>
                          <m:t>Р</m:t>
                        </m:r>
                      </m:e>
                      <m:sub>
                        <m:r>
                          <a:rPr lang="ru-RU" sz="2000" i="1">
                            <a:latin typeface="Cambria Math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ru-RU" sz="2000" b="0" i="0" smtClean="0">
                        <a:latin typeface="Cambria Math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ru-RU" sz="200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u-RU" sz="2000" i="1">
                            <a:latin typeface="Cambria Math"/>
                            <a:cs typeface="Times New Roman" panose="02020603050405020304" pitchFamily="18" charset="0"/>
                          </a:rPr>
                          <m:t>Р</m:t>
                        </m:r>
                      </m:e>
                      <m:sub>
                        <m:r>
                          <a:rPr lang="ru-RU" sz="2000" i="1">
                            <a:latin typeface="Cambria Math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ru-RU" sz="2000" b="0" i="0" smtClean="0">
                        <a:latin typeface="Cambria Math"/>
                        <a:cs typeface="Times New Roman" panose="02020603050405020304" pitchFamily="18" charset="0"/>
                      </a:rPr>
                      <m:t>Р </m:t>
                    </m:r>
                  </m:oMath>
                </a14:m>
                <a:r>
                  <a:rPr lang="ru-RU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РС + ВР</a:t>
                </a:r>
                <a:endParaRPr 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9072" y="3645024"/>
                <a:ext cx="3181961" cy="400110"/>
              </a:xfrm>
              <a:prstGeom prst="rect">
                <a:avLst/>
              </a:prstGeom>
              <a:blipFill rotWithShape="1">
                <a:blip r:embed="rId3"/>
                <a:stretch>
                  <a:fillRect t="-7576" r="-958" b="-257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533325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628800"/>
            <a:ext cx="756084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3. 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се­ре­ди­ну K ме­ди­а­ны BM тре­уголь­ни­ка ABC и вер­ши­ну A про­ве­де­на пря­мая, пе­ре­се­ка­ю­щая сто­ро­ну BC в точке P.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Най­ди­те от­но­ше­ние пло­ща­ди тре­уголь­ни­ка ABK к пло­ща­ди четырёхуголь­ни­ка KPCM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86766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836712"/>
            <a:ext cx="756084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2. 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се­ре­ди­ну K ме­ди­а­ны BM тре­уголь­ни­ка ABC и вер­ши­ну A про­ве­де­на пря­мая, пе­ре­се­ка­ю­щая сто­ро­ну BC в точке P.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Най­ди­те от­но­ше­ние пло­ща­ди тре­уголь­ни­ка ABK к пло­ща­ди четырёхуголь­ни­ка KPCM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7" name="Picture 3" descr="C:\Users\Марсель\Desktop\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708920"/>
            <a:ext cx="5413713" cy="3451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12161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836712"/>
            <a:ext cx="756084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2. 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се­ре­ди­ну K ме­ди­а­ны BM тре­уголь­ни­ка ABC и вер­ши­ну A про­ве­де­на пря­мая, пе­ре­се­ка­ю­щая сто­ро­ну BC в точке P.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Най­ди­те от­но­ше­ние пло­ща­ди тре­уголь­ни­ка ABK к пло­ща­ди четырёхуголь­ни­ка KPCM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C:\Users\Марсель\Desktop\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996952"/>
            <a:ext cx="5039975" cy="3061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83975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836712"/>
            <a:ext cx="756084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2. 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се­ре­ди­ну K ме­ди­а­ны BM тре­уголь­ни­ка ABC и вер­ши­ну A про­ве­де­на пря­мая, пе­ре­се­ка­ю­щая сто­ро­ну BC в точке P.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Най­ди­те от­но­ше­ние пло­ща­ди тре­уголь­ни­ка ABK к пло­ща­ди четырёхуголь­ни­ка KPCM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C:\Users\Марсель\Desktop\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000524"/>
            <a:ext cx="5039975" cy="3061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3419872" y="3217235"/>
                <a:ext cx="4731552" cy="7037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ru-RU" sz="2800" i="1" smtClean="0">
                        <a:latin typeface="Cambria Math"/>
                      </a:rPr>
                      <m:t>РС=</m:t>
                    </m:r>
                    <m:f>
                      <m:fPr>
                        <m:ctrlPr>
                          <a:rPr lang="ru-RU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2800" i="1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ru-RU" sz="2800" i="1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ru-RU" sz="2800" i="1" dirty="0">
                    <a:latin typeface="Cambria Math"/>
                  </a:rPr>
                  <a:t> ВС</a:t>
                </a:r>
                <a:r>
                  <a:rPr lang="ru-RU" sz="2800" dirty="0" smtClean="0"/>
                  <a:t>;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/>
                        <a:ea typeface="Cambria Math"/>
                      </a:rPr>
                      <m:t>  </m:t>
                    </m:r>
                    <m:r>
                      <a:rPr lang="en-US" sz="2800" b="0" i="1" smtClean="0">
                        <a:latin typeface="Cambria Math"/>
                        <a:ea typeface="Cambria Math"/>
                      </a:rPr>
                      <m:t>  </m:t>
                    </m:r>
                    <m:r>
                      <a:rPr lang="ru-RU" sz="2800" i="1" smtClean="0">
                        <a:latin typeface="Cambria Math"/>
                        <a:ea typeface="Cambria Math"/>
                      </a:rPr>
                      <m:t>→</m:t>
                    </m:r>
                    <m:r>
                      <a:rPr lang="en-US" sz="2800" b="0" i="1" smtClean="0">
                        <a:latin typeface="Cambria Math"/>
                        <a:ea typeface="Cambria Math"/>
                      </a:rPr>
                      <m:t>  </m:t>
                    </m:r>
                    <m:r>
                      <a:rPr lang="ru-RU" sz="2800" b="0" i="1" smtClean="0">
                        <a:latin typeface="Cambria Math"/>
                        <a:ea typeface="Cambria Math"/>
                      </a:rPr>
                      <m:t> </m:t>
                    </m:r>
                    <m:sSub>
                      <m:sSubPr>
                        <m:ctrlPr>
                          <a:rPr lang="ru-RU" sz="2800" b="0" i="1" smtClean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𝑆</m:t>
                        </m:r>
                      </m:e>
                      <m:sub>
                        <m:r>
                          <a:rPr lang="ru-RU" sz="2800" b="0" i="1" smtClean="0">
                            <a:latin typeface="Cambria Math"/>
                            <a:ea typeface="Cambria Math"/>
                          </a:rPr>
                          <m:t>∆</m:t>
                        </m:r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𝐴𝑃𝐶</m:t>
                        </m:r>
                      </m:sub>
                    </m:sSub>
                    <m:r>
                      <a:rPr lang="ru-RU" sz="2800" b="0" i="1" smtClean="0">
                        <a:latin typeface="Cambria Math"/>
                        <a:ea typeface="Cambria Math"/>
                      </a:rPr>
                      <m:t>= </m:t>
                    </m:r>
                    <m:f>
                      <m:fPr>
                        <m:ctrlPr>
                          <a:rPr lang="ru-RU" sz="2800" b="0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ru-RU" sz="2800" b="0" i="1" smtClean="0">
                            <a:latin typeface="Cambria Math"/>
                            <a:ea typeface="Cambria Math"/>
                          </a:rPr>
                          <m:t>2</m:t>
                        </m:r>
                      </m:num>
                      <m:den>
                        <m:r>
                          <a:rPr lang="ru-RU" sz="2800" b="0" i="1" smtClean="0">
                            <a:latin typeface="Cambria Math"/>
                            <a:ea typeface="Cambria Math"/>
                          </a:rPr>
                          <m:t>3</m:t>
                        </m:r>
                      </m:den>
                    </m:f>
                    <m:r>
                      <a:rPr lang="en-US" sz="2800" b="0" i="1" smtClean="0">
                        <a:latin typeface="Cambria Math"/>
                        <a:ea typeface="Cambria Math"/>
                      </a:rPr>
                      <m:t>𝑆</m:t>
                    </m:r>
                    <m:r>
                      <a:rPr lang="ru-RU" sz="2800" b="0" i="1" smtClean="0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endParaRPr lang="ru-RU" sz="2800" dirty="0"/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9872" y="3217235"/>
                <a:ext cx="4731552" cy="703782"/>
              </a:xfrm>
              <a:prstGeom prst="rect">
                <a:avLst/>
              </a:prstGeom>
              <a:blipFill rotWithShape="1">
                <a:blip r:embed="rId3"/>
                <a:stretch>
                  <a:fillRect b="-1217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477531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860848"/>
            <a:ext cx="756084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4. 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треугольнике ABC биссектриса угла A делит высоту, проведённую из вершины B, в отношении 5:4, считая от точки B.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радиус окружности, описанной около треугольника ABC, если BC=6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33611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836712"/>
            <a:ext cx="756084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2. 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треугольнике ABC биссектриса угла A делит высоту, проведённую из вершины B, в отношении 5:4, считая от точки B.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радиус окружности, описанной около треугольника ABC, если BC=6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467926"/>
            <a:ext cx="4032448" cy="3946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20216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1124744"/>
            <a:ext cx="828092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1. </a:t>
            </a:r>
          </a:p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АС равнобедренного треугольника равно 12. Окружность радиуса 8 с центром вне этого треугольника касается продолжения боковых сторон треугольника и касается АС в его середине . Найдите радиус окружности вписанной в треугольник АВС</a:t>
            </a:r>
          </a:p>
        </p:txBody>
      </p:sp>
    </p:spTree>
    <p:extLst>
      <p:ext uri="{BB962C8B-B14F-4D97-AF65-F5344CB8AC3E}">
        <p14:creationId xmlns:p14="http://schemas.microsoft.com/office/powerpoint/2010/main" val="27954338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060848"/>
            <a:ext cx="7013908" cy="4334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7318" y="332656"/>
            <a:ext cx="849694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1. 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Основание АС равнобедренного треугольника равно 12. Окружность радиуса 8 с центром вне этого треугольника касается продолжения боковых сторон треугольника и касается АС в его середине . Найдите радиус окружности вписанной в треугольник АВС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4579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7318" y="332656"/>
            <a:ext cx="849694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1. 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Основание АС равнобедренного треугольника равно 12. Окружность радиуса 8 с центром вне этого треугольника касается продолжения боковых сторон треугольника и касается АС в его середине . Найдите радиус окружности вписанной в треугольник АВС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197614"/>
            <a:ext cx="6048672" cy="4177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29709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908720"/>
            <a:ext cx="813690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1. 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Основание АС равнобедренного треугольника равно 12. Окружность радиуса 8 с центром вне этого треугольника касается продолжения боковых сторон треугольника и касается АС в его середине . Найдите радиус окружности вписанной в треугольник АВС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C:\Users\Марсель\Desktop\Без имени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878226"/>
            <a:ext cx="4022725" cy="2328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2419004" y="5675680"/>
                <a:ext cx="4017959" cy="5240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ru-RU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ru-RU" b="0" i="1" smtClean="0">
                            <a:latin typeface="Cambria Math"/>
                          </a:rPr>
                          <m:t>АМ</m:t>
                        </m:r>
                      </m:e>
                      <m:sup>
                        <m:r>
                          <a:rPr lang="ru-RU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b="0" i="1" smtClean="0">
                        <a:latin typeface="Cambria Math"/>
                      </a:rPr>
                      <m:t>=ОМ</m:t>
                    </m:r>
                    <m:r>
                      <a:rPr lang="ru-RU" b="0" i="1" smtClean="0">
                        <a:latin typeface="Cambria Math"/>
                        <a:ea typeface="Cambria Math"/>
                      </a:rPr>
                      <m:t>∙МК;    МК= </m:t>
                    </m:r>
                    <m:f>
                      <m:fPr>
                        <m:ctrlPr>
                          <a:rPr lang="ru-RU" b="0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ru-RU" b="0" i="1" smtClean="0">
                                <a:latin typeface="Cambria Math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ru-RU" b="0" i="1" smtClean="0">
                                <a:latin typeface="Cambria Math"/>
                                <a:ea typeface="Cambria Math"/>
                              </a:rPr>
                              <m:t>АМ</m:t>
                            </m:r>
                          </m:e>
                          <m:sup>
                            <m:r>
                              <a:rPr lang="ru-RU" b="0" i="1" smtClean="0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ru-RU" b="0" i="1" smtClean="0">
                            <a:latin typeface="Cambria Math"/>
                            <a:ea typeface="Cambria Math"/>
                          </a:rPr>
                          <m:t>ОМ</m:t>
                        </m:r>
                      </m:den>
                    </m:f>
                  </m:oMath>
                </a14:m>
                <a:r>
                  <a:rPr lang="ru-RU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b="0" i="1" smtClean="0">
                            <a:latin typeface="Cambria Math"/>
                          </a:rPr>
                          <m:t>36</m:t>
                        </m:r>
                      </m:num>
                      <m:den>
                        <m:r>
                          <a:rPr lang="ru-RU" b="0" i="1" smtClean="0">
                            <a:latin typeface="Cambria Math"/>
                          </a:rPr>
                          <m:t>8</m:t>
                        </m:r>
                      </m:den>
                    </m:f>
                  </m:oMath>
                </a14:m>
                <a:r>
                  <a:rPr lang="ru-RU" dirty="0" smtClean="0"/>
                  <a:t> = 4,5</a:t>
                </a:r>
                <a:endParaRPr lang="ru-RU" dirty="0"/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9004" y="5675680"/>
                <a:ext cx="4017959" cy="524054"/>
              </a:xfrm>
              <a:prstGeom prst="rect">
                <a:avLst/>
              </a:prstGeom>
              <a:blipFill rotWithShape="1">
                <a:blip r:embed="rId3"/>
                <a:stretch>
                  <a:fillRect r="-303" b="-697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652619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628800"/>
            <a:ext cx="756084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2. 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дуге BC окружности, описанной около равностороннего треугольника ABC, взята произвольная точка P.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Докажите, что AP = BP + CP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18818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836712"/>
            <a:ext cx="75608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2. 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дуге BC окружности, описанной около равностороннего треугольника ABC, взята произвольная точка P.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Докажите, что AP = BP + CP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9" name="Picture 3" descr="C:\Users\Марсель\Desktop\Без имени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2191" y="2276872"/>
            <a:ext cx="4111625" cy="4144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21837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836712"/>
            <a:ext cx="75608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2. 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дуге BC окружности, описанной около равностороннего треугольника ABC, взята произвольная точка P.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Докажите, что AP = BP + CP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http://www.problems.ru/show_document.php?id=14403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420888"/>
            <a:ext cx="3816424" cy="3673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00613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836712"/>
            <a:ext cx="75608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2. 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дуге BC окружности, описанной около равностороннего треугольника ABC, взята произвольная точка P.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Докажите, что AP = BP + CP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http://www.problems.ru/show_document.php?id=14403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564904"/>
            <a:ext cx="3816424" cy="3673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5004048" y="3212976"/>
                <a:ext cx="134767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u-RU" sz="20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АР</m:t>
                          </m:r>
                        </m:e>
                        <m:sub>
                          <m:r>
                            <a:rPr lang="ru-RU" sz="20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r>
                        <a:rPr lang="ru-RU" sz="20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=СР,</m:t>
                      </m:r>
                    </m:oMath>
                  </m:oMathPara>
                </a14:m>
                <a:endParaRPr 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r>
                  <a:rPr lang="ru-RU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АВ = ВС,</a:t>
                </a:r>
                <a:endParaRPr lang="ru-RU" sz="2000" i="1" dirty="0" smtClean="0">
                  <a:latin typeface="Cambria Math"/>
                  <a:cs typeface="Times New Roman" panose="020206030504050203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∠А= ∠В</m:t>
                      </m:r>
                    </m:oMath>
                  </m:oMathPara>
                </a14:m>
                <a:endParaRPr 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4048" y="3212976"/>
                <a:ext cx="1347677" cy="1015663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Правая фигурная скобка 6"/>
          <p:cNvSpPr/>
          <p:nvPr/>
        </p:nvSpPr>
        <p:spPr>
          <a:xfrm>
            <a:off x="6197471" y="3288759"/>
            <a:ext cx="308507" cy="864096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6588223" y="3520752"/>
                <a:ext cx="185480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∆АВР= ∆СРВ</m:t>
                      </m:r>
                    </m:oMath>
                  </m:oMathPara>
                </a14:m>
                <a:endParaRPr 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88223" y="3520752"/>
                <a:ext cx="1854803" cy="40011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5439364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</TotalTime>
  <Words>400</Words>
  <Application>Microsoft Office PowerPoint</Application>
  <PresentationFormat>Экран (4:3)</PresentationFormat>
  <Paragraphs>43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Марсель</dc:creator>
  <cp:lastModifiedBy>Марсель</cp:lastModifiedBy>
  <cp:revision>13</cp:revision>
  <dcterms:created xsi:type="dcterms:W3CDTF">2017-11-23T21:09:44Z</dcterms:created>
  <dcterms:modified xsi:type="dcterms:W3CDTF">2017-11-24T04:27:25Z</dcterms:modified>
</cp:coreProperties>
</file>