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7"/>
  </p:notesMasterIdLst>
  <p:sldIdLst>
    <p:sldId id="336" r:id="rId3"/>
    <p:sldId id="442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52" r:id="rId13"/>
    <p:sldId id="553" r:id="rId14"/>
    <p:sldId id="554" r:id="rId15"/>
    <p:sldId id="555" r:id="rId16"/>
    <p:sldId id="556" r:id="rId17"/>
    <p:sldId id="557" r:id="rId18"/>
    <p:sldId id="558" r:id="rId19"/>
    <p:sldId id="559" r:id="rId20"/>
    <p:sldId id="479" r:id="rId21"/>
    <p:sldId id="534" r:id="rId22"/>
    <p:sldId id="499" r:id="rId23"/>
    <p:sldId id="536" r:id="rId24"/>
    <p:sldId id="537" r:id="rId25"/>
    <p:sldId id="538" r:id="rId26"/>
    <p:sldId id="459" r:id="rId27"/>
    <p:sldId id="507" r:id="rId28"/>
    <p:sldId id="508" r:id="rId29"/>
    <p:sldId id="500" r:id="rId30"/>
    <p:sldId id="513" r:id="rId31"/>
    <p:sldId id="540" r:id="rId32"/>
    <p:sldId id="541" r:id="rId33"/>
    <p:sldId id="542" r:id="rId34"/>
    <p:sldId id="543" r:id="rId35"/>
    <p:sldId id="544" r:id="rId36"/>
    <p:sldId id="545" r:id="rId37"/>
    <p:sldId id="503" r:id="rId38"/>
    <p:sldId id="504" r:id="rId39"/>
    <p:sldId id="514" r:id="rId40"/>
    <p:sldId id="461" r:id="rId41"/>
    <p:sldId id="546" r:id="rId42"/>
    <p:sldId id="511" r:id="rId43"/>
    <p:sldId id="512" r:id="rId44"/>
    <p:sldId id="560" r:id="rId45"/>
    <p:sldId id="561" r:id="rId46"/>
  </p:sldIdLst>
  <p:sldSz cx="9144000" cy="6858000" type="screen4x3"/>
  <p:notesSz cx="6858000" cy="9144000"/>
  <p:custDataLst>
    <p:tags r:id="rId4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829E"/>
    <a:srgbClr val="838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39" autoAdjust="0"/>
  </p:normalViewPr>
  <p:slideViewPr>
    <p:cSldViewPr>
      <p:cViewPr varScale="1">
        <p:scale>
          <a:sx n="71" d="100"/>
          <a:sy n="71" d="100"/>
        </p:scale>
        <p:origin x="72" y="6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2436C-CC17-4E29-A45D-66C8E6F0FB3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F1D63-B686-466E-8085-4232A8540B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71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0865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01688"/>
            <a:ext cx="5345113" cy="401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>
                <a:ea typeface="Microsoft YaHei" panose="020B0503020204020204" pitchFamily="34" charset="-122"/>
              </a:rPr>
              <a:t>Сравните пожалуйста фотографию в растровом и векторном редакторах.</a:t>
            </a:r>
          </a:p>
        </p:txBody>
      </p:sp>
    </p:spTree>
    <p:extLst>
      <p:ext uri="{BB962C8B-B14F-4D97-AF65-F5344CB8AC3E}">
        <p14:creationId xmlns:p14="http://schemas.microsoft.com/office/powerpoint/2010/main" val="2363511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346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2400" cy="3924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0475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2094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2400" cy="3924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0475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2327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08233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6595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6493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5286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0577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611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72816"/>
            <a:ext cx="7056784" cy="1415158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7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13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17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89F72C-E455-479C-B7BF-B9E77E5D1F03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5C531F1-C2BB-491E-8036-B6E09E4721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60753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4271B7-C520-41BC-8C01-C070CFC17190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6D23F-A3C7-4C35-9F2B-731F19300A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19536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880873-2897-4DB4-BB55-C5095BA1D72A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2DEBDF44-2E7D-4F9E-90F4-6D826CF0CA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163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AD488D-F405-4717-AA3D-72CB830DE905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6D9F81-6CF1-4DE7-A281-98A87A3659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89179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10371-7EDD-4CA6-A517-C1938E6F22C8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715C8D-ABA5-44D9-A57C-8811F6C381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1517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7E6499-D1B2-4859-866B-8B8732E86870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FBE04-C552-4F91-809F-C98D3DE0E2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796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5E268-23DA-4B96-87A1-5D6DF222D728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3CAD78-4810-4CDB-879B-5E879C1BEE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0447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577140-3BC2-4EA0-BAC9-C6FA633C1D6E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F0C6CE-03EE-46C8-8157-39F886F3A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32047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23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DC3BAE-89C4-4EF5-8942-2811732E1E82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96855BAA-F005-42BC-8606-A67511FB55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5749957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A54649-CDD8-4549-8921-C7E1EC00C80F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4C807C-CD93-4A94-85D9-4EAE072565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1709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EFFACD-5E43-4682-9DB6-BD4E2D3C5159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53A65-B0F8-4172-BD4D-41C6175AAD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641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32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73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2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7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97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31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8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669674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17770-8DB5-4D1F-969F-8CD7E496065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A3E1B-D2D3-4736-AE7C-43FDCDD449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42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EB1CD7F-1412-43FC-B148-7CD87A86344F}" type="datetimeFigureOut">
              <a:rPr lang="ru-RU" smtClean="0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83DA30DE-19A3-4137-921C-78D1E8A238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90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hyperlink" Target="&#1072;&#1085;&#1080;&#1084;&#1072;&#1094;&#1080;&#1103;.swf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hyperlink" Target="&#1082;&#1086;&#1084;&#1087;%20&#1080;&#1075;&#1088;&#1099;.sw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30.png"/><Relationship Id="rId9" Type="http://schemas.openxmlformats.org/officeDocument/2006/relationships/image" Target="../media/image5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s.privet.ru/user/lov_410/photo/45382990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72816"/>
            <a:ext cx="7056784" cy="2016224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Times New Roman" pitchFamily="18" charset="0"/>
              </a:rPr>
              <a:t>Растровая и векторная графика. Представление графики в двоичном коде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4971" y="5501188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Токарева Надежда Николаевна 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МОБУ «</a:t>
            </a:r>
            <a:r>
              <a:rPr lang="ru-RU" sz="4000" b="1" dirty="0" err="1" smtClean="0">
                <a:solidFill>
                  <a:schemeClr val="bg1"/>
                </a:solidFill>
              </a:rPr>
              <a:t>Волховская</a:t>
            </a:r>
            <a:r>
              <a:rPr lang="ru-RU" sz="4000" b="1" dirty="0" smtClean="0">
                <a:solidFill>
                  <a:schemeClr val="bg1"/>
                </a:solidFill>
              </a:rPr>
              <a:t> СОШ №1»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66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79512" y="188640"/>
            <a:ext cx="8839200" cy="655272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Компьютерная анимация</a:t>
            </a: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-</a:t>
            </a:r>
            <a:r>
              <a:rPr lang="ru-RU" alt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400" dirty="0"/>
              <a:t>это получение движущихся изображений на дисплее.</a:t>
            </a:r>
          </a:p>
          <a:p>
            <a:pPr>
              <a:buFontTx/>
              <a:buNone/>
            </a:pPr>
            <a:endParaRPr lang="ru-RU" altLang="ru-RU" sz="2400" b="1" dirty="0"/>
          </a:p>
          <a:p>
            <a:pPr>
              <a:buFontTx/>
              <a:buNone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endParaRPr lang="ru-RU" alt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Мультимедиа</a:t>
            </a:r>
            <a:r>
              <a:rPr lang="ru-RU" alt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–</a:t>
            </a:r>
            <a:r>
              <a:rPr lang="ru-RU" altLang="ru-RU" sz="2400" dirty="0"/>
              <a:t>это объединение высококачественного изображения на экране компьютера со звуковым сопровождением.</a:t>
            </a:r>
          </a:p>
        </p:txBody>
      </p:sp>
      <p:pic>
        <p:nvPicPr>
          <p:cNvPr id="11271" name="Picture 7" descr="pooh_on_ball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88640"/>
            <a:ext cx="1610816" cy="19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550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00200"/>
            <a:ext cx="3505200" cy="280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41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57874" cy="14398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Что вы понимаете под графической информацией?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00338" y="1773238"/>
            <a:ext cx="10759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рисунки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87675" y="2349500"/>
            <a:ext cx="11891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картинки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35375" y="2852738"/>
            <a:ext cx="14911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фотографии</a:t>
            </a:r>
          </a:p>
        </p:txBody>
      </p:sp>
      <p:pic>
        <p:nvPicPr>
          <p:cNvPr id="28674" name="Picture 2" descr="http://stat20.privet.ru/lr/0b27c92c78d89201985f640749f4031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932019" y="4000504"/>
            <a:ext cx="3805983" cy="2619375"/>
          </a:xfrm>
          <a:prstGeom prst="rect">
            <a:avLst/>
          </a:prstGeom>
          <a:noFill/>
        </p:spPr>
      </p:pic>
      <p:pic>
        <p:nvPicPr>
          <p:cNvPr id="28678" name="Picture 6" descr="http://lol54.ru/uploads/posts/2011-06/1307785829_008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1580" y="3929066"/>
            <a:ext cx="4016457" cy="2643206"/>
          </a:xfrm>
          <a:prstGeom prst="rect">
            <a:avLst/>
          </a:prstGeom>
          <a:noFill/>
        </p:spPr>
      </p:pic>
      <p:pic>
        <p:nvPicPr>
          <p:cNvPr id="28680" name="Picture 8" descr="http://e.eka-mama.ru/upload/forum/upload/8bf/8bfeaa1e7f74f917964605470ba94a8d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86512" y="362287"/>
            <a:ext cx="2286016" cy="3444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0547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Виды компьютерной графики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755650" y="5516563"/>
            <a:ext cx="35798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96464"/>
              </a:buClr>
              <a:buSzPct val="70000"/>
              <a:buFont typeface="Wingdings" pitchFamily="2" charset="2"/>
              <a:buChar char="¡"/>
              <a:tabLst/>
              <a:defRPr/>
            </a:pPr>
            <a:r>
              <a:rPr kumimoji="0" lang="ru-RU" sz="2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Растровое изображение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932363" y="5516563"/>
            <a:ext cx="35814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96464"/>
              </a:buClr>
              <a:buSzPct val="70000"/>
              <a:buFont typeface="Wingdings" pitchFamily="2" charset="2"/>
              <a:buChar char="¡"/>
              <a:tabLst/>
              <a:defRPr/>
            </a:pPr>
            <a:r>
              <a:rPr kumimoji="0" lang="ru-RU" sz="2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Векторное изображение</a:t>
            </a:r>
          </a:p>
        </p:txBody>
      </p:sp>
      <p:pic>
        <p:nvPicPr>
          <p:cNvPr id="6162" name="Picture 18" descr="japanese-car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01998" y="2492375"/>
            <a:ext cx="3380779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9" descr="карандаш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2420938"/>
            <a:ext cx="500063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4" name="AutoShape 20"/>
          <p:cNvSpPr>
            <a:spLocks noChangeArrowheads="1"/>
          </p:cNvSpPr>
          <p:nvPr/>
        </p:nvSpPr>
        <p:spPr bwMode="auto">
          <a:xfrm>
            <a:off x="5076825" y="3213100"/>
            <a:ext cx="3273425" cy="1381125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165" name="AutoShape 21"/>
          <p:cNvSpPr>
            <a:spLocks noChangeArrowheads="1"/>
          </p:cNvSpPr>
          <p:nvPr/>
        </p:nvSpPr>
        <p:spPr bwMode="auto">
          <a:xfrm>
            <a:off x="5868988" y="2205038"/>
            <a:ext cx="2011362" cy="114935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166" name="AutoShape 22"/>
          <p:cNvSpPr>
            <a:spLocks noChangeArrowheads="1"/>
          </p:cNvSpPr>
          <p:nvPr/>
        </p:nvSpPr>
        <p:spPr bwMode="auto">
          <a:xfrm>
            <a:off x="6373813" y="2420938"/>
            <a:ext cx="1028700" cy="7921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167" name="Oval 23"/>
          <p:cNvSpPr>
            <a:spLocks noChangeArrowheads="1"/>
          </p:cNvSpPr>
          <p:nvPr/>
        </p:nvSpPr>
        <p:spPr bwMode="auto">
          <a:xfrm>
            <a:off x="5364163" y="4149725"/>
            <a:ext cx="935037" cy="10080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168" name="Oval 24"/>
          <p:cNvSpPr>
            <a:spLocks noChangeArrowheads="1"/>
          </p:cNvSpPr>
          <p:nvPr/>
        </p:nvSpPr>
        <p:spPr bwMode="auto">
          <a:xfrm>
            <a:off x="7237413" y="4149725"/>
            <a:ext cx="935037" cy="10080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0.00046 C 0.05903 0.00278 0.11597 0.00833 0.11597 0.01829 C 0.11597 0.03009 0.05903 0.03449 2.77778E-7 0.03819 C -0.06563 0.04329 -0.1309 0.04722 -0.1309 0.06018 C -0.1309 0.07153 -0.06563 0.07546 2.77778E-7 0.08102 C 0.05903 0.08333 0.11597 0.08866 0.11597 0.10046 C 0.11597 0.11041 0.05903 0.11597 2.77778E-7 0.11991 C -0.06563 0.12384 -0.1309 0.12916 -0.1309 0.14051 C -0.1309 0.15254 2.77778E-7 0.16157 -0.00052 0.16157 C 0.05903 0.16551 0.11597 0.16967 0.11597 0.18102 C 0.11597 0.19259 0.05903 0.19676 2.77778E-7 0.20046 C -0.06563 0.20602 -0.1309 0.20972 -0.1309 0.22268 C -0.1309 0.23426 -0.06563 0.23819 2.77778E-7 0.2419 C 0.05903 0.24699 0.11597 0.25092 0.11597 0.26273 C 0.11597 0.27291 0.05903 0.27801 2.77778E-7 0.28194 C -0.06563 0.28588 -0.1309 0.2912 -0.1309 0.30301 C -0.1309 0.31435 -0.06563 0.31829 2.77778E-7 0.3243 " pathEditMode="relative" rAng="5400000" ptsTypes="fffffffffffffffff">
                                      <p:cBhvr>
                                        <p:cTn id="11" dur="2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/>
      <p:bldP spid="6164" grpId="0" animBg="1"/>
      <p:bldP spid="6165" grpId="0" animBg="1"/>
      <p:bldP spid="6166" grpId="0" animBg="1"/>
      <p:bldP spid="6167" grpId="0" animBg="1"/>
      <p:bldP spid="61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57818" y="3786190"/>
            <a:ext cx="2663825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ssica One" pitchFamily="66" charset="0"/>
                <a:ea typeface="+mn-ea"/>
                <a:cs typeface="+mn-cs"/>
              </a:rPr>
              <a:t>векторная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913" y="3786191"/>
            <a:ext cx="2735262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ssica One" pitchFamily="66" charset="0"/>
                <a:ea typeface="+mn-ea"/>
                <a:cs typeface="+mn-cs"/>
              </a:rPr>
              <a:t>растровая</a:t>
            </a:r>
          </a:p>
        </p:txBody>
      </p:sp>
      <p:cxnSp>
        <p:nvCxnSpPr>
          <p:cNvPr id="8" name="Прямая со стрелкой 7"/>
          <p:cNvCxnSpPr>
            <a:cxnSpLocks noChangeShapeType="1"/>
            <a:stCxn id="4" idx="2"/>
            <a:endCxn id="5" idx="0"/>
          </p:cNvCxnSpPr>
          <p:nvPr/>
        </p:nvCxnSpPr>
        <p:spPr bwMode="auto">
          <a:xfrm rot="5400000">
            <a:off x="2791221" y="1968899"/>
            <a:ext cx="1725616" cy="1908969"/>
          </a:xfrm>
          <a:prstGeom prst="straightConnector1">
            <a:avLst/>
          </a:prstGeom>
          <a:noFill/>
          <a:ln w="5715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9" name="Прямая со стрелкой 8"/>
          <p:cNvCxnSpPr>
            <a:cxnSpLocks noChangeShapeType="1"/>
            <a:stCxn id="4" idx="2"/>
            <a:endCxn id="6" idx="0"/>
          </p:cNvCxnSpPr>
          <p:nvPr/>
        </p:nvCxnSpPr>
        <p:spPr bwMode="auto">
          <a:xfrm rot="16200000" flipH="1">
            <a:off x="4786315" y="1882773"/>
            <a:ext cx="1725615" cy="2081218"/>
          </a:xfrm>
          <a:prstGeom prst="straightConnector1">
            <a:avLst/>
          </a:prstGeom>
          <a:noFill/>
          <a:ln w="57150" algn="ctr">
            <a:solidFill>
              <a:srgbClr val="FFC000"/>
            </a:solidFill>
            <a:round/>
            <a:headEnd/>
            <a:tailEnd type="arrow" w="med" len="med"/>
          </a:ln>
        </p:spPr>
      </p:cxnSp>
      <p:sp>
        <p:nvSpPr>
          <p:cNvPr id="4" name="Скругленный прямоугольник 3"/>
          <p:cNvSpPr/>
          <p:nvPr/>
        </p:nvSpPr>
        <p:spPr>
          <a:xfrm>
            <a:off x="1692275" y="260350"/>
            <a:ext cx="5832475" cy="180022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Графическая 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4178854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Растровые изображения</a:t>
            </a:r>
          </a:p>
        </p:txBody>
      </p:sp>
      <p:pic>
        <p:nvPicPr>
          <p:cNvPr id="5122" name="Picture 2" descr="J:\6 класс к уроку\мыши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98744" y="2349500"/>
            <a:ext cx="2810663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011863" y="2636838"/>
            <a:ext cx="431800" cy="5762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0800000">
            <a:off x="5003800" y="2205038"/>
            <a:ext cx="1439863" cy="431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391819" y="3825081"/>
            <a:ext cx="2663825" cy="14398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>
            <a:off x="250825" y="2205038"/>
            <a:ext cx="5761038" cy="431800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323850" y="3213100"/>
            <a:ext cx="5688013" cy="2736850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J:\6 класс к уроку\мыши увеи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205038"/>
            <a:ext cx="4527550" cy="370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Овал 26"/>
          <p:cNvSpPr/>
          <p:nvPr/>
        </p:nvSpPr>
        <p:spPr>
          <a:xfrm>
            <a:off x="1258888" y="3573463"/>
            <a:ext cx="288925" cy="21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492500" y="6237288"/>
            <a:ext cx="9699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пиксель</a:t>
            </a:r>
          </a:p>
        </p:txBody>
      </p:sp>
      <p:cxnSp>
        <p:nvCxnSpPr>
          <p:cNvPr id="30" name="Прямая со стрелкой 29"/>
          <p:cNvCxnSpPr>
            <a:stCxn id="28" idx="0"/>
            <a:endCxn id="27" idx="5"/>
          </p:cNvCxnSpPr>
          <p:nvPr/>
        </p:nvCxnSpPr>
        <p:spPr>
          <a:xfrm rot="16200000" flipV="1">
            <a:off x="1500981" y="3761582"/>
            <a:ext cx="2479675" cy="24717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935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27" grpId="0" animBg="1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J:\6 класс к уроку\увелич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97435" y="2205038"/>
            <a:ext cx="4737893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>
            <a:off x="755650" y="2276475"/>
            <a:ext cx="10795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55650" y="2492375"/>
            <a:ext cx="10795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1835944" y="1701006"/>
            <a:ext cx="504825" cy="36036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907381" y="1701007"/>
            <a:ext cx="504825" cy="36036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J:\6 класс к уроку\пикс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285875"/>
            <a:ext cx="2052637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659563" y="2852738"/>
            <a:ext cx="20891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Чем больше пикселей, тем четче и лучше изображение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5573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u="sng" dirty="0" smtClean="0">
                <a:latin typeface="Isadora Cyr " pitchFamily="2" charset="0"/>
              </a:rPr>
              <a:t>Пиксель</a:t>
            </a:r>
            <a:r>
              <a:rPr lang="ru-RU" dirty="0" smtClean="0">
                <a:latin typeface="Isadora Cyr " pitchFamily="2" charset="0"/>
              </a:rPr>
              <a:t> – наименьший элемент изображения на экране монитора</a:t>
            </a:r>
            <a:endParaRPr lang="ru-RU" dirty="0">
              <a:latin typeface="Isadora Cyr 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503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Подумайте, как закодировать этот двухцветный рисунок.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J:\6 класс к уроку\кис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90583" y="1428736"/>
            <a:ext cx="6381793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0825" y="1700213"/>
            <a:ext cx="3683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388" y="2565400"/>
            <a:ext cx="368300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</a:t>
            </a:r>
          </a:p>
        </p:txBody>
      </p:sp>
      <p:cxnSp>
        <p:nvCxnSpPr>
          <p:cNvPr id="8" name="Прямая со стрелкой 7"/>
          <p:cNvCxnSpPr>
            <a:stCxn id="5" idx="3"/>
          </p:cNvCxnSpPr>
          <p:nvPr/>
        </p:nvCxnSpPr>
        <p:spPr>
          <a:xfrm flipV="1">
            <a:off x="619125" y="1628775"/>
            <a:ext cx="928688" cy="33337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5" idx="3"/>
          </p:cNvCxnSpPr>
          <p:nvPr/>
        </p:nvCxnSpPr>
        <p:spPr>
          <a:xfrm flipV="1">
            <a:off x="619125" y="1700213"/>
            <a:ext cx="1289050" cy="261937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3"/>
          </p:cNvCxnSpPr>
          <p:nvPr/>
        </p:nvCxnSpPr>
        <p:spPr>
          <a:xfrm flipV="1">
            <a:off x="547688" y="2060575"/>
            <a:ext cx="928687" cy="76517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3"/>
          </p:cNvCxnSpPr>
          <p:nvPr/>
        </p:nvCxnSpPr>
        <p:spPr>
          <a:xfrm flipV="1">
            <a:off x="547688" y="2420938"/>
            <a:ext cx="928687" cy="40481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286512" y="1857364"/>
            <a:ext cx="2262187" cy="3754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11111111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11111111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111111111111111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1111111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0000000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9B2D1F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111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696464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8874161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-0.13784 -0.0037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-2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6" grpId="0"/>
      <p:bldP spid="6" grpId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2205038"/>
            <a:ext cx="57308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195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198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240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248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195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195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47813" y="2205038"/>
            <a:ext cx="122396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11000011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11000110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11011100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11110000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11111000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11001110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11000011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11000011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24300" y="1412875"/>
          <a:ext cx="4536504" cy="41188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7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2700338" y="1700213"/>
            <a:ext cx="1366837" cy="72072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700338" y="2205038"/>
            <a:ext cx="1366837" cy="4318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право 15"/>
          <p:cNvSpPr/>
          <p:nvPr/>
        </p:nvSpPr>
        <p:spPr>
          <a:xfrm>
            <a:off x="971550" y="2349500"/>
            <a:ext cx="647700" cy="215900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2700338" y="2636838"/>
            <a:ext cx="1366837" cy="36036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700338" y="3141663"/>
            <a:ext cx="1366837" cy="14287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700338" y="3644900"/>
            <a:ext cx="1366837" cy="7143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700338" y="3933825"/>
            <a:ext cx="1366837" cy="35877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771775" y="4221163"/>
            <a:ext cx="1223963" cy="503237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2700338" y="4581525"/>
            <a:ext cx="1295400" cy="6477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3779838" y="1268413"/>
            <a:ext cx="936625" cy="8651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924300" y="1412875"/>
          <a:ext cx="4536504" cy="41188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7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70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086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 animBg="1"/>
      <p:bldP spid="33" grpId="0" animBg="1"/>
      <p:bldP spid="3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188" y="620713"/>
            <a:ext cx="64817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На 1 пиксель черно-белого рисунка приходится 1 бит памяти</a:t>
            </a:r>
          </a:p>
        </p:txBody>
      </p:sp>
      <p:pic>
        <p:nvPicPr>
          <p:cNvPr id="7" name="Picture 2" descr="J:\6 класс к уроку\киса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37731" y="2420938"/>
            <a:ext cx="47879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3131344" y="2061369"/>
            <a:ext cx="936625" cy="71437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70596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Черно-белое изображение</a:t>
            </a:r>
            <a:endParaRPr lang="en-US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340768"/>
            <a:ext cx="3879180" cy="533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1340768"/>
            <a:ext cx="3930035" cy="5073427"/>
          </a:xfrm>
        </p:spPr>
        <p:txBody>
          <a:bodyPr/>
          <a:lstStyle/>
          <a:p>
            <a:r>
              <a:rPr lang="ru-RU" dirty="0" smtClean="0"/>
              <a:t>Для кодирования цвета пикселя достаточно 1 бита памяти </a:t>
            </a:r>
          </a:p>
          <a:p>
            <a:r>
              <a:rPr lang="ru-RU" dirty="0" smtClean="0"/>
              <a:t>1 - белый</a:t>
            </a:r>
          </a:p>
          <a:p>
            <a:r>
              <a:rPr lang="ru-RU" dirty="0" smtClean="0"/>
              <a:t>0 - черный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8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82140"/>
            <a:ext cx="7488832" cy="2882963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FFFF00"/>
                </a:solidFill>
              </a:rPr>
              <a:t>Компьютерная графика. </a:t>
            </a:r>
            <a:r>
              <a:rPr lang="ru-RU" sz="4000" dirty="0" smtClean="0">
                <a:solidFill>
                  <a:srgbClr val="FFFF00"/>
                </a:solidFill>
              </a:rPr>
              <a:t/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solidFill>
                  <a:srgbClr val="FFFF00"/>
                </a:solidFill>
              </a:rPr>
              <a:t>Как </a:t>
            </a:r>
            <a:r>
              <a:rPr lang="ru-RU" sz="4000" dirty="0">
                <a:solidFill>
                  <a:srgbClr val="FFFF00"/>
                </a:solidFill>
              </a:rPr>
              <a:t>кодируется </a:t>
            </a:r>
            <a:r>
              <a:rPr lang="ru-RU" sz="4000" dirty="0" smtClean="0">
                <a:solidFill>
                  <a:srgbClr val="FFFF00"/>
                </a:solidFill>
              </a:rPr>
              <a:t>изображение?</a:t>
            </a:r>
            <a:br>
              <a:rPr lang="ru-RU" sz="4000" dirty="0" smtClean="0">
                <a:solidFill>
                  <a:srgbClr val="FFFF00"/>
                </a:solidFill>
              </a:rPr>
            </a:br>
            <a:r>
              <a:rPr lang="ru-RU" sz="4000" dirty="0">
                <a:solidFill>
                  <a:srgbClr val="FFFF00"/>
                </a:solidFill>
              </a:rPr>
              <a:t>Растровая и векторная графика.</a:t>
            </a:r>
          </a:p>
        </p:txBody>
      </p:sp>
      <p:pic>
        <p:nvPicPr>
          <p:cNvPr id="9" name="Picture 4" descr="винни-пу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728" y="4005065"/>
            <a:ext cx="4035230" cy="2848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73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394561" y="405001"/>
            <a:ext cx="6984000" cy="90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buClrTx/>
              <a:buFontTx/>
              <a:buNone/>
            </a:pPr>
            <a:r>
              <a:rPr lang="ru-RU" altLang="ru-RU" sz="3991" b="1"/>
              <a:t>Растровое кодирование</a:t>
            </a:r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68001" y="1143721"/>
            <a:ext cx="4536047" cy="545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28613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454"/>
              </a:spcBef>
            </a:pPr>
            <a:r>
              <a:rPr lang="ru-RU" altLang="ru-RU" sz="1814" dirty="0"/>
              <a:t>При растровом кодировании графический объект, подлежащий представлению в цифровом виде, делится вертикальными и горизонтальными линиями на крошечные фрагменты – </a:t>
            </a:r>
            <a:r>
              <a:rPr lang="ru-RU" altLang="ru-RU" sz="1814" b="1" dirty="0"/>
              <a:t>пиксели</a:t>
            </a:r>
            <a:r>
              <a:rPr lang="ru-RU" altLang="ru-RU" sz="1814" dirty="0"/>
              <a:t>.</a:t>
            </a:r>
          </a:p>
          <a:p>
            <a:pPr>
              <a:spcBef>
                <a:spcPts val="454"/>
              </a:spcBef>
            </a:pPr>
            <a:r>
              <a:rPr lang="ru-RU" altLang="ru-RU" sz="1814" dirty="0"/>
              <a:t>Цвет каждого пикселя кодируется двоичным числом. </a:t>
            </a:r>
          </a:p>
        </p:txBody>
      </p:sp>
      <p:graphicFrame>
        <p:nvGraphicFramePr>
          <p:cNvPr id="3277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201787"/>
              </p:ext>
            </p:extLst>
          </p:nvPr>
        </p:nvGraphicFramePr>
        <p:xfrm>
          <a:off x="394561" y="3429001"/>
          <a:ext cx="8281440" cy="3096000"/>
        </p:xfrm>
        <a:graphic>
          <a:graphicData uri="http://schemas.openxmlformats.org/drawingml/2006/table">
            <a:tbl>
              <a:tblPr/>
              <a:tblGrid>
                <a:gridCol w="4389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2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9600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0000000000011100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1000000100000110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1100001100000011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1111111100000011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1101101100000011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1111111100000011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1111111111111110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0111111011111110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0001100011000110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0000000011000110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0000000111001110</a:t>
                      </a: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6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0000000111001110</a:t>
                      </a:r>
                    </a:p>
                  </a:txBody>
                  <a:tcPr marL="81638" marR="81638" marT="397282" marB="4245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Microsoft YaHei" panose="020B0503020204020204" pitchFamily="34" charset="-122"/>
                      </a:endParaRPr>
                    </a:p>
                  </a:txBody>
                  <a:tcPr marL="81638" marR="81638" marT="42452" marB="4245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774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933740"/>
              </p:ext>
            </p:extLst>
          </p:nvPr>
        </p:nvGraphicFramePr>
        <p:xfrm>
          <a:off x="5307332" y="1409765"/>
          <a:ext cx="3029313" cy="5174040"/>
        </p:xfrm>
        <a:graphic>
          <a:graphicData uri="http://schemas.openxmlformats.org/drawingml/2006/table">
            <a:tbl>
              <a:tblPr/>
              <a:tblGrid>
                <a:gridCol w="188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0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0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86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21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90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867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902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867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902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867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867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9218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638" marR="81638" marT="331123" marB="42452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1103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Растровое кодирование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2000" y="1828800"/>
          <a:ext cx="3962400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4724400" y="1828800"/>
            <a:ext cx="457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62000" y="5486400"/>
            <a:ext cx="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29200" y="1447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5638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52400" y="1828800"/>
          <a:ext cx="609600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62000" y="1447800"/>
          <a:ext cx="40386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1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5410200" y="1828800"/>
          <a:ext cx="3124200" cy="3733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2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24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410200" y="58674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Растровый код чёрно-белого изображения буква «К».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778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1" y="932041"/>
            <a:ext cx="7673760" cy="543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1248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81" y="489961"/>
            <a:ext cx="7346880" cy="5388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2394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610561" y="2491561"/>
            <a:ext cx="2786400" cy="343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2452" rIns="81638" bIns="42452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1361"/>
              </a:spcBef>
            </a:pPr>
            <a:r>
              <a:rPr lang="ru-RU" altLang="ru-RU" sz="2177"/>
              <a:t>В цветном изображении каждый пиксель кодируется цепочкой из 24 нулей и единиц, что позволяет различать 16 миллионов цветовых оттенков.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001" y="1845001"/>
            <a:ext cx="5940000" cy="452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4826880" y="4379401"/>
            <a:ext cx="443520" cy="632160"/>
          </a:xfrm>
          <a:prstGeom prst="rect">
            <a:avLst/>
          </a:prstGeom>
          <a:noFill/>
          <a:ln w="5724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33"/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 flipV="1">
            <a:off x="5443200" y="3773161"/>
            <a:ext cx="1336320" cy="601920"/>
          </a:xfrm>
          <a:prstGeom prst="line">
            <a:avLst/>
          </a:prstGeom>
          <a:noFill/>
          <a:ln w="7632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33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50561" y="1557001"/>
            <a:ext cx="5964480" cy="53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2452" rIns="81638" bIns="42452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1814"/>
              </a:spcBef>
            </a:pPr>
            <a:r>
              <a:rPr lang="ru-RU" altLang="ru-RU" sz="2903" b="1">
                <a:solidFill>
                  <a:srgbClr val="F81A64"/>
                </a:solidFill>
              </a:rPr>
              <a:t>111000010110000011010111</a:t>
            </a: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6948001" y="3368521"/>
            <a:ext cx="145440" cy="142560"/>
          </a:xfrm>
          <a:prstGeom prst="ellipse">
            <a:avLst/>
          </a:prstGeom>
          <a:noFill/>
          <a:ln w="38160">
            <a:solidFill>
              <a:srgbClr val="FD0D4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33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 flipH="1" flipV="1">
            <a:off x="5567040" y="1976040"/>
            <a:ext cx="1393920" cy="1405440"/>
          </a:xfrm>
          <a:prstGeom prst="line">
            <a:avLst/>
          </a:prstGeom>
          <a:noFill/>
          <a:ln w="38160">
            <a:solidFill>
              <a:srgbClr val="FD0D4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33"/>
          </a:p>
        </p:txBody>
      </p:sp>
      <p:sp>
        <p:nvSpPr>
          <p:cNvPr id="37896" name="WordArt 8"/>
          <p:cNvSpPr>
            <a:spLocks noChangeArrowheads="1" noChangeShapeType="1" noTextEdit="1"/>
          </p:cNvSpPr>
          <p:nvPr/>
        </p:nvSpPr>
        <p:spPr bwMode="auto">
          <a:xfrm>
            <a:off x="1908001" y="405001"/>
            <a:ext cx="5040000" cy="100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19"/>
              </a:avLst>
            </a:prstTxWarp>
          </a:bodyPr>
          <a:lstStyle/>
          <a:p>
            <a:pPr algn="ctr"/>
            <a:r>
              <a:rPr lang="ru-RU" sz="3266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17819" dir="2700000" algn="ctr" rotWithShape="0">
                    <a:srgbClr val="C0C0C0">
                      <a:alpha val="80011"/>
                    </a:srgbClr>
                  </a:outerShdw>
                </a:effectLst>
                <a:latin typeface="Impact" panose="020B0806030902050204" pitchFamily="34" charset="0"/>
              </a:rPr>
              <a:t>Кодирование</a:t>
            </a:r>
          </a:p>
          <a:p>
            <a:pPr algn="ctr"/>
            <a:r>
              <a:rPr lang="ru-RU" sz="3266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17819" dir="2700000" algn="ctr" rotWithShape="0">
                    <a:srgbClr val="C0C0C0">
                      <a:alpha val="80011"/>
                    </a:srgbClr>
                  </a:outerShdw>
                </a:effectLst>
                <a:latin typeface="Impact" panose="020B0806030902050204" pitchFamily="34" charset="0"/>
              </a:rPr>
              <a:t>цветного изображения</a:t>
            </a:r>
          </a:p>
        </p:txBody>
      </p:sp>
    </p:spTree>
    <p:extLst>
      <p:ext uri="{BB962C8B-B14F-4D97-AF65-F5344CB8AC3E}">
        <p14:creationId xmlns:p14="http://schemas.microsoft.com/office/powerpoint/2010/main" val="36927676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  <p:bldP spid="3789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989138"/>
            <a:ext cx="1800225" cy="2520950"/>
          </a:xfrm>
          <a:prstGeom prst="rect">
            <a:avLst/>
          </a:prstGeom>
          <a:noFill/>
        </p:spPr>
      </p:pic>
      <p:pic>
        <p:nvPicPr>
          <p:cNvPr id="16389" name="Picture 5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1700213"/>
            <a:ext cx="2365375" cy="3313112"/>
          </a:xfrm>
          <a:prstGeom prst="rect">
            <a:avLst/>
          </a:prstGeom>
          <a:noFill/>
        </p:spPr>
      </p:pic>
      <p:pic>
        <p:nvPicPr>
          <p:cNvPr id="16390" name="Picture 6" descr="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7400" y="1268413"/>
            <a:ext cx="2976563" cy="4248150"/>
          </a:xfrm>
          <a:prstGeom prst="rect">
            <a:avLst/>
          </a:prstGeom>
          <a:noFill/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050925" y="200820"/>
            <a:ext cx="4968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entury Gothic"/>
              </a:rPr>
              <a:t>Растровое изображение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Михайлов Александр Васильевич - учитель информатики МБОУ "Ливенская СОШ №1" Красногвардейского района Белгородской области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0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403095" y="188640"/>
            <a:ext cx="8215313" cy="19177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546E9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defTabSz="914400" eaLnBrk="1" hangingPunct="1"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cs typeface="Arial" panose="020B0604020202020204" pitchFamily="34" charset="0"/>
              </a:rPr>
              <a:t>Каждый пиксель может принимать любой цвет из </a:t>
            </a:r>
            <a:r>
              <a:rPr lang="ru-RU" altLang="ru-RU" sz="2400" b="1" dirty="0">
                <a:solidFill>
                  <a:srgbClr val="000000"/>
                </a:solidFill>
                <a:cs typeface="Arial" panose="020B0604020202020204" pitchFamily="34" charset="0"/>
              </a:rPr>
              <a:t>палитры рисунка,</a:t>
            </a:r>
            <a:r>
              <a:rPr lang="ru-RU" altLang="ru-RU" sz="2400" dirty="0">
                <a:solidFill>
                  <a:srgbClr val="000000"/>
                </a:solidFill>
                <a:cs typeface="Arial" panose="020B0604020202020204" pitchFamily="34" charset="0"/>
              </a:rPr>
              <a:t> содержащей десятки тысяч или даже десятки миллионов цветов, поэтому </a:t>
            </a:r>
            <a:r>
              <a:rPr lang="ru-RU" altLang="ru-RU" sz="2400" b="1" dirty="0">
                <a:solidFill>
                  <a:srgbClr val="000000"/>
                </a:solidFill>
                <a:cs typeface="Arial" panose="020B0604020202020204" pitchFamily="34" charset="0"/>
              </a:rPr>
              <a:t>растровые изображения обеспечивают высокую точность передачи цветов и полутонов. 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0619">
            <a:off x="477838" y="3270250"/>
            <a:ext cx="2951162" cy="265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757">
            <a:off x="2555875" y="2636838"/>
            <a:ext cx="3959225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849">
            <a:off x="5219700" y="3284538"/>
            <a:ext cx="3205163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4823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altLang="ru-RU" dirty="0" smtClean="0"/>
              <a:t>Качество растрового изображения зависит от размера изображения (количества пикселей по горизонтали и вертикали) и количества цветов, которые можно задать для каждого пикселя.</a:t>
            </a:r>
          </a:p>
          <a:p>
            <a:pPr algn="ctr">
              <a:buFont typeface="Wingdings 2" panose="05020102010507070707" pitchFamily="18" charset="2"/>
              <a:buNone/>
            </a:pPr>
            <a:endParaRPr lang="ru-RU" altLang="ru-RU" i="1" dirty="0" smtClean="0"/>
          </a:p>
          <a:p>
            <a:pPr algn="ctr">
              <a:buFont typeface="Wingdings 2" panose="05020102010507070707" pitchFamily="18" charset="2"/>
              <a:buNone/>
            </a:pPr>
            <a:r>
              <a:rPr lang="ru-RU" altLang="ru-RU" i="1" dirty="0" smtClean="0"/>
              <a:t>16x16=256 пикселей</a:t>
            </a:r>
          </a:p>
          <a:p>
            <a:pPr algn="ctr">
              <a:buFont typeface="Wingdings 2" panose="05020102010507070707" pitchFamily="18" charset="2"/>
              <a:buNone/>
            </a:pPr>
            <a:r>
              <a:rPr lang="ru-RU" altLang="ru-RU" i="1" dirty="0" smtClean="0"/>
              <a:t>для хранения каждого пикселя необходим 1 бит</a:t>
            </a:r>
          </a:p>
          <a:p>
            <a:pPr algn="ctr">
              <a:buFont typeface="Wingdings 2" panose="05020102010507070707" pitchFamily="18" charset="2"/>
              <a:buNone/>
            </a:pPr>
            <a:r>
              <a:rPr lang="ru-RU" altLang="ru-RU" i="1" dirty="0" smtClean="0"/>
              <a:t>Объем рисунка = 256 бит</a:t>
            </a:r>
          </a:p>
          <a:p>
            <a:pPr algn="ctr">
              <a:buFont typeface="Wingdings 2" panose="05020102010507070707" pitchFamily="18" charset="2"/>
              <a:buNone/>
            </a:pPr>
            <a:r>
              <a:rPr lang="ru-RU" altLang="ru-RU" i="1" dirty="0" smtClean="0"/>
              <a:t>256 бит = 32 байта</a:t>
            </a:r>
          </a:p>
        </p:txBody>
      </p:sp>
      <p:pic>
        <p:nvPicPr>
          <p:cNvPr id="11267" name="Picture 5" descr="рож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990" y="4869160"/>
            <a:ext cx="1656160" cy="165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34397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71907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/>
              <a:t>Растровый графический редактор </a:t>
            </a:r>
            <a:r>
              <a:rPr lang="ru-RU" dirty="0" smtClean="0"/>
              <a:t>– </a:t>
            </a:r>
            <a:r>
              <a:rPr lang="ru-RU" sz="2800" dirty="0" smtClean="0">
                <a:solidFill>
                  <a:srgbClr val="000000"/>
                </a:solidFill>
                <a:latin typeface="Constantia"/>
              </a:rPr>
              <a:t>это прикладная программа для рисования и редактирования изображений.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Растровая графика</a:t>
            </a:r>
            <a:endParaRPr lang="ru-RU" dirty="0"/>
          </a:p>
        </p:txBody>
      </p:sp>
      <p:pic>
        <p:nvPicPr>
          <p:cNvPr id="6" name="Picture 2" descr="http://imoc.lanedu.ru/images/photoshop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80" y="3157736"/>
            <a:ext cx="2915816" cy="2915816"/>
          </a:xfrm>
          <a:prstGeom prst="rect">
            <a:avLst/>
          </a:prstGeom>
          <a:noFill/>
        </p:spPr>
      </p:pic>
      <p:pic>
        <p:nvPicPr>
          <p:cNvPr id="7" name="Picture 6" descr="http://beslan7.irdou.ru/Portals/310/redaktor-pa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9280" y="3301752"/>
            <a:ext cx="2638772" cy="2638772"/>
          </a:xfrm>
          <a:prstGeom prst="rect">
            <a:avLst/>
          </a:prstGeom>
          <a:noFill/>
        </p:spPr>
      </p:pic>
      <p:pic>
        <p:nvPicPr>
          <p:cNvPr id="8" name="Picture 4" descr="http://www.portaltech.blog.br/wp-content/uploads/2011/03/gim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733800"/>
            <a:ext cx="2631835" cy="19644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25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412875"/>
            <a:ext cx="8857108" cy="6308725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Tx/>
              <a:buChar char="•"/>
            </a:pPr>
            <a:r>
              <a:rPr lang="en-US" altLang="ru-RU" sz="3200" b="1" dirty="0" smtClean="0"/>
              <a:t>BMP</a:t>
            </a:r>
            <a:r>
              <a:rPr lang="en-US" altLang="ru-RU" sz="3200" dirty="0" smtClean="0"/>
              <a:t> </a:t>
            </a:r>
            <a:r>
              <a:rPr lang="ru-RU" altLang="ru-RU" sz="3200" dirty="0" smtClean="0"/>
              <a:t>– универсальный формат, который понимают все графические редакторы</a:t>
            </a:r>
          </a:p>
          <a:p>
            <a:pPr marL="514350" indent="-514350" eaLnBrk="1" hangingPunct="1">
              <a:lnSpc>
                <a:spcPct val="90000"/>
              </a:lnSpc>
              <a:buFontTx/>
              <a:buChar char="•"/>
            </a:pPr>
            <a:r>
              <a:rPr lang="en-US" altLang="ru-RU" sz="3200" b="1" dirty="0" smtClean="0"/>
              <a:t>GIF</a:t>
            </a:r>
            <a:r>
              <a:rPr lang="ru-RU" altLang="ru-RU" sz="3200" b="1" dirty="0" smtClean="0"/>
              <a:t> </a:t>
            </a:r>
            <a:r>
              <a:rPr lang="ru-RU" altLang="ru-RU" sz="3200" dirty="0" smtClean="0"/>
              <a:t>– используется для размещения изображений на </a:t>
            </a:r>
            <a:r>
              <a:rPr lang="en-US" altLang="ru-RU" sz="3200" dirty="0" smtClean="0"/>
              <a:t>Web-</a:t>
            </a:r>
            <a:r>
              <a:rPr lang="ru-RU" altLang="ru-RU" sz="3200" dirty="0" smtClean="0"/>
              <a:t>страницах за счет сжатия, но в палитре не более256 цветов.</a:t>
            </a:r>
          </a:p>
          <a:p>
            <a:pPr marL="514350" indent="-514350" eaLnBrk="1" hangingPunct="1">
              <a:lnSpc>
                <a:spcPct val="90000"/>
              </a:lnSpc>
              <a:buFontTx/>
              <a:buChar char="•"/>
            </a:pPr>
            <a:r>
              <a:rPr lang="en-US" altLang="ru-RU" sz="3200" b="1" dirty="0" smtClean="0"/>
              <a:t>PNG</a:t>
            </a:r>
            <a:r>
              <a:rPr lang="ru-RU" altLang="ru-RU" sz="3200" dirty="0" smtClean="0"/>
              <a:t> – использует метод сжатия без потери данных, в палитре до 16 миллионов цветов.</a:t>
            </a:r>
          </a:p>
          <a:p>
            <a:pPr marL="514350" indent="-514350" eaLnBrk="1" hangingPunct="1">
              <a:lnSpc>
                <a:spcPct val="90000"/>
              </a:lnSpc>
              <a:buFontTx/>
              <a:buChar char="•"/>
            </a:pPr>
            <a:r>
              <a:rPr lang="en-US" altLang="ru-RU" sz="3200" b="1" dirty="0" smtClean="0"/>
              <a:t>JPEG</a:t>
            </a:r>
            <a:r>
              <a:rPr lang="ru-RU" altLang="ru-RU" sz="3200" dirty="0" smtClean="0"/>
              <a:t> – для сжатия цифровых и отсканированных фотографий</a:t>
            </a:r>
          </a:p>
        </p:txBody>
      </p:sp>
      <p:sp>
        <p:nvSpPr>
          <p:cNvPr id="25603" name="WordArt 5"/>
          <p:cNvSpPr>
            <a:spLocks noChangeArrowheads="1" noChangeShapeType="1" noTextEdit="1"/>
          </p:cNvSpPr>
          <p:nvPr/>
        </p:nvSpPr>
        <p:spPr bwMode="auto">
          <a:xfrm>
            <a:off x="323528" y="188640"/>
            <a:ext cx="8064896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Форматы растровых изображений</a:t>
            </a:r>
          </a:p>
        </p:txBody>
      </p:sp>
    </p:spTree>
    <p:extLst>
      <p:ext uri="{BB962C8B-B14F-4D97-AF65-F5344CB8AC3E}">
        <p14:creationId xmlns:p14="http://schemas.microsoft.com/office/powerpoint/2010/main" val="35462163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228600"/>
            <a:ext cx="9144000" cy="66294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Компьютерная графика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– </a:t>
            </a:r>
            <a:r>
              <a:rPr lang="ru-RU" altLang="ru-RU" sz="2400" dirty="0"/>
              <a:t>это область информатики, занимающаяся проблемами получения различных изображений (чертежей, рисунков, мультипликаций) на компьютере.</a:t>
            </a:r>
          </a:p>
          <a:p>
            <a:pPr>
              <a:buFontTx/>
              <a:buNone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вывода графических изображений используются устройства:</a:t>
            </a:r>
          </a:p>
          <a:p>
            <a:pPr>
              <a:buFontTx/>
              <a:buNone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400" dirty="0"/>
              <a:t>1. Дисплей (монитор).</a:t>
            </a:r>
          </a:p>
          <a:p>
            <a:pPr>
              <a:buFontTx/>
              <a:buNone/>
            </a:pPr>
            <a:r>
              <a:rPr lang="ru-RU" altLang="ru-RU" sz="2400" dirty="0"/>
              <a:t>  2. Графопостроитель (плоттер).</a:t>
            </a:r>
          </a:p>
          <a:p>
            <a:pPr>
              <a:buFontTx/>
              <a:buNone/>
            </a:pPr>
            <a:r>
              <a:rPr lang="ru-RU" altLang="ru-RU" sz="2400" dirty="0"/>
              <a:t>  3. Принтер.</a:t>
            </a:r>
          </a:p>
        </p:txBody>
      </p:sp>
      <p:pic>
        <p:nvPicPr>
          <p:cNvPr id="4099" name="Picture 5" descr="http://www.3dnews.ru/_imgdata/img/2008/04/28/8098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971800"/>
            <a:ext cx="1982788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7" descr="http://www.mimaki-jv4.com/images/mimaki-jv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572000"/>
            <a:ext cx="24384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9" descr="http://www.school.dentro.ru/computer/img/stryin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724400"/>
            <a:ext cx="1828800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09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2001" y="1281660"/>
            <a:ext cx="8712000" cy="1171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buClrTx/>
              <a:buFontTx/>
              <a:buNone/>
            </a:pPr>
            <a:r>
              <a:rPr lang="ru-RU" altLang="ru-RU" sz="2177">
                <a:solidFill>
                  <a:srgbClr val="0070C0"/>
                </a:solidFill>
              </a:rPr>
              <a:t> </a:t>
            </a:r>
          </a:p>
          <a:p>
            <a:pPr hangingPunct="1">
              <a:buClrTx/>
              <a:buFontTx/>
              <a:buNone/>
            </a:pPr>
            <a:r>
              <a:rPr lang="ru-RU" altLang="ru-RU" sz="1633"/>
              <a:t/>
            </a:r>
            <a:br>
              <a:rPr lang="ru-RU" altLang="ru-RU" sz="1633"/>
            </a:br>
            <a:r>
              <a:rPr lang="ru-RU" altLang="ru-RU" sz="1633"/>
              <a:t> </a:t>
            </a:r>
            <a:r>
              <a:rPr lang="ru-RU" altLang="ru-RU" sz="1633">
                <a:solidFill>
                  <a:srgbClr val="002060"/>
                </a:solidFill>
              </a:rPr>
              <a:t/>
            </a:r>
            <a:br>
              <a:rPr lang="ru-RU" altLang="ru-RU" sz="1633">
                <a:solidFill>
                  <a:srgbClr val="002060"/>
                </a:solidFill>
              </a:rPr>
            </a:br>
            <a:endParaRPr lang="ru-RU" altLang="ru-RU" sz="1633">
              <a:solidFill>
                <a:srgbClr val="002060"/>
              </a:solidFill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52001" y="1629001"/>
            <a:ext cx="8892000" cy="279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 hangingPunct="1">
              <a:lnSpc>
                <a:spcPct val="120000"/>
              </a:lnSpc>
              <a:buClrTx/>
              <a:buFontTx/>
              <a:buNone/>
            </a:pPr>
            <a:r>
              <a:rPr lang="ru-RU" altLang="ru-RU" sz="2177" u="sng">
                <a:solidFill>
                  <a:srgbClr val="002060"/>
                </a:solidFill>
              </a:rPr>
              <a:t>Векторная графика</a:t>
            </a:r>
            <a:r>
              <a:rPr lang="ru-RU" altLang="ru-RU" sz="2177">
                <a:solidFill>
                  <a:srgbClr val="002060"/>
                </a:solidFill>
              </a:rPr>
              <a:t>-это метод представления изображения в виде совокупности отрезков и дуг и т.д. </a:t>
            </a:r>
            <a:r>
              <a:rPr lang="ru-RU" altLang="ru-RU" sz="2177" b="1">
                <a:solidFill>
                  <a:srgbClr val="002060"/>
                </a:solidFill>
              </a:rPr>
              <a:t>Вектор </a:t>
            </a:r>
            <a:r>
              <a:rPr lang="ru-RU" altLang="ru-RU" sz="2177">
                <a:solidFill>
                  <a:srgbClr val="002060"/>
                </a:solidFill>
              </a:rPr>
              <a:t>-это набор данных, характеризующих какой-либо  объект.</a:t>
            </a:r>
            <a:br>
              <a:rPr lang="ru-RU" altLang="ru-RU" sz="2177">
                <a:solidFill>
                  <a:srgbClr val="002060"/>
                </a:solidFill>
              </a:rPr>
            </a:br>
            <a:r>
              <a:rPr lang="ru-RU" altLang="ru-RU" sz="2177">
                <a:solidFill>
                  <a:srgbClr val="002060"/>
                </a:solidFill>
              </a:rPr>
              <a:t>Программные средства для работы с векторной графикой предназначены в первую очередь для создания иллюстраций и в меньшей степени для их обработки. </a:t>
            </a:r>
            <a:r>
              <a:rPr lang="ru-RU" altLang="ru-RU" sz="1633"/>
              <a:t/>
            </a:r>
            <a:br>
              <a:rPr lang="ru-RU" altLang="ru-RU" sz="1633"/>
            </a:br>
            <a:r>
              <a:rPr lang="ru-RU" altLang="ru-RU" sz="1633">
                <a:solidFill>
                  <a:srgbClr val="002060"/>
                </a:solidFill>
              </a:rPr>
              <a:t>, 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1" y="4869001"/>
            <a:ext cx="2160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>
            <a:lum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01" y="4869001"/>
            <a:ext cx="2232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-20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01" y="4869001"/>
            <a:ext cx="214848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96001" y="189001"/>
            <a:ext cx="8228160" cy="114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3991"/>
              <a:t/>
            </a:r>
            <a:br>
              <a:rPr lang="ru-RU" altLang="ru-RU" sz="3991"/>
            </a:br>
            <a:r>
              <a:rPr lang="ru-RU" altLang="ru-RU" sz="399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6236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2001" y="1281660"/>
            <a:ext cx="8712000" cy="1171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buClrTx/>
              <a:buFontTx/>
              <a:buNone/>
            </a:pPr>
            <a:r>
              <a:rPr lang="ru-RU" altLang="ru-RU" sz="2177">
                <a:solidFill>
                  <a:srgbClr val="0070C0"/>
                </a:solidFill>
              </a:rPr>
              <a:t> </a:t>
            </a:r>
          </a:p>
          <a:p>
            <a:pPr hangingPunct="1">
              <a:buClrTx/>
              <a:buFontTx/>
              <a:buNone/>
            </a:pPr>
            <a:r>
              <a:rPr lang="ru-RU" altLang="ru-RU" sz="1633"/>
              <a:t/>
            </a:r>
            <a:br>
              <a:rPr lang="ru-RU" altLang="ru-RU" sz="1633"/>
            </a:br>
            <a:r>
              <a:rPr lang="ru-RU" altLang="ru-RU" sz="1633"/>
              <a:t> </a:t>
            </a:r>
            <a:r>
              <a:rPr lang="ru-RU" altLang="ru-RU" sz="1633">
                <a:solidFill>
                  <a:srgbClr val="002060"/>
                </a:solidFill>
              </a:rPr>
              <a:t/>
            </a:r>
            <a:br>
              <a:rPr lang="ru-RU" altLang="ru-RU" sz="1633">
                <a:solidFill>
                  <a:srgbClr val="002060"/>
                </a:solidFill>
              </a:rPr>
            </a:br>
            <a:endParaRPr lang="ru-RU" altLang="ru-RU" sz="1633">
              <a:solidFill>
                <a:srgbClr val="002060"/>
              </a:solidFill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52001" y="1629001"/>
            <a:ext cx="8892000" cy="309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 hangingPunct="1">
              <a:lnSpc>
                <a:spcPct val="120000"/>
              </a:lnSpc>
              <a:buClrTx/>
              <a:buFontTx/>
              <a:buNone/>
            </a:pPr>
            <a:r>
              <a:rPr lang="ru-RU" altLang="ru-RU" sz="2177">
                <a:solidFill>
                  <a:srgbClr val="002060"/>
                </a:solidFill>
              </a:rPr>
              <a:t>Такие средства широко используют в рекламных агентствах, дизайнерских бюро, редакциях и издательствах. Оформительские работы, основанные на применении шрифтов и простейших геометрических элементов, решаются средствами векторной графики много проще</a:t>
            </a:r>
            <a:r>
              <a:rPr lang="ru-RU" altLang="ru-RU" sz="2177"/>
              <a:t>.</a:t>
            </a:r>
          </a:p>
          <a:p>
            <a:pPr hangingPunct="1">
              <a:lnSpc>
                <a:spcPct val="120000"/>
              </a:lnSpc>
              <a:buClrTx/>
              <a:buFontTx/>
              <a:buNone/>
            </a:pPr>
            <a:r>
              <a:rPr lang="ru-RU" altLang="ru-RU" sz="2177">
                <a:solidFill>
                  <a:srgbClr val="00B0F0"/>
                </a:solidFill>
              </a:rPr>
              <a:t>Графические редакторы: CorelDraw, Adobe Illustrator..</a:t>
            </a:r>
            <a:r>
              <a:rPr lang="ru-RU" altLang="ru-RU" sz="1633"/>
              <a:t/>
            </a:r>
            <a:br>
              <a:rPr lang="ru-RU" altLang="ru-RU" sz="1633"/>
            </a:br>
            <a:r>
              <a:rPr lang="ru-RU" altLang="ru-RU" sz="1633"/>
              <a:t> </a:t>
            </a:r>
            <a:br>
              <a:rPr lang="ru-RU" altLang="ru-RU" sz="1633"/>
            </a:br>
            <a:r>
              <a:rPr lang="ru-RU" altLang="ru-RU" sz="1633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6001" y="189001"/>
            <a:ext cx="8228160" cy="114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3991">
                <a:solidFill>
                  <a:srgbClr val="002060"/>
                </a:solidFill>
              </a:rPr>
              <a:t>  </a:t>
            </a:r>
            <a:r>
              <a:rPr lang="ru-RU" altLang="ru-RU" sz="3991"/>
              <a:t/>
            </a:r>
            <a:br>
              <a:rPr lang="ru-RU" altLang="ru-RU" sz="3991"/>
            </a:br>
            <a:r>
              <a:rPr lang="ru-RU" altLang="ru-RU" sz="3991"/>
              <a:t> </a:t>
            </a: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1" y="4869001"/>
            <a:ext cx="230400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01" y="4869001"/>
            <a:ext cx="217728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01" y="4869001"/>
            <a:ext cx="230400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1126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52001" y="1281660"/>
            <a:ext cx="8712000" cy="1171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buClrTx/>
              <a:buFontTx/>
              <a:buNone/>
            </a:pPr>
            <a:endParaRPr lang="ru-RU" altLang="ru-RU" sz="2177">
              <a:solidFill>
                <a:srgbClr val="0070C0"/>
              </a:solidFill>
            </a:endParaRPr>
          </a:p>
          <a:p>
            <a:pPr hangingPunct="1">
              <a:buClrTx/>
              <a:buFontTx/>
              <a:buNone/>
            </a:pPr>
            <a:r>
              <a:rPr lang="ru-RU" altLang="ru-RU" sz="1633"/>
              <a:t/>
            </a:r>
            <a:br>
              <a:rPr lang="ru-RU" altLang="ru-RU" sz="1633"/>
            </a:br>
            <a:r>
              <a:rPr lang="ru-RU" altLang="ru-RU" sz="1633"/>
              <a:t> </a:t>
            </a:r>
            <a:r>
              <a:rPr lang="ru-RU" altLang="ru-RU" sz="1633">
                <a:solidFill>
                  <a:srgbClr val="002060"/>
                </a:solidFill>
              </a:rPr>
              <a:t/>
            </a:r>
            <a:br>
              <a:rPr lang="ru-RU" altLang="ru-RU" sz="1633">
                <a:solidFill>
                  <a:srgbClr val="002060"/>
                </a:solidFill>
              </a:rPr>
            </a:br>
            <a:endParaRPr lang="ru-RU" altLang="ru-RU" sz="1633">
              <a:solidFill>
                <a:srgbClr val="002060"/>
              </a:solidFill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52001" y="1629001"/>
            <a:ext cx="8712000" cy="276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 hangingPunct="1">
              <a:buClrTx/>
              <a:buFontTx/>
              <a:buNone/>
            </a:pPr>
            <a:r>
              <a:rPr lang="ru-RU" altLang="ru-RU" sz="2177" u="sng">
                <a:solidFill>
                  <a:srgbClr val="002060"/>
                </a:solidFill>
              </a:rPr>
              <a:t>Фрактальная графика-</a:t>
            </a:r>
            <a:r>
              <a:rPr lang="ru-RU" altLang="ru-RU" sz="2177">
                <a:solidFill>
                  <a:srgbClr val="002060"/>
                </a:solidFill>
              </a:rPr>
              <a:t> как и векторная - вычисляемая, но отличается от неё тем, что никакие объекты в памяти компьютера не хранятся.</a:t>
            </a:r>
          </a:p>
          <a:p>
            <a:pPr algn="just" hangingPunct="1">
              <a:buClrTx/>
              <a:buFontTx/>
              <a:buNone/>
            </a:pPr>
            <a:r>
              <a:rPr lang="ru-RU" altLang="ru-RU" sz="2177">
                <a:solidFill>
                  <a:srgbClr val="002060"/>
                </a:solidFill>
              </a:rPr>
              <a:t>Изображение строится по уравнению (или по системе уравнений), поэтому хранятся только формулы. </a:t>
            </a:r>
          </a:p>
          <a:p>
            <a:pPr algn="just" hangingPunct="1">
              <a:buClrTx/>
              <a:buFontTx/>
              <a:buNone/>
            </a:pPr>
            <a:r>
              <a:rPr lang="ru-RU" altLang="ru-RU" sz="2177">
                <a:solidFill>
                  <a:srgbClr val="002060"/>
                </a:solidFill>
              </a:rPr>
              <a:t>Изменив коэффициенты в уравнении, можно получить  другую картину.                                      </a:t>
            </a:r>
            <a:r>
              <a:rPr lang="ru-RU" altLang="ru-RU" sz="2177">
                <a:solidFill>
                  <a:srgbClr val="FFFFFF"/>
                </a:solidFill>
              </a:rPr>
              <a:t>.</a:t>
            </a:r>
            <a:br>
              <a:rPr lang="ru-RU" altLang="ru-RU" sz="2177">
                <a:solidFill>
                  <a:srgbClr val="FFFFFF"/>
                </a:solidFill>
              </a:rPr>
            </a:br>
            <a:endParaRPr lang="ru-RU" altLang="ru-RU" sz="2177">
              <a:solidFill>
                <a:srgbClr val="FFFFFF"/>
              </a:solidFill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001" y="4869001"/>
            <a:ext cx="223200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1" y="4869001"/>
            <a:ext cx="222048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641" y="4802761"/>
            <a:ext cx="237600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396001" y="189001"/>
            <a:ext cx="8228160" cy="114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3991">
                <a:solidFill>
                  <a:srgbClr val="002060"/>
                </a:solidFill>
              </a:rPr>
              <a:t> </a:t>
            </a:r>
            <a:r>
              <a:rPr lang="ru-RU" altLang="ru-RU" sz="3991"/>
              <a:t/>
            </a:r>
            <a:br>
              <a:rPr lang="ru-RU" altLang="ru-RU" sz="3991"/>
            </a:br>
            <a:r>
              <a:rPr lang="ru-RU" altLang="ru-RU" sz="399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49223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001" y="1125001"/>
            <a:ext cx="2448000" cy="186192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01" y="1125001"/>
            <a:ext cx="2376000" cy="18144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1" y="1125001"/>
            <a:ext cx="26712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332001" y="1269001"/>
            <a:ext cx="792000" cy="6480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33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>
            <a:off x="2050561" y="1557001"/>
            <a:ext cx="1297440" cy="1440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33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4932001" y="1629001"/>
            <a:ext cx="1224000" cy="1440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33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642560" y="1557001"/>
            <a:ext cx="288000" cy="216000"/>
          </a:xfrm>
          <a:prstGeom prst="rect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33"/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178561" y="3185641"/>
            <a:ext cx="5400000" cy="36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2452" rIns="81638" bIns="42452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>
              <a:spcBef>
                <a:spcPts val="544"/>
              </a:spcBef>
              <a:buSzPct val="75000"/>
            </a:pPr>
            <a:r>
              <a:rPr lang="ru-RU" altLang="ru-RU" sz="2177" i="1">
                <a:solidFill>
                  <a:srgbClr val="00007D"/>
                </a:solidFill>
              </a:rPr>
              <a:t>Фрактальная графика, как и векторная является вычисляемой, но отличается от неё тем, что никакие объекты в памяти ПК не хранятся. Изображение строится по уравнению.</a:t>
            </a:r>
          </a:p>
          <a:p>
            <a:pPr algn="just">
              <a:spcBef>
                <a:spcPts val="544"/>
              </a:spcBef>
              <a:buSzPct val="75000"/>
            </a:pPr>
            <a:r>
              <a:rPr lang="ru-RU" altLang="ru-RU" sz="2177" i="1">
                <a:solidFill>
                  <a:srgbClr val="00007D"/>
                </a:solidFill>
              </a:rPr>
              <a:t>Простейшим элементом является фрактальный треугольник.</a:t>
            </a:r>
          </a:p>
          <a:p>
            <a:pPr algn="just">
              <a:spcBef>
                <a:spcPts val="544"/>
              </a:spcBef>
              <a:buSzPct val="75000"/>
            </a:pPr>
            <a:endParaRPr lang="ru-RU" altLang="ru-RU" sz="2177" i="1">
              <a:solidFill>
                <a:srgbClr val="00007D"/>
              </a:solidFill>
            </a:endParaRPr>
          </a:p>
        </p:txBody>
      </p:sp>
      <p:graphicFrame>
        <p:nvGraphicFramePr>
          <p:cNvPr id="44042" name="Object 10"/>
          <p:cNvGraphicFramePr>
            <a:graphicFrameLocks noChangeAspect="1"/>
          </p:cNvGraphicFramePr>
          <p:nvPr/>
        </p:nvGraphicFramePr>
        <p:xfrm>
          <a:off x="5650561" y="3429001"/>
          <a:ext cx="3276000" cy="310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0" r:id="rId8" imgW="5964120" imgH="5643360" progId="">
                  <p:embed/>
                </p:oleObj>
              </mc:Choice>
              <mc:Fallback>
                <p:oleObj r:id="rId8" imgW="5964120" imgH="5643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0561" y="3429001"/>
                        <a:ext cx="3276000" cy="310032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7487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52001" y="1281660"/>
            <a:ext cx="8712000" cy="1171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buClrTx/>
              <a:buFontTx/>
              <a:buNone/>
            </a:pPr>
            <a:r>
              <a:rPr lang="ru-RU" altLang="ru-RU" sz="2177">
                <a:solidFill>
                  <a:srgbClr val="0070C0"/>
                </a:solidFill>
              </a:rPr>
              <a:t> </a:t>
            </a:r>
          </a:p>
          <a:p>
            <a:pPr hangingPunct="1">
              <a:buClrTx/>
              <a:buFontTx/>
              <a:buNone/>
            </a:pPr>
            <a:r>
              <a:rPr lang="ru-RU" altLang="ru-RU" sz="1633"/>
              <a:t/>
            </a:r>
            <a:br>
              <a:rPr lang="ru-RU" altLang="ru-RU" sz="1633"/>
            </a:br>
            <a:r>
              <a:rPr lang="ru-RU" altLang="ru-RU" sz="1633"/>
              <a:t> </a:t>
            </a:r>
            <a:r>
              <a:rPr lang="ru-RU" altLang="ru-RU" sz="1633">
                <a:solidFill>
                  <a:srgbClr val="002060"/>
                </a:solidFill>
              </a:rPr>
              <a:t/>
            </a:r>
            <a:br>
              <a:rPr lang="ru-RU" altLang="ru-RU" sz="1633">
                <a:solidFill>
                  <a:srgbClr val="002060"/>
                </a:solidFill>
              </a:rPr>
            </a:br>
            <a:endParaRPr lang="ru-RU" altLang="ru-RU" sz="1633">
              <a:solidFill>
                <a:srgbClr val="002060"/>
              </a:solidFill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252001" y="1629001"/>
            <a:ext cx="8892000" cy="3265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0819" rIns="81638" bIns="40819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just" hangingPunct="1">
              <a:buClrTx/>
              <a:buFontTx/>
              <a:buNone/>
            </a:pPr>
            <a:r>
              <a:rPr lang="ru-RU" altLang="ru-RU" sz="2177">
                <a:solidFill>
                  <a:srgbClr val="002060"/>
                </a:solidFill>
              </a:rPr>
              <a:t>Способность фрактальной графики моделировать образы живой природы вычислительным путем часто используют для автоматической генерации необычных иллюстраций.</a:t>
            </a:r>
          </a:p>
          <a:p>
            <a:pPr algn="just" hangingPunct="1">
              <a:buClrTx/>
              <a:buFontTx/>
              <a:buNone/>
            </a:pPr>
            <a:r>
              <a:rPr lang="ru-RU" altLang="ru-RU" sz="2177">
                <a:solidFill>
                  <a:srgbClr val="002060"/>
                </a:solidFill>
              </a:rPr>
              <a:t>Программные средства для работы с фрактальной графикой предназначены для автоматической генерации изображений путем математических расчетов. Создание фрактальной художественной композиции состоит не в рисовании или оформлении, в программировании.</a:t>
            </a:r>
          </a:p>
          <a:p>
            <a:pPr algn="just" hangingPunct="1">
              <a:buClrTx/>
              <a:buFontTx/>
              <a:buNone/>
            </a:pPr>
            <a:r>
              <a:rPr lang="ru-RU" altLang="ru-RU" sz="1633"/>
              <a:t> </a:t>
            </a:r>
            <a:br>
              <a:rPr lang="ru-RU" altLang="ru-RU" sz="1633"/>
            </a:br>
            <a:r>
              <a:rPr lang="ru-RU" altLang="ru-RU" sz="1633">
                <a:solidFill>
                  <a:srgbClr val="002060"/>
                </a:solidFill>
              </a:rPr>
              <a:t>, 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96001" y="189001"/>
            <a:ext cx="8228160" cy="114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3991">
                <a:solidFill>
                  <a:srgbClr val="002060"/>
                </a:solidFill>
              </a:rPr>
              <a:t> </a:t>
            </a:r>
            <a:r>
              <a:rPr lang="ru-RU" altLang="ru-RU" sz="3991"/>
              <a:t/>
            </a:r>
            <a:br>
              <a:rPr lang="ru-RU" altLang="ru-RU" sz="3991"/>
            </a:br>
            <a:r>
              <a:rPr lang="ru-RU" altLang="ru-RU" sz="3991"/>
              <a:t> 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001" y="4869001"/>
            <a:ext cx="216000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01" y="4869001"/>
            <a:ext cx="207648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1" y="4869001"/>
            <a:ext cx="216000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8703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61" y="1125001"/>
            <a:ext cx="7992000" cy="492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7956001" y="6381001"/>
            <a:ext cx="432000" cy="288000"/>
          </a:xfrm>
          <a:prstGeom prst="actionButtonBeginning">
            <a:avLst/>
          </a:prstGeom>
          <a:solidFill>
            <a:srgbClr val="BBE0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33"/>
          </a:p>
        </p:txBody>
      </p:sp>
    </p:spTree>
    <p:extLst>
      <p:ext uri="{BB962C8B-B14F-4D97-AF65-F5344CB8AC3E}">
        <p14:creationId xmlns:p14="http://schemas.microsoft.com/office/powerpoint/2010/main" val="4239968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Векторная графика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2000" y="1828800"/>
          <a:ext cx="3962400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4724400" y="1828800"/>
            <a:ext cx="457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62000" y="5486400"/>
            <a:ext cx="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29200" y="1447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5638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52400" y="1828800"/>
          <a:ext cx="609600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62000" y="1447800"/>
          <a:ext cx="403860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2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24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15000" y="30480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ЛИНИЯ (4, 2, 4, 8)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ЛИНИЯ (5, 5, 8, 2)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ЛИНИЯ (5, 5, 8, 8)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05400" y="4572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Векторный код чёрно-белого изображения буква «К».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06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71907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/>
              <a:t>Векторный графический редактор </a:t>
            </a:r>
            <a:r>
              <a:rPr lang="ru-RU" dirty="0" smtClean="0"/>
              <a:t>– </a:t>
            </a:r>
            <a:r>
              <a:rPr lang="ru-RU" sz="2800" dirty="0" smtClean="0">
                <a:solidFill>
                  <a:srgbClr val="000000"/>
                </a:solidFill>
                <a:latin typeface="Constantia"/>
              </a:rPr>
              <a:t>это прикладная программа для создания иллюстраций.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Векторная графика</a:t>
            </a:r>
            <a:endParaRPr lang="ru-RU" dirty="0"/>
          </a:p>
        </p:txBody>
      </p:sp>
      <p:pic>
        <p:nvPicPr>
          <p:cNvPr id="9" name="Picture 2" descr="http://3.bp.blogspot.com/-bwBrT8f5-o0/VQoSF7pv-zI/AAAAAAAAAGE/MM8DtFr-d5U/s1600/inkscape.sh-600x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124200"/>
            <a:ext cx="2664296" cy="2664296"/>
          </a:xfrm>
          <a:prstGeom prst="rect">
            <a:avLst/>
          </a:prstGeom>
          <a:noFill/>
        </p:spPr>
      </p:pic>
      <p:pic>
        <p:nvPicPr>
          <p:cNvPr id="10" name="Picture 4" descr="https://upload.wikimedia.org/wikipedia/commons/thumb/8/8e/LibreOffice_Draw_icon_3.3.1_48_px.svg/2000px-LibreOffice_Draw_icon_3.3.1_48_px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7520" y="3196208"/>
            <a:ext cx="2028225" cy="2433870"/>
          </a:xfrm>
          <a:prstGeom prst="rect">
            <a:avLst/>
          </a:prstGeom>
          <a:noFill/>
        </p:spPr>
      </p:pic>
      <p:pic>
        <p:nvPicPr>
          <p:cNvPr id="11" name="Picture 6" descr="http://orig06.deviantart.net/a31e/f/2014/089/a/2/illustrator_cc_splash_logo_by_gerard_armando-d7cb5c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5752" y="2620144"/>
            <a:ext cx="3427140" cy="3427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427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412875"/>
            <a:ext cx="8857108" cy="6308725"/>
          </a:xfrm>
        </p:spPr>
        <p:txBody>
          <a:bodyPr/>
          <a:lstStyle/>
          <a:p>
            <a:r>
              <a:rPr lang="en-US" altLang="ru-RU" b="1" dirty="0"/>
              <a:t>WMF </a:t>
            </a:r>
            <a:r>
              <a:rPr lang="ru-RU" altLang="ru-RU" dirty="0"/>
              <a:t>–для хранения коллекции графических изображений </a:t>
            </a:r>
            <a:r>
              <a:rPr lang="en-US" altLang="ru-RU" dirty="0"/>
              <a:t>Microsoft Clip </a:t>
            </a:r>
            <a:r>
              <a:rPr lang="en-US" altLang="ru-RU" dirty="0" err="1"/>
              <a:t>Galery</a:t>
            </a:r>
            <a:endParaRPr lang="en-US" altLang="ru-RU" dirty="0"/>
          </a:p>
          <a:p>
            <a:r>
              <a:rPr lang="ru-RU" altLang="ru-RU" b="1" dirty="0"/>
              <a:t>EPS</a:t>
            </a:r>
            <a:r>
              <a:rPr lang="ru-RU" altLang="ru-RU" dirty="0"/>
              <a:t> — формат векторных графических файлов. Рекомендуется для печати и создания иллюстраций в настольных издательских системах. </a:t>
            </a:r>
          </a:p>
          <a:p>
            <a:r>
              <a:rPr lang="ru-RU" altLang="ru-RU" b="1" dirty="0"/>
              <a:t>CDR</a:t>
            </a:r>
            <a:r>
              <a:rPr lang="ru-RU" altLang="ru-RU" dirty="0"/>
              <a:t> — оригинальный формат векторных графических файлов, используемый в системе обработки векторной графики </a:t>
            </a:r>
            <a:r>
              <a:rPr lang="ru-RU" altLang="ru-RU" dirty="0" err="1"/>
              <a:t>CorelDraw</a:t>
            </a:r>
            <a:r>
              <a:rPr lang="ru-RU" altLang="ru-RU" dirty="0"/>
              <a:t>.</a:t>
            </a:r>
          </a:p>
        </p:txBody>
      </p:sp>
      <p:sp>
        <p:nvSpPr>
          <p:cNvPr id="25603" name="WordArt 5"/>
          <p:cNvSpPr>
            <a:spLocks noChangeArrowheads="1" noChangeShapeType="1" noTextEdit="1"/>
          </p:cNvSpPr>
          <p:nvPr/>
        </p:nvSpPr>
        <p:spPr bwMode="auto">
          <a:xfrm>
            <a:off x="323528" y="188640"/>
            <a:ext cx="8064896" cy="8640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Форматы </a:t>
            </a:r>
            <a:r>
              <a:rPr lang="ru-RU" sz="40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векторных </a:t>
            </a:r>
            <a:r>
              <a:rPr lang="ru-RU" sz="40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изображений</a:t>
            </a:r>
          </a:p>
        </p:txBody>
      </p:sp>
    </p:spTree>
    <p:extLst>
      <p:ext uri="{BB962C8B-B14F-4D97-AF65-F5344CB8AC3E}">
        <p14:creationId xmlns:p14="http://schemas.microsoft.com/office/powerpoint/2010/main" val="37477674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 l="1609" t="20" r="2670" b="10042"/>
          <a:stretch/>
        </p:blipFill>
        <p:spPr>
          <a:xfrm>
            <a:off x="0" y="116632"/>
            <a:ext cx="9144000" cy="652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применения компьютерной графики: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838200" y="1371600"/>
            <a:ext cx="8007350" cy="42672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400"/>
              <a:t>Для каждого направления создаётся специальное программное обеспечение, которое называют</a:t>
            </a:r>
            <a:r>
              <a:rPr lang="ru-RU" alt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графическими программами или графическими пакетами.</a:t>
            </a:r>
          </a:p>
        </p:txBody>
      </p:sp>
      <p:pic>
        <p:nvPicPr>
          <p:cNvPr id="5124" name="Picture 5" descr="http://www.thexfiles.info/img/1284_1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124200"/>
            <a:ext cx="2706688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http://deslife.ru/uploads/posts/2010-01/1262863587_fotoshop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743200"/>
            <a:ext cx="24987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28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326881" y="1306441"/>
            <a:ext cx="8727840" cy="551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8" tIns="42452" rIns="81638" bIns="42452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1361"/>
              </a:spcBef>
            </a:pPr>
            <a:r>
              <a:rPr lang="ru-RU" altLang="ru-RU" sz="2177">
                <a:solidFill>
                  <a:srgbClr val="522900"/>
                </a:solidFill>
              </a:rPr>
              <a:t/>
            </a:r>
            <a:br>
              <a:rPr lang="ru-RU" altLang="ru-RU" sz="2177">
                <a:solidFill>
                  <a:srgbClr val="522900"/>
                </a:solidFill>
              </a:rPr>
            </a:br>
            <a:r>
              <a:rPr lang="ru-RU" altLang="ru-RU" sz="2177">
                <a:solidFill>
                  <a:srgbClr val="522900"/>
                </a:solidFill>
              </a:rPr>
              <a:t/>
            </a:r>
            <a:br>
              <a:rPr lang="ru-RU" altLang="ru-RU" sz="2177">
                <a:solidFill>
                  <a:srgbClr val="522900"/>
                </a:solidFill>
              </a:rPr>
            </a:br>
            <a:r>
              <a:rPr lang="ru-RU" altLang="ru-RU" sz="2177">
                <a:solidFill>
                  <a:srgbClr val="522900"/>
                </a:solidFill>
              </a:rPr>
              <a:t> </a:t>
            </a:r>
            <a:r>
              <a:rPr lang="ru-RU" altLang="ru-RU" sz="2177" b="1">
                <a:solidFill>
                  <a:srgbClr val="F81A64"/>
                </a:solidFill>
              </a:rPr>
              <a:t>растровое изображение</a:t>
            </a:r>
            <a:r>
              <a:rPr lang="ru-RU" altLang="ru-RU" sz="2177">
                <a:solidFill>
                  <a:srgbClr val="F81A64"/>
                </a:solidFill>
              </a:rPr>
              <a:t>            </a:t>
            </a:r>
            <a:r>
              <a:rPr lang="ru-RU" altLang="ru-RU" sz="2177" b="1">
                <a:solidFill>
                  <a:srgbClr val="F81A64"/>
                </a:solidFill>
              </a:rPr>
              <a:t>векторное изображение</a:t>
            </a:r>
            <a:r>
              <a:rPr lang="ru-RU" altLang="ru-RU" sz="2177">
                <a:solidFill>
                  <a:srgbClr val="F81A64"/>
                </a:solidFill>
              </a:rPr>
              <a:t> </a:t>
            </a:r>
          </a:p>
          <a:p>
            <a:pPr>
              <a:spcBef>
                <a:spcPts val="1361"/>
              </a:spcBef>
            </a:pPr>
            <a:r>
              <a:rPr lang="ru-RU" altLang="ru-RU" sz="2177">
                <a:solidFill>
                  <a:srgbClr val="F81A64"/>
                </a:solidFill>
              </a:rPr>
              <a:t/>
            </a:r>
            <a:br>
              <a:rPr lang="ru-RU" altLang="ru-RU" sz="2177">
                <a:solidFill>
                  <a:srgbClr val="F81A64"/>
                </a:solidFill>
              </a:rPr>
            </a:br>
            <a:r>
              <a:rPr lang="ru-RU" altLang="ru-RU" sz="2177">
                <a:solidFill>
                  <a:srgbClr val="F81A64"/>
                </a:solidFill>
              </a:rPr>
              <a:t/>
            </a:r>
            <a:br>
              <a:rPr lang="ru-RU" altLang="ru-RU" sz="2177">
                <a:solidFill>
                  <a:srgbClr val="F81A64"/>
                </a:solidFill>
              </a:rPr>
            </a:br>
            <a:r>
              <a:rPr lang="ru-RU" altLang="ru-RU" sz="2177">
                <a:solidFill>
                  <a:srgbClr val="522900"/>
                </a:solidFill>
              </a:rPr>
              <a:t/>
            </a:r>
            <a:br>
              <a:rPr lang="ru-RU" altLang="ru-RU" sz="2177">
                <a:solidFill>
                  <a:srgbClr val="522900"/>
                </a:solidFill>
              </a:rPr>
            </a:br>
            <a:endParaRPr lang="ru-RU" altLang="ru-RU" sz="2177">
              <a:solidFill>
                <a:srgbClr val="522900"/>
              </a:solidFill>
            </a:endParaRPr>
          </a:p>
          <a:p>
            <a:pPr>
              <a:spcBef>
                <a:spcPts val="1361"/>
              </a:spcBef>
            </a:pPr>
            <a:endParaRPr lang="ru-RU" altLang="ru-RU" sz="2177">
              <a:solidFill>
                <a:srgbClr val="522900"/>
              </a:solidFill>
            </a:endParaRPr>
          </a:p>
          <a:p>
            <a:pPr>
              <a:spcBef>
                <a:spcPts val="1361"/>
              </a:spcBef>
            </a:pPr>
            <a:endParaRPr lang="ru-RU" altLang="ru-RU" sz="2177">
              <a:solidFill>
                <a:srgbClr val="522900"/>
              </a:solidFill>
            </a:endParaRPr>
          </a:p>
          <a:p>
            <a:pPr>
              <a:spcBef>
                <a:spcPts val="1361"/>
              </a:spcBef>
            </a:pPr>
            <a:endParaRPr lang="ru-RU" altLang="ru-RU" sz="2177">
              <a:solidFill>
                <a:srgbClr val="522900"/>
              </a:solidFill>
            </a:endParaRPr>
          </a:p>
          <a:p>
            <a:pPr>
              <a:spcBef>
                <a:spcPts val="1361"/>
              </a:spcBef>
            </a:pPr>
            <a:endParaRPr lang="ru-RU" altLang="ru-RU" sz="2177">
              <a:solidFill>
                <a:srgbClr val="522900"/>
              </a:solidFill>
            </a:endParaRPr>
          </a:p>
          <a:p>
            <a:pPr>
              <a:spcBef>
                <a:spcPts val="1361"/>
              </a:spcBef>
            </a:pPr>
            <a:r>
              <a:rPr lang="ru-RU" altLang="ru-RU" sz="2177">
                <a:solidFill>
                  <a:srgbClr val="522900"/>
                </a:solidFill>
              </a:rPr>
              <a:t>Для каждого типа изображения используется свой способ кодирования. 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41" y="2120041"/>
            <a:ext cx="2645280" cy="327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560" y="2025001"/>
            <a:ext cx="2724480" cy="33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217441" y="1477801"/>
            <a:ext cx="4086720" cy="3948480"/>
          </a:xfrm>
          <a:prstGeom prst="rect">
            <a:avLst/>
          </a:prstGeom>
          <a:noFill/>
          <a:ln w="57240">
            <a:solidFill>
              <a:srgbClr val="522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33"/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4440960" y="1495081"/>
            <a:ext cx="4135680" cy="3948480"/>
          </a:xfrm>
          <a:prstGeom prst="rect">
            <a:avLst/>
          </a:prstGeom>
          <a:noFill/>
          <a:ln w="57240">
            <a:solidFill>
              <a:srgbClr val="522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1633"/>
          </a:p>
        </p:txBody>
      </p:sp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121" y="2602441"/>
            <a:ext cx="1231200" cy="221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760" y="2765161"/>
            <a:ext cx="1267200" cy="199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1575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3065463" y="404813"/>
            <a:ext cx="3167062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546E9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defTabSz="914400" eaLnBrk="1" hangingPunct="1">
              <a:lnSpc>
                <a:spcPct val="98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FF0000"/>
                </a:solidFill>
                <a:cs typeface="Arial" panose="020B0604020202020204" pitchFamily="34" charset="0"/>
              </a:rPr>
              <a:t>GIF</a:t>
            </a:r>
            <a:r>
              <a:rPr lang="ru-RU" altLang="ru-RU" sz="3200" b="1" i="1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- анимация</a:t>
            </a:r>
          </a:p>
        </p:txBody>
      </p:sp>
      <p:sp>
        <p:nvSpPr>
          <p:cNvPr id="14339" name="Прямоугольник 2"/>
          <p:cNvSpPr>
            <a:spLocks noChangeArrowheads="1"/>
          </p:cNvSpPr>
          <p:nvPr/>
        </p:nvSpPr>
        <p:spPr bwMode="auto">
          <a:xfrm>
            <a:off x="539750" y="1484313"/>
            <a:ext cx="8247063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546E9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defTabSz="914400" eaLnBrk="1" hangingPunct="1">
              <a:lnSpc>
                <a:spcPct val="98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>
                <a:solidFill>
                  <a:srgbClr val="000000"/>
                </a:solidFill>
                <a:cs typeface="Arial" panose="020B0604020202020204" pitchFamily="34" charset="0"/>
              </a:rPr>
              <a:t>Это еще одна разновидность растровой графики. </a:t>
            </a:r>
            <a:r>
              <a:rPr lang="ru-RU" altLang="ru-RU" sz="2800" b="1">
                <a:solidFill>
                  <a:srgbClr val="000000"/>
                </a:solidFill>
                <a:cs typeface="Arial" panose="020B0604020202020204" pitchFamily="34" charset="0"/>
              </a:rPr>
              <a:t>Анимация - последовательность растровых графических изображений, хранящихся в одном графическом файле.</a:t>
            </a:r>
            <a:r>
              <a:rPr lang="ru-RU" altLang="ru-RU" sz="2800">
                <a:solidFill>
                  <a:srgbClr val="000000"/>
                </a:solidFill>
                <a:cs typeface="Arial" panose="020B0604020202020204" pitchFamily="34" charset="0"/>
              </a:rPr>
              <a:t> Она представляет собой несколько рисунков-кадров, которые последовательно меняют друг друга, создавая эффект движения. Анимация часто используется в Интернете, в качестве рекламы, заставок и др.</a:t>
            </a:r>
          </a:p>
        </p:txBody>
      </p:sp>
    </p:spTree>
    <p:extLst>
      <p:ext uri="{BB962C8B-B14F-4D97-AF65-F5344CB8AC3E}">
        <p14:creationId xmlns:p14="http://schemas.microsoft.com/office/powerpoint/2010/main" val="11833293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2846" cy="6858000"/>
          </a:xfrm>
          <a:prstGeom prst="rect">
            <a:avLst/>
          </a:prstGeom>
        </p:spPr>
      </p:pic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3403600" y="142875"/>
            <a:ext cx="3240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546E9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defTabSz="914400" eaLnBrk="1" hangingPunct="1"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ru-RU" altLang="ru-RU" sz="3200" b="1" i="1">
                <a:solidFill>
                  <a:srgbClr val="FF0000"/>
                </a:solidFill>
                <a:cs typeface="Arial" panose="020B0604020202020204" pitchFamily="34" charset="0"/>
              </a:rPr>
              <a:t>Flash</a:t>
            </a:r>
            <a:r>
              <a:rPr lang="ru-RU" altLang="ru-RU" sz="2800" b="1" i="1">
                <a:solidFill>
                  <a:srgbClr val="FF0000"/>
                </a:solidFill>
                <a:cs typeface="Arial" panose="020B0604020202020204" pitchFamily="34" charset="0"/>
              </a:rPr>
              <a:t> - анимация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611188" y="692150"/>
            <a:ext cx="79295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546E9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defTabSz="914400" eaLnBrk="1" hangingPunct="1"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ru-RU" altLang="ru-RU" sz="2000">
                <a:solidFill>
                  <a:srgbClr val="00000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В основе </a:t>
            </a:r>
            <a:r>
              <a:rPr lang="ru-RU" altLang="ru-RU" sz="2000" b="1">
                <a:solidFill>
                  <a:srgbClr val="00000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flash-анимации</a:t>
            </a:r>
            <a:r>
              <a:rPr lang="ru-RU" altLang="ru-RU" sz="2000">
                <a:solidFill>
                  <a:srgbClr val="00000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 лежит </a:t>
            </a:r>
            <a:r>
              <a:rPr lang="ru-RU" altLang="ru-RU" sz="2000" b="1">
                <a:solidFill>
                  <a:srgbClr val="00000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векторная графика</a:t>
            </a:r>
            <a:r>
              <a:rPr lang="ru-RU" altLang="ru-RU" sz="2000">
                <a:solidFill>
                  <a:srgbClr val="00000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. Эта технология позволяет реализовать движение, плавно изменяя расположение, размер и цвет объектов на рисунке, а также показать плавное превращение одного объекта в другой.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060575"/>
            <a:ext cx="3068638" cy="312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684213" y="5157788"/>
            <a:ext cx="78581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546E9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defTabSz="914400" eaLnBrk="1" hangingPunct="1"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lang="ru-RU" altLang="ru-RU" sz="2000" b="1">
                <a:latin typeface="Corbel" panose="020B0503020204020204" pitchFamily="34" charset="0"/>
                <a:cs typeface="Arial" panose="020B0604020202020204" pitchFamily="34" charset="0"/>
              </a:rPr>
              <a:t>В основе Flash - анимации  лежит</a:t>
            </a:r>
            <a:r>
              <a:rPr lang="ru-RU" altLang="ru-RU" sz="2000">
                <a:latin typeface="Corbel" panose="020B0503020204020204" pitchFamily="34" charset="0"/>
                <a:cs typeface="Arial" panose="020B0604020202020204" pitchFamily="34" charset="0"/>
              </a:rPr>
              <a:t> векторный морфинг, то есть </a:t>
            </a:r>
            <a:r>
              <a:rPr lang="ru-RU" altLang="ru-RU" sz="2000" b="1">
                <a:latin typeface="Corbel" panose="020B0503020204020204" pitchFamily="34" charset="0"/>
                <a:cs typeface="Arial" panose="020B0604020202020204" pitchFamily="34" charset="0"/>
              </a:rPr>
              <a:t>плавное «перетекание» одного ключевого кадра в другой</a:t>
            </a:r>
            <a:r>
              <a:rPr lang="ru-RU" altLang="ru-RU" sz="2000">
                <a:latin typeface="Corbel" panose="020B0503020204020204" pitchFamily="34" charset="0"/>
                <a:cs typeface="Arial" panose="020B0604020202020204" pitchFamily="34" charset="0"/>
              </a:rPr>
              <a:t>. Это позволяет делать сложные мультипликационные сцены, задавая лишь несколько ключевых кадров. </a:t>
            </a:r>
          </a:p>
        </p:txBody>
      </p:sp>
      <p:sp>
        <p:nvSpPr>
          <p:cNvPr id="15366" name="Прямоугольник 5"/>
          <p:cNvSpPr>
            <a:spLocks noChangeArrowheads="1"/>
          </p:cNvSpPr>
          <p:nvPr/>
        </p:nvSpPr>
        <p:spPr bwMode="auto">
          <a:xfrm>
            <a:off x="755650" y="2565400"/>
            <a:ext cx="4572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546E9F"/>
              </a:buClr>
              <a:buSzPct val="85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6685BF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defTabSz="91440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000" b="1">
                <a:solidFill>
                  <a:srgbClr val="000000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F</a:t>
            </a:r>
            <a:r>
              <a:rPr lang="ru-RU" altLang="ru-RU" sz="2000" b="1">
                <a:solidFill>
                  <a:srgbClr val="00000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lash-анимация</a:t>
            </a:r>
            <a:r>
              <a:rPr lang="en-US" altLang="ru-RU" sz="2000" b="1">
                <a:solidFill>
                  <a:srgbClr val="000000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 </a:t>
            </a:r>
            <a:r>
              <a:rPr lang="ru-RU" altLang="ru-RU" sz="2000">
                <a:solidFill>
                  <a:srgbClr val="00000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получила широкое распространение не только в интернет- рекламе и строительстве сайтов, но и в науке, моделировании, образовании, а также в искусстве мультипликации, анимации и кино.</a:t>
            </a:r>
            <a:endParaRPr lang="ru-RU" altLang="ru-RU" sz="2000">
              <a:latin typeface="Corbel" panose="020B05030202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1248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575282" y="13097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Запишите двоичный код изображения</a:t>
            </a:r>
            <a:endParaRPr lang="ru-RU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39750" y="1844675"/>
          <a:ext cx="3460744" cy="30101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5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5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5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25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25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643438" y="1844675"/>
          <a:ext cx="3571904" cy="30101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4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4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64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64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5768" name="TextBox 5"/>
          <p:cNvSpPr txBox="1">
            <a:spLocks noChangeArrowheads="1"/>
          </p:cNvSpPr>
          <p:nvPr/>
        </p:nvSpPr>
        <p:spPr bwMode="auto">
          <a:xfrm>
            <a:off x="611188" y="1341438"/>
            <a:ext cx="372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25769" name="TextBox 6"/>
          <p:cNvSpPr txBox="1">
            <a:spLocks noChangeArrowheads="1"/>
          </p:cNvSpPr>
          <p:nvPr/>
        </p:nvSpPr>
        <p:spPr bwMode="auto">
          <a:xfrm>
            <a:off x="4716463" y="1341438"/>
            <a:ext cx="377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250825" y="6237288"/>
            <a:ext cx="792163" cy="431800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869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611188" y="3141663"/>
          <a:ext cx="3603624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0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4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4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4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04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04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04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Содержимое 5"/>
          <p:cNvGraphicFramePr>
            <a:graphicFrameLocks/>
          </p:cNvGraphicFramePr>
          <p:nvPr/>
        </p:nvGraphicFramePr>
        <p:xfrm>
          <a:off x="4932363" y="1484313"/>
          <a:ext cx="342584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8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82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2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82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82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8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6792" name="TextBox 10"/>
          <p:cNvSpPr txBox="1">
            <a:spLocks noChangeArrowheads="1"/>
          </p:cNvSpPr>
          <p:nvPr/>
        </p:nvSpPr>
        <p:spPr bwMode="auto">
          <a:xfrm>
            <a:off x="684213" y="2636838"/>
            <a:ext cx="372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3)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26793" name="TextBox 11"/>
          <p:cNvSpPr txBox="1">
            <a:spLocks noChangeArrowheads="1"/>
          </p:cNvSpPr>
          <p:nvPr/>
        </p:nvSpPr>
        <p:spPr bwMode="auto">
          <a:xfrm>
            <a:off x="4500563" y="1484313"/>
            <a:ext cx="372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4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Запишите двоичный код изображения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31673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Научная графика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400"/>
              <a:t>Назначение – визуализация (наглядное изображение) объектов научного исследования, графическая обработка результатов расчётов.</a:t>
            </a:r>
          </a:p>
        </p:txBody>
      </p:sp>
      <p:pic>
        <p:nvPicPr>
          <p:cNvPr id="6148" name="Picture 5" descr="http://dima.fizteh.ru/RTPlotter/je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20888"/>
            <a:ext cx="5181600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28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Деловая графика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1371600"/>
            <a:ext cx="8610600" cy="41910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altLang="ru-RU" sz="2400"/>
              <a:t>Предназначена для создания иллюстраций, часто используемых в работе учреждений: плановые показатели, статистические сводки.</a:t>
            </a:r>
          </a:p>
        </p:txBody>
      </p:sp>
      <p:pic>
        <p:nvPicPr>
          <p:cNvPr id="7172" name="Picture 7" descr="http://www.fcp-pbdd.ru/images/dp_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67000"/>
            <a:ext cx="5943600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189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468560" y="0"/>
            <a:ext cx="8686800" cy="983704"/>
          </a:xfrm>
        </p:spPr>
        <p:txBody>
          <a:bodyPr/>
          <a:lstStyle/>
          <a:p>
            <a:r>
              <a:rPr lang="ru-RU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Конструкторская   графика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28600" y="1295400"/>
            <a:ext cx="8686800" cy="50292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altLang="ru-RU" sz="2400" dirty="0"/>
              <a:t>Используется в работе инженеров-конструкторов, изобретателей новой техники. СИСТЕМЫ АВТОМАТИЗАЦИИ ПРОЕКТИРОВАНИЯ (САПР)</a:t>
            </a:r>
          </a:p>
        </p:txBody>
      </p:sp>
      <p:pic>
        <p:nvPicPr>
          <p:cNvPr id="8196" name="Picture 5" descr="http://tinypic.com/b820y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590800"/>
            <a:ext cx="51816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58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alt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Иллюстративная графика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28600" y="1143000"/>
            <a:ext cx="8915400" cy="41910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altLang="ru-RU" sz="2400"/>
              <a:t>Позволяет человеку создавать произвольные рисунки. Не имеет производственной направленности. Простейшие средства иллюстративной графики называют графическими редакторами: </a:t>
            </a:r>
            <a:r>
              <a:rPr lang="en-US" altLang="ru-RU" sz="2400"/>
              <a:t>Paint, Corel Draw.</a:t>
            </a:r>
            <a:endParaRPr lang="ru-RU" altLang="ru-RU" sz="2400"/>
          </a:p>
        </p:txBody>
      </p:sp>
      <p:pic>
        <p:nvPicPr>
          <p:cNvPr id="9220" name="Picture 5" descr="http://vectora.ru/images/stories/services/just_married_f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895600"/>
            <a:ext cx="267335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7" descr="Следующая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95600"/>
            <a:ext cx="495300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45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alt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ru-RU" alt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Художественная и рекламная графика</a:t>
            </a: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28600" y="1447800"/>
            <a:ext cx="8534400" cy="41910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altLang="ru-RU" sz="2400"/>
              <a:t>Графика, с помощью которой создаются рекламные ролики, компьютерные игры, мультфильмы, видеоуроки и т. д. Для создания реалистичных изображений применяются геометрические расчёты</a:t>
            </a:r>
          </a:p>
        </p:txBody>
      </p:sp>
      <p:pic>
        <p:nvPicPr>
          <p:cNvPr id="10244" name="Picture 5" descr="http://img.lenta.ru/news/2008/11/21/ice/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7" descr="http://www.belonogov.ru/images/naruzhka/nts/volume_01_final_darkgr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124200"/>
            <a:ext cx="3429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58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762ca7db29b838624c28b1ae6ef59ddc5a1835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1497</Words>
  <Application>Microsoft Office PowerPoint</Application>
  <PresentationFormat>Экран (4:3)</PresentationFormat>
  <Paragraphs>510</Paragraphs>
  <Slides>44</Slides>
  <Notes>11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44</vt:i4>
      </vt:variant>
    </vt:vector>
  </HeadingPairs>
  <TitlesOfParts>
    <vt:vector size="64" baseType="lpstr">
      <vt:lpstr>Microsoft YaHei</vt:lpstr>
      <vt:lpstr>Arial</vt:lpstr>
      <vt:lpstr>Arial CYR</vt:lpstr>
      <vt:lpstr>Calibri</vt:lpstr>
      <vt:lpstr>Cambria</vt:lpstr>
      <vt:lpstr>Century Gothic</vt:lpstr>
      <vt:lpstr>Classica One</vt:lpstr>
      <vt:lpstr>Constantia</vt:lpstr>
      <vt:lpstr>Corbel</vt:lpstr>
      <vt:lpstr>Franklin Gothic Book</vt:lpstr>
      <vt:lpstr>Gill Sans MT</vt:lpstr>
      <vt:lpstr>Impact</vt:lpstr>
      <vt:lpstr>Isadora Cyr </vt:lpstr>
      <vt:lpstr>Perpetua</vt:lpstr>
      <vt:lpstr>Times New Roman</vt:lpstr>
      <vt:lpstr>Verdana</vt:lpstr>
      <vt:lpstr>Wingdings</vt:lpstr>
      <vt:lpstr>Wingdings 2</vt:lpstr>
      <vt:lpstr>Тема Office</vt:lpstr>
      <vt:lpstr>Справедливость</vt:lpstr>
      <vt:lpstr>Растровая и векторная графика. Представление графики в двоичном коде</vt:lpstr>
      <vt:lpstr>Компьютерная графика.  Как кодируется изображение? Растровая и векторная графика.</vt:lpstr>
      <vt:lpstr>Презентация PowerPoint</vt:lpstr>
      <vt:lpstr>Области применения компьютерной графики:</vt:lpstr>
      <vt:lpstr>1. Научная графика</vt:lpstr>
      <vt:lpstr>2. Деловая графика</vt:lpstr>
      <vt:lpstr>3. Конструкторская   графика</vt:lpstr>
      <vt:lpstr>4. Иллюстративная графика</vt:lpstr>
      <vt:lpstr>5. Художественная и рекламная графика</vt:lpstr>
      <vt:lpstr>Презентация PowerPoint</vt:lpstr>
      <vt:lpstr>Что вы понимаете под графической информацией?</vt:lpstr>
      <vt:lpstr>Виды компьютерной графики</vt:lpstr>
      <vt:lpstr>Презентация PowerPoint</vt:lpstr>
      <vt:lpstr>Растровые изображения</vt:lpstr>
      <vt:lpstr>Пиксель – наименьший элемент изображения на экране монитора</vt:lpstr>
      <vt:lpstr>Подумайте, как закодировать этот двухцветный рисунок.</vt:lpstr>
      <vt:lpstr>Презентация PowerPoint</vt:lpstr>
      <vt:lpstr>Презентация PowerPoint</vt:lpstr>
      <vt:lpstr>Черно-белое изображение</vt:lpstr>
      <vt:lpstr>Презентация PowerPoint</vt:lpstr>
      <vt:lpstr>Растровое кодирование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Растровая графика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Векторная графика</vt:lpstr>
      <vt:lpstr>Векторная графика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Запишите двоичный код изображения</vt:lpstr>
      <vt:lpstr>Запишите двоичный код изображения</vt:lpstr>
    </vt:vector>
  </TitlesOfParts>
  <Company>МБОУ "Гимназия №83"</Company>
  <LinksUpToDate>false</LinksUpToDate>
  <SharedDoc>false</SharedDoc>
  <HyperlinkBase>http://presentation-creation.ru/powerpoint-templates.html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Дополнительные возможности текстовых процессоров. Системы перевода и распознавания текстов</dc:title>
  <dc:subject>Информатика 7 класс</dc:subject>
  <dc:creator>Привалова М.А.</dc:creator>
  <cp:keywords>УРок</cp:keywords>
  <dc:description>Материалы к уроку</dc:description>
  <cp:lastModifiedBy>79089418356</cp:lastModifiedBy>
  <cp:revision>67</cp:revision>
  <dcterms:created xsi:type="dcterms:W3CDTF">2017-12-25T08:51:50Z</dcterms:created>
  <dcterms:modified xsi:type="dcterms:W3CDTF">2023-10-02T21:48:05Z</dcterms:modified>
  <cp:version>2</cp:version>
</cp:coreProperties>
</file>