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2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D4302A"/>
    <a:srgbClr val="7EA745"/>
    <a:srgbClr val="F36743"/>
    <a:srgbClr val="F2BA37"/>
    <a:srgbClr val="FED52E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754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923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72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600" y="368208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10496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72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23232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0960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72205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72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1952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02944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802944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1952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960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0173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72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3200" b="0" strike="noStrike" spc="-1" smtClean="0">
                <a:latin typeface="Arial"/>
              </a:rPr>
              <a:t>Образец подзаголовка</a:t>
            </a:r>
            <a:endParaRPr lang="en-US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5653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72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60221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72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86532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72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9052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914400" y="2130480"/>
            <a:ext cx="10362720" cy="681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3200" b="0" strike="noStrike" spc="-1" smtClean="0">
                <a:latin typeface="Arial"/>
              </a:rPr>
              <a:t>Образец подзаголовка</a:t>
            </a:r>
            <a:endParaRPr lang="en-US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557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72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0960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853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72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232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40326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72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 smtClean="0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600" y="368208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r>
              <a:rPr lang="ru-RU" sz="3200" b="0" strike="noStrike" spc="-1" smtClean="0">
                <a:solidFill>
                  <a:srgbClr val="000000"/>
                </a:solidFill>
                <a:latin typeface="Calibri"/>
              </a:rPr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98377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720" cy="146952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609600" y="6356520"/>
            <a:ext cx="2844480" cy="364680"/>
          </a:xfrm>
          <a:prstGeom prst="rect">
            <a:avLst/>
          </a:prstGeom>
        </p:spPr>
        <p:txBody>
          <a:bodyPr anchor="ctr"/>
          <a:lstStyle/>
          <a:p>
            <a:fld id="{C873039D-017E-4D4D-B164-0F37A46C9ED7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165440" y="6356520"/>
            <a:ext cx="3860160" cy="364680"/>
          </a:xfrm>
          <a:prstGeom prst="rect">
            <a:avLst/>
          </a:prstGeom>
        </p:spPr>
        <p:txBody>
          <a:bodyPr anchor="ctr"/>
          <a:lstStyle/>
          <a:p>
            <a:endParaRPr lang="ru-RU"/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737440" y="6356520"/>
            <a:ext cx="2844480" cy="364680"/>
          </a:xfrm>
          <a:prstGeom prst="rect">
            <a:avLst/>
          </a:prstGeom>
        </p:spPr>
        <p:txBody>
          <a:bodyPr anchor="ctr"/>
          <a:lstStyle/>
          <a:p>
            <a:fld id="{BA9B16E3-E452-4F5B-816F-BF624F5E1C49}" type="slidenum">
              <a:rPr lang="ru-RU" smtClean="0"/>
              <a:t>‹#›</a:t>
            </a:fld>
            <a:endParaRPr lang="ru-RU"/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4232367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000" indent="-324000" algn="l" defTabSz="914400" rtl="0" eaLnBrk="1" latinLnBrk="0" hangingPunct="1">
        <a:lnSpc>
          <a:spcPct val="90000"/>
        </a:lnSpc>
        <a:spcBef>
          <a:spcPts val="1417"/>
        </a:spcBef>
        <a:buClr>
          <a:srgbClr val="000000"/>
        </a:buClr>
        <a:buSzPct val="45000"/>
        <a:buFont typeface="Wingdings" charset="2"/>
        <a:buChar char="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microsoft.com/office/2007/relationships/hdphoto" Target="../media/hdphoto2.wdp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image" Target="../media/image20.png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19" Type="http://schemas.openxmlformats.org/officeDocument/2006/relationships/image" Target="../media/image36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hdphoto" Target="../media/hdphoto2.wdp"/><Relationship Id="rId7" Type="http://schemas.openxmlformats.org/officeDocument/2006/relationships/image" Target="../media/image4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448" y="127944"/>
            <a:ext cx="11798608" cy="146952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800080"/>
                </a:solidFill>
              </a:rPr>
              <a:t>Сложение и вычитание дробей с одинаковыми знаменателями</a:t>
            </a:r>
            <a:endParaRPr lang="ru-RU" b="1" i="1" dirty="0">
              <a:solidFill>
                <a:srgbClr val="800080"/>
              </a:solidFill>
            </a:endParaRPr>
          </a:p>
        </p:txBody>
      </p:sp>
      <p:pic>
        <p:nvPicPr>
          <p:cNvPr id="6" name="Picture 3"/>
          <p:cNvPicPr/>
          <p:nvPr/>
        </p:nvPicPr>
        <p:blipFill>
          <a:blip r:embed="rId2"/>
          <a:stretch/>
        </p:blipFill>
        <p:spPr>
          <a:xfrm>
            <a:off x="5330952" y="1137755"/>
            <a:ext cx="6766560" cy="5633784"/>
          </a:xfrm>
          <a:prstGeom prst="rect">
            <a:avLst/>
          </a:prstGeom>
          <a:ln>
            <a:noFill/>
          </a:ln>
        </p:spPr>
      </p:pic>
      <p:pic>
        <p:nvPicPr>
          <p:cNvPr id="7" name="Picture 2"/>
          <p:cNvPicPr/>
          <p:nvPr/>
        </p:nvPicPr>
        <p:blipFill>
          <a:blip r:embed="rId3"/>
          <a:stretch/>
        </p:blipFill>
        <p:spPr>
          <a:xfrm>
            <a:off x="109448" y="1137755"/>
            <a:ext cx="7187464" cy="563378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337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26000" pressure="0"/>
                    </a14:imgEffect>
                  </a14:imgLayer>
                </a14:imgProps>
              </a:ext>
            </a:extLst>
          </a:blip>
          <a:srcRect l="3991" r="1422"/>
          <a:stretch/>
        </p:blipFill>
        <p:spPr>
          <a:xfrm>
            <a:off x="9144" y="-54678"/>
            <a:ext cx="12170664" cy="69006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426" y="128921"/>
            <a:ext cx="2934319" cy="293431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1267" y="2946368"/>
            <a:ext cx="2832635" cy="400110"/>
          </a:xfrm>
          <a:prstGeom prst="rect">
            <a:avLst/>
          </a:prstGeom>
          <a:noFill/>
          <a:ln w="19050">
            <a:solidFill>
              <a:srgbClr val="F2BA37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ln>
                  <a:solidFill>
                    <a:srgbClr val="FED52E"/>
                  </a:solidFill>
                </a:ln>
                <a:solidFill>
                  <a:srgbClr val="F2BA37"/>
                </a:solidFill>
              </a:rPr>
              <a:t>1 пицца – 8 кусочков</a:t>
            </a:r>
            <a:endParaRPr lang="ru-RU" sz="2000" b="1" i="1" dirty="0">
              <a:ln>
                <a:solidFill>
                  <a:srgbClr val="FED52E"/>
                </a:solidFill>
              </a:ln>
              <a:solidFill>
                <a:srgbClr val="F2BA37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4307867" y="106129"/>
            <a:ext cx="3839437" cy="2979901"/>
            <a:chOff x="4307867" y="106129"/>
            <a:chExt cx="3839437" cy="2979901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07867" y="106129"/>
              <a:ext cx="2979901" cy="2979901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87768" y="1252010"/>
              <a:ext cx="859536" cy="1125992"/>
            </a:xfrm>
            <a:prstGeom prst="rect">
              <a:avLst/>
            </a:prstGeom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6980133" y="4231911"/>
                <a:ext cx="2651760" cy="1111586"/>
              </a:xfrm>
              <a:prstGeom prst="rect">
                <a:avLst/>
              </a:prstGeom>
              <a:noFill/>
              <a:ln w="19050">
                <a:solidFill>
                  <a:srgbClr val="7EA745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2000" b="1" i="1" dirty="0" smtClean="0">
                    <a:solidFill>
                      <a:srgbClr val="7EA745"/>
                    </a:solidFill>
                  </a:rPr>
                  <a:t>2 кусочка = 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smtClean="0">
                            <a:solidFill>
                              <a:srgbClr val="7EA745"/>
                            </a:solidFill>
                          </a:rPr>
                        </m:ctrlPr>
                      </m:fPr>
                      <m:num>
                        <m:r>
                          <a:rPr lang="ru-RU" sz="3200" b="1" i="1" smtClean="0">
                            <a:solidFill>
                              <a:srgbClr val="7EA745"/>
                            </a:solidFill>
                          </a:rPr>
                          <m:t>𝟐</m:t>
                        </m:r>
                      </m:num>
                      <m:den>
                        <m:r>
                          <a:rPr lang="ru-RU" sz="3200" b="1" i="1" smtClean="0">
                            <a:solidFill>
                              <a:srgbClr val="7EA745"/>
                            </a:solidFill>
                          </a:rPr>
                          <m:t>𝟖</m:t>
                        </m:r>
                      </m:den>
                    </m:f>
                  </m:oMath>
                </a14:m>
                <a:r>
                  <a:rPr lang="ru-RU" sz="2000" b="1" i="1" dirty="0" smtClean="0">
                    <a:solidFill>
                      <a:srgbClr val="7EA745"/>
                    </a:solidFill>
                  </a:rPr>
                  <a:t> - части пиццы</a:t>
                </a:r>
                <a:endParaRPr lang="ru-RU" sz="2000" b="1" i="1" dirty="0">
                  <a:solidFill>
                    <a:srgbClr val="7EA745"/>
                  </a:solidFill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0133" y="4231911"/>
                <a:ext cx="2651760" cy="1111586"/>
              </a:xfrm>
              <a:prstGeom prst="rect">
                <a:avLst/>
              </a:prstGeom>
              <a:blipFill rotWithShape="0">
                <a:blip r:embed="rId7"/>
                <a:stretch>
                  <a:fillRect l="-2055" t="-1613"/>
                </a:stretch>
              </a:blipFill>
              <a:ln w="19050">
                <a:solidFill>
                  <a:srgbClr val="7EA745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Группа 13"/>
          <p:cNvGrpSpPr/>
          <p:nvPr/>
        </p:nvGrpSpPr>
        <p:grpSpPr>
          <a:xfrm>
            <a:off x="1549146" y="3503828"/>
            <a:ext cx="4917313" cy="2857500"/>
            <a:chOff x="1549146" y="3503828"/>
            <a:chExt cx="4917313" cy="2857500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549146" y="3503828"/>
              <a:ext cx="2857500" cy="2857500"/>
            </a:xfrm>
            <a:prstGeom prst="rect">
              <a:avLst/>
            </a:prstGeom>
          </p:spPr>
        </p:pic>
        <p:pic>
          <p:nvPicPr>
            <p:cNvPr id="1026" name="Picture 2" descr="pica_1-8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6646" y="4308690"/>
              <a:ext cx="952500" cy="1247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pica_1-8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3959" y="4308689"/>
              <a:ext cx="952500" cy="1247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8504133" y="1252574"/>
                <a:ext cx="2651760" cy="1111586"/>
              </a:xfrm>
              <a:prstGeom prst="rect">
                <a:avLst/>
              </a:prstGeom>
              <a:noFill/>
              <a:ln w="19050">
                <a:solidFill>
                  <a:srgbClr val="F36743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2000" b="1" i="1" dirty="0" smtClean="0">
                    <a:solidFill>
                      <a:srgbClr val="F36743"/>
                    </a:solidFill>
                    <a:effectLst/>
                  </a:rPr>
                  <a:t>1 кусочек = 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smtClean="0">
                            <a:solidFill>
                              <a:srgbClr val="F36743"/>
                            </a:solidFill>
                            <a:effectLst/>
                          </a:rPr>
                        </m:ctrlPr>
                      </m:fPr>
                      <m:num>
                        <m:r>
                          <a:rPr lang="ru-RU" sz="3200" b="1" i="1" smtClean="0">
                            <a:solidFill>
                              <a:srgbClr val="F36743"/>
                            </a:solidFill>
                            <a:effectLst/>
                          </a:rPr>
                          <m:t>𝟏</m:t>
                        </m:r>
                      </m:num>
                      <m:den>
                        <m:r>
                          <a:rPr lang="ru-RU" sz="3200" b="1" i="1" smtClean="0">
                            <a:solidFill>
                              <a:srgbClr val="F36743"/>
                            </a:solidFill>
                            <a:effectLst/>
                          </a:rPr>
                          <m:t>𝟖</m:t>
                        </m:r>
                      </m:den>
                    </m:f>
                  </m:oMath>
                </a14:m>
                <a:r>
                  <a:rPr lang="ru-RU" sz="2000" b="1" i="1" dirty="0" smtClean="0">
                    <a:solidFill>
                      <a:srgbClr val="F36743"/>
                    </a:solidFill>
                    <a:effectLst/>
                  </a:rPr>
                  <a:t> - часть пиццы</a:t>
                </a:r>
                <a:endParaRPr lang="ru-RU" sz="2000" b="1" i="1" dirty="0">
                  <a:solidFill>
                    <a:srgbClr val="F36743"/>
                  </a:solidFill>
                  <a:effectLst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4133" y="1252574"/>
                <a:ext cx="2651760" cy="1111586"/>
              </a:xfrm>
              <a:prstGeom prst="rect">
                <a:avLst/>
              </a:prstGeom>
              <a:blipFill rotWithShape="0">
                <a:blip r:embed="rId10"/>
                <a:stretch>
                  <a:fillRect l="-2055" t="-1613"/>
                </a:stretch>
              </a:blipFill>
              <a:ln w="19050">
                <a:solidFill>
                  <a:srgbClr val="F36743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553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292" y="-43270"/>
            <a:ext cx="12209292" cy="69012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866" y="217170"/>
            <a:ext cx="2857500" cy="28575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4809744" y="1124712"/>
                <a:ext cx="2514600" cy="1111458"/>
              </a:xfrm>
              <a:prstGeom prst="rect">
                <a:avLst/>
              </a:prstGeom>
              <a:noFill/>
              <a:ln w="19050">
                <a:solidFill>
                  <a:srgbClr val="0070C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2000" b="1" i="1" dirty="0" smtClean="0">
                    <a:solidFill>
                      <a:srgbClr val="0070C0"/>
                    </a:solidFill>
                  </a:rPr>
                  <a:t>3 кусочка = 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smtClean="0">
                            <a:solidFill>
                              <a:srgbClr val="0070C0"/>
                            </a:solidFill>
                          </a:rPr>
                        </m:ctrlPr>
                      </m:fPr>
                      <m:num>
                        <m:r>
                          <a:rPr lang="ru-RU" sz="3200" b="1" i="1" smtClean="0">
                            <a:solidFill>
                              <a:srgbClr val="0070C0"/>
                            </a:solidFill>
                          </a:rPr>
                          <m:t>𝟑</m:t>
                        </m:r>
                      </m:num>
                      <m:den>
                        <m:r>
                          <a:rPr lang="ru-RU" sz="3200" b="1" i="1" smtClean="0">
                            <a:solidFill>
                              <a:srgbClr val="0070C0"/>
                            </a:solidFill>
                          </a:rPr>
                          <m:t>𝟖</m:t>
                        </m:r>
                      </m:den>
                    </m:f>
                  </m:oMath>
                </a14:m>
                <a:r>
                  <a:rPr lang="ru-RU" sz="2000" b="1" i="1" dirty="0" smtClean="0">
                    <a:solidFill>
                      <a:srgbClr val="0070C0"/>
                    </a:solidFill>
                  </a:rPr>
                  <a:t> части пиццы</a:t>
                </a:r>
                <a:endParaRPr lang="ru-RU" sz="2000" b="1" i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9744" y="1124712"/>
                <a:ext cx="2514600" cy="1111458"/>
              </a:xfrm>
              <a:prstGeom prst="rect">
                <a:avLst/>
              </a:prstGeom>
              <a:blipFill rotWithShape="0">
                <a:blip r:embed="rId4"/>
                <a:stretch>
                  <a:fillRect l="-2163" t="-2162"/>
                </a:stretch>
              </a:blipFill>
              <a:ln w="19050"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pica_1-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366" y="3237611"/>
            <a:ext cx="952500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42220" y="3630663"/>
            <a:ext cx="29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+</a:t>
            </a:r>
            <a:endParaRPr lang="ru-RU" sz="2400" b="1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3931666" y="3237607"/>
            <a:ext cx="2103902" cy="1247777"/>
            <a:chOff x="3931666" y="3237607"/>
            <a:chExt cx="2103902" cy="1247777"/>
          </a:xfrm>
        </p:grpSpPr>
        <p:pic>
          <p:nvPicPr>
            <p:cNvPr id="2052" name="Picture 4" descr="pica_1-8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1666" y="3237609"/>
              <a:ext cx="952500" cy="1247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pica_1-8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3068" y="3237607"/>
              <a:ext cx="952500" cy="1247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6436082" y="3352732"/>
                <a:ext cx="3568974" cy="1017523"/>
              </a:xfrm>
              <a:prstGeom prst="rect">
                <a:avLst/>
              </a:prstGeom>
              <a:noFill/>
              <a:ln w="19050">
                <a:solidFill>
                  <a:srgbClr val="D4302A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b="1" i="1" smtClean="0">
                              <a:solidFill>
                                <a:srgbClr val="D4302A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 smtClean="0">
                              <a:solidFill>
                                <a:srgbClr val="D4302A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ru-RU" sz="3200" b="1" i="1" smtClean="0">
                              <a:solidFill>
                                <a:srgbClr val="D4302A"/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</m:den>
                      </m:f>
                      <m:r>
                        <a:rPr lang="ru-RU" sz="3200" b="1" i="1" smtClean="0">
                          <a:solidFill>
                            <a:srgbClr val="D4302A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sz="3200" b="1" i="1" smtClean="0">
                              <a:solidFill>
                                <a:srgbClr val="D4302A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 smtClean="0">
                              <a:solidFill>
                                <a:srgbClr val="D4302A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ru-RU" sz="3200" b="1" i="1" smtClean="0">
                              <a:solidFill>
                                <a:srgbClr val="D4302A"/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</m:den>
                      </m:f>
                      <m:r>
                        <a:rPr lang="ru-RU" sz="3200" b="1" i="1" smtClean="0">
                          <a:solidFill>
                            <a:srgbClr val="D4302A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200" b="1" i="1" smtClean="0">
                              <a:solidFill>
                                <a:srgbClr val="D4302A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 smtClean="0">
                              <a:solidFill>
                                <a:srgbClr val="D4302A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ru-RU" sz="3200" b="1" i="1" smtClean="0">
                              <a:solidFill>
                                <a:srgbClr val="D4302A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ru-RU" sz="3200" b="1" i="1" smtClean="0">
                              <a:solidFill>
                                <a:srgbClr val="D4302A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ru-RU" sz="3200" b="1" i="1" smtClean="0">
                              <a:solidFill>
                                <a:srgbClr val="D4302A"/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</m:den>
                      </m:f>
                      <m:r>
                        <a:rPr lang="ru-RU" sz="3200" b="1" i="1" smtClean="0">
                          <a:solidFill>
                            <a:srgbClr val="D4302A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200" b="1" i="1" smtClean="0">
                              <a:solidFill>
                                <a:srgbClr val="D4302A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 smtClean="0">
                              <a:solidFill>
                                <a:srgbClr val="D4302A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ru-RU" sz="3200" b="1" i="1" smtClean="0">
                              <a:solidFill>
                                <a:srgbClr val="D4302A"/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ru-RU" b="1" dirty="0">
                  <a:solidFill>
                    <a:srgbClr val="D4302A"/>
                  </a:solidFill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6082" y="3352732"/>
                <a:ext cx="3568974" cy="101752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  <a:ln w="19050">
                <a:solidFill>
                  <a:srgbClr val="D4302A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Группа 11"/>
          <p:cNvGrpSpPr/>
          <p:nvPr/>
        </p:nvGrpSpPr>
        <p:grpSpPr>
          <a:xfrm>
            <a:off x="1320127" y="4724230"/>
            <a:ext cx="9782193" cy="1815882"/>
            <a:chOff x="1320127" y="4724230"/>
            <a:chExt cx="9782193" cy="1815882"/>
          </a:xfrm>
        </p:grpSpPr>
        <p:sp>
          <p:nvSpPr>
            <p:cNvPr id="10" name="TextBox 9"/>
            <p:cNvSpPr txBox="1"/>
            <p:nvPr/>
          </p:nvSpPr>
          <p:spPr>
            <a:xfrm>
              <a:off x="1320127" y="4724230"/>
              <a:ext cx="6900442" cy="1815882"/>
            </a:xfrm>
            <a:prstGeom prst="rect">
              <a:avLst/>
            </a:prstGeom>
            <a:noFill/>
            <a:ln w="28575">
              <a:solidFill>
                <a:srgbClr val="00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Чтобы </a:t>
              </a:r>
              <a:r>
                <a:rPr lang="ru-RU" sz="2800" b="1" dirty="0" smtClean="0">
                  <a:solidFill>
                    <a:srgbClr val="00FF00"/>
                  </a:solidFill>
                </a:rPr>
                <a:t>сложить дроби с одинаковыми знаменателями</a:t>
              </a:r>
              <a:r>
                <a:rPr lang="ru-RU" sz="2800" dirty="0" smtClean="0"/>
                <a:t>, нужно:</a:t>
              </a:r>
            </a:p>
            <a:p>
              <a:pPr marL="342900" indent="-342900">
                <a:buAutoNum type="arabicParenR"/>
              </a:pPr>
              <a:r>
                <a:rPr lang="ru-RU" sz="2800" dirty="0" smtClean="0"/>
                <a:t>Сложить числители;</a:t>
              </a:r>
            </a:p>
            <a:p>
              <a:pPr marL="342900" indent="-342900">
                <a:buAutoNum type="arabicParenR"/>
              </a:pPr>
              <a:r>
                <a:rPr lang="ru-RU" sz="2800" dirty="0" smtClean="0"/>
                <a:t>Знаменатель оставить прежний.</a:t>
              </a:r>
              <a:endParaRPr lang="ru-RU" sz="2800" dirty="0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8220569" y="5106161"/>
                  <a:ext cx="2881751" cy="1052019"/>
                </a:xfrm>
                <a:prstGeom prst="rect">
                  <a:avLst/>
                </a:prstGeom>
                <a:noFill/>
                <a:ln w="28575">
                  <a:solidFill>
                    <a:srgbClr val="00FF00"/>
                  </a:solidFill>
                </a:ln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den>
                        </m:f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den>
                        </m:f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20569" y="5106161"/>
                  <a:ext cx="2881751" cy="1052019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  <a:ln w="28575">
                  <a:solidFill>
                    <a:srgbClr val="00FF00"/>
                  </a:solidFill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25624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26000" pressure="0"/>
                    </a14:imgEffect>
                  </a14:imgLayer>
                </a14:imgProps>
              </a:ext>
            </a:extLst>
          </a:blip>
          <a:srcRect l="3991" r="1422"/>
          <a:stretch/>
        </p:blipFill>
        <p:spPr>
          <a:xfrm>
            <a:off x="0" y="-68648"/>
            <a:ext cx="12170664" cy="69006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994" y="107442"/>
            <a:ext cx="2857500" cy="2857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89704" y="640080"/>
            <a:ext cx="51426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Пиццу разрезали на </a:t>
            </a:r>
            <a:r>
              <a:rPr lang="ru-RU" dirty="0" smtClean="0">
                <a:solidFill>
                  <a:srgbClr val="FF0000"/>
                </a:solidFill>
              </a:rPr>
              <a:t>6</a:t>
            </a:r>
            <a:r>
              <a:rPr lang="ru-RU" dirty="0" smtClean="0"/>
              <a:t> равных частей.</a:t>
            </a:r>
          </a:p>
          <a:p>
            <a:r>
              <a:rPr lang="ru-RU" dirty="0" smtClean="0"/>
              <a:t>Положили </a:t>
            </a:r>
            <a:r>
              <a:rPr lang="ru-RU" dirty="0" smtClean="0">
                <a:solidFill>
                  <a:srgbClr val="FF0000"/>
                </a:solidFill>
              </a:rPr>
              <a:t>4</a:t>
            </a:r>
            <a:r>
              <a:rPr lang="ru-RU" dirty="0" smtClean="0"/>
              <a:t> части </a:t>
            </a:r>
            <a:r>
              <a:rPr lang="ru-RU" u="sng" dirty="0" smtClean="0"/>
              <a:t>на блюдо</a:t>
            </a:r>
            <a:r>
              <a:rPr lang="ru-RU" dirty="0" smtClean="0"/>
              <a:t>, остальные </a:t>
            </a:r>
            <a:r>
              <a:rPr lang="ru-RU" dirty="0" smtClean="0">
                <a:solidFill>
                  <a:srgbClr val="FF0000"/>
                </a:solidFill>
              </a:rPr>
              <a:t>2</a:t>
            </a:r>
            <a:r>
              <a:rPr lang="ru-RU" dirty="0" smtClean="0"/>
              <a:t> части оставили бабушке и дедушке. Из </a:t>
            </a:r>
            <a:r>
              <a:rPr lang="ru-RU" dirty="0" smtClean="0">
                <a:solidFill>
                  <a:srgbClr val="FF0000"/>
                </a:solidFill>
              </a:rPr>
              <a:t>4</a:t>
            </a:r>
            <a:r>
              <a:rPr lang="ru-RU" dirty="0" smtClean="0"/>
              <a:t> частей, лежащих на блюде, </a:t>
            </a:r>
            <a:r>
              <a:rPr lang="ru-RU" dirty="0" smtClean="0">
                <a:solidFill>
                  <a:srgbClr val="FF0000"/>
                </a:solidFill>
              </a:rPr>
              <a:t>3</a:t>
            </a:r>
            <a:r>
              <a:rPr lang="ru-RU" dirty="0" smtClean="0"/>
              <a:t> части съели на завтрак. </a:t>
            </a:r>
          </a:p>
          <a:p>
            <a:r>
              <a:rPr lang="ru-RU" u="sng" dirty="0" smtClean="0"/>
              <a:t>Сколько частей осталось на блюде?</a:t>
            </a:r>
            <a:endParaRPr lang="ru-RU" u="sng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1801495" y="3141032"/>
            <a:ext cx="1987296" cy="2630250"/>
            <a:chOff x="1801495" y="3141032"/>
            <a:chExt cx="1987296" cy="2630250"/>
          </a:xfrm>
        </p:grpSpPr>
        <p:pic>
          <p:nvPicPr>
            <p:cNvPr id="3076" name="Picture 4" descr="pica_1-8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1495" y="3141032"/>
              <a:ext cx="952500" cy="1247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8" name="Picture 6" descr="pica_1-8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6291" y="3141032"/>
              <a:ext cx="952500" cy="1247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pica_1-8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1495" y="4523507"/>
              <a:ext cx="952500" cy="1247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pica_1-8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6291" y="4523507"/>
              <a:ext cx="952500" cy="1247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TextBox 9"/>
          <p:cNvSpPr txBox="1"/>
          <p:nvPr/>
        </p:nvSpPr>
        <p:spPr>
          <a:xfrm>
            <a:off x="4179062" y="4217501"/>
            <a:ext cx="320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—</a:t>
            </a:r>
            <a:endParaRPr lang="ru-RU" sz="24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0135" y="3764919"/>
            <a:ext cx="952500" cy="1247775"/>
          </a:xfrm>
          <a:prstGeom prst="rect">
            <a:avLst/>
          </a:prstGeom>
        </p:spPr>
      </p:pic>
      <p:pic>
        <p:nvPicPr>
          <p:cNvPr id="3080" name="Picture 8" descr="pica_1-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931" y="3764919"/>
            <a:ext cx="952500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pica_1-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456" y="3764919"/>
            <a:ext cx="952500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8238744" y="3997440"/>
                <a:ext cx="3447288" cy="901785"/>
              </a:xfrm>
              <a:prstGeom prst="rect">
                <a:avLst/>
              </a:prstGeom>
              <a:noFill/>
              <a:ln w="19050">
                <a:solidFill>
                  <a:srgbClr val="C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ru-RU" sz="2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</m:den>
                      </m:f>
                      <m:r>
                        <a:rPr lang="ru-RU" sz="28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sz="2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ru-RU" sz="2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</m:den>
                      </m:f>
                      <m:r>
                        <a:rPr lang="ru-RU" sz="28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ru-RU" sz="2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ru-RU" sz="2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ru-RU" sz="2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</m:den>
                      </m:f>
                      <m:r>
                        <a:rPr lang="ru-RU" sz="28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2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ru-RU" sz="28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ru-RU" sz="28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8744" y="3997440"/>
                <a:ext cx="3447288" cy="90178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  <a:ln w="19050"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Группа 15"/>
          <p:cNvGrpSpPr/>
          <p:nvPr/>
        </p:nvGrpSpPr>
        <p:grpSpPr>
          <a:xfrm>
            <a:off x="4964249" y="5478134"/>
            <a:ext cx="3465427" cy="846049"/>
            <a:chOff x="4964249" y="5478134"/>
            <a:chExt cx="3465427" cy="84604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" name="TextBox 14"/>
                <p:cNvSpPr txBox="1"/>
                <p:nvPr/>
              </p:nvSpPr>
              <p:spPr>
                <a:xfrm>
                  <a:off x="4964249" y="5520501"/>
                  <a:ext cx="2873864" cy="80368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3200" dirty="0" smtClean="0"/>
                    <a:t>Ответ: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ru-RU" sz="3200" b="1" i="1" smtClean="0">
                              <a:solidFill>
                                <a:srgbClr val="C00000"/>
                              </a:solidFill>
                            </a:rPr>
                          </m:ctrlPr>
                        </m:fPr>
                        <m:num>
                          <m:r>
                            <a:rPr lang="ru-RU" sz="3200" b="1" i="1" smtClean="0">
                              <a:solidFill>
                                <a:srgbClr val="C00000"/>
                              </a:solidFill>
                            </a:rPr>
                            <m:t>𝟏</m:t>
                          </m:r>
                        </m:num>
                        <m:den>
                          <m:r>
                            <a:rPr lang="ru-RU" sz="3200" b="1" i="1" smtClean="0">
                              <a:solidFill>
                                <a:srgbClr val="C00000"/>
                              </a:solidFill>
                            </a:rPr>
                            <m:t>𝟔</m:t>
                          </m:r>
                        </m:den>
                      </m:f>
                    </m:oMath>
                  </a14:m>
                  <a:r>
                    <a:rPr lang="ru-RU" sz="3200" dirty="0" smtClean="0"/>
                    <a:t> часть</a:t>
                  </a:r>
                  <a:endParaRPr lang="ru-RU" sz="3200" dirty="0"/>
                </a:p>
              </p:txBody>
            </p:sp>
          </mc:Choice>
          <mc:Fallback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64249" y="5520501"/>
                  <a:ext cx="2873864" cy="803682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5297" r="-4873" b="-10687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38113" y="5478134"/>
              <a:ext cx="591563" cy="7749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316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26000" pressure="0"/>
                    </a14:imgEffect>
                  </a14:imgLayer>
                </a14:imgProps>
              </a:ext>
            </a:extLst>
          </a:blip>
          <a:srcRect l="3991" r="1422"/>
          <a:stretch/>
        </p:blipFill>
        <p:spPr>
          <a:xfrm>
            <a:off x="9144" y="-54678"/>
            <a:ext cx="12170664" cy="6900638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1203379" y="2487700"/>
            <a:ext cx="9782193" cy="1815882"/>
            <a:chOff x="1320127" y="4724230"/>
            <a:chExt cx="9782193" cy="1815882"/>
          </a:xfrm>
        </p:grpSpPr>
        <p:sp>
          <p:nvSpPr>
            <p:cNvPr id="6" name="TextBox 5"/>
            <p:cNvSpPr txBox="1"/>
            <p:nvPr/>
          </p:nvSpPr>
          <p:spPr>
            <a:xfrm>
              <a:off x="1320127" y="4724230"/>
              <a:ext cx="6900442" cy="1815882"/>
            </a:xfrm>
            <a:prstGeom prst="rect">
              <a:avLst/>
            </a:prstGeom>
            <a:noFill/>
            <a:ln w="28575">
              <a:solidFill>
                <a:srgbClr val="00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Чтобы </a:t>
              </a:r>
              <a:r>
                <a:rPr lang="ru-RU" sz="2800" b="1" dirty="0" smtClean="0">
                  <a:solidFill>
                    <a:srgbClr val="00FF00"/>
                  </a:solidFill>
                </a:rPr>
                <a:t>вычесть дроби с одинаковыми знаменателями</a:t>
              </a:r>
              <a:r>
                <a:rPr lang="ru-RU" sz="2800" dirty="0" smtClean="0"/>
                <a:t>, нужно:</a:t>
              </a:r>
            </a:p>
            <a:p>
              <a:pPr marL="342900" indent="-342900">
                <a:buAutoNum type="arabicParenR"/>
              </a:pPr>
              <a:r>
                <a:rPr lang="ru-RU" sz="2800" dirty="0" smtClean="0"/>
                <a:t>Вычесть числители;</a:t>
              </a:r>
            </a:p>
            <a:p>
              <a:pPr marL="342900" indent="-342900">
                <a:buAutoNum type="arabicParenR"/>
              </a:pPr>
              <a:r>
                <a:rPr lang="ru-RU" sz="2800" dirty="0" smtClean="0"/>
                <a:t>Знаменатель оставить прежний.</a:t>
              </a:r>
              <a:endParaRPr lang="ru-RU" sz="2800" dirty="0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TextBox 6"/>
                <p:cNvSpPr txBox="1"/>
                <p:nvPr/>
              </p:nvSpPr>
              <p:spPr>
                <a:xfrm>
                  <a:off x="8220569" y="5106161"/>
                  <a:ext cx="2881751" cy="1052019"/>
                </a:xfrm>
                <a:prstGeom prst="rect">
                  <a:avLst/>
                </a:prstGeom>
                <a:noFill/>
                <a:ln w="28575">
                  <a:solidFill>
                    <a:srgbClr val="00FF00"/>
                  </a:solidFill>
                </a:ln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3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den>
                        </m:f>
                        <m:r>
                          <a:rPr lang="ru-RU" sz="36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den>
                        </m:f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ru-RU" sz="36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den>
                        </m:f>
                      </m:oMath>
                    </m:oMathPara>
                  </a14:m>
                  <a:endParaRPr lang="ru-RU" sz="3600" dirty="0"/>
                </a:p>
              </p:txBody>
            </p:sp>
          </mc:Choice>
          <mc:Fallback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20569" y="5106161"/>
                  <a:ext cx="2881751" cy="1052019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  <a:ln w="28575">
                  <a:solidFill>
                    <a:srgbClr val="00FF00"/>
                  </a:solidFill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04215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2-09/1663707110_5-phonoteka-org-p-foni-dlya-prezentatsii-po-matematike-vkont-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30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22" y="-4289"/>
            <a:ext cx="12192000" cy="686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640" y="139755"/>
            <a:ext cx="10362720" cy="784170"/>
          </a:xfrm>
        </p:spPr>
        <p:txBody>
          <a:bodyPr/>
          <a:lstStyle/>
          <a:p>
            <a:pPr algn="ctr"/>
            <a:r>
              <a:rPr lang="ru-RU" dirty="0" smtClean="0"/>
              <a:t>Выполните действие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706118" y="1361665"/>
                <a:ext cx="1057597" cy="92339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ru-RU" sz="32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118" y="1361665"/>
                <a:ext cx="1057597" cy="92339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706117" y="2455588"/>
                <a:ext cx="1057597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ru-RU" sz="32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117" y="2455588"/>
                <a:ext cx="1057597" cy="92519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478490" y="3551307"/>
                <a:ext cx="1512850" cy="9351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19</m:t>
                          </m:r>
                        </m:den>
                      </m:f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19</m:t>
                          </m:r>
                        </m:den>
                      </m:f>
                    </m:oMath>
                  </m:oMathPara>
                </a14:m>
                <a:endParaRPr lang="ru-RU" sz="3200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490" y="3551307"/>
                <a:ext cx="1512850" cy="93519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250863" y="4657028"/>
                <a:ext cx="1968103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26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ru-RU" sz="3200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863" y="4657028"/>
                <a:ext cx="1968103" cy="92519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6444548" y="1361665"/>
                <a:ext cx="1057597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ru-RU" sz="3200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548" y="1361665"/>
                <a:ext cx="1057597" cy="925190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6444548" y="2455588"/>
                <a:ext cx="1057597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ru-RU" sz="3200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548" y="2455588"/>
                <a:ext cx="1057597" cy="925190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6216921" y="3552933"/>
                <a:ext cx="1512850" cy="92339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</m:den>
                      </m:f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</m:den>
                      </m:f>
                    </m:oMath>
                  </m:oMathPara>
                </a14:m>
                <a:endParaRPr lang="ru-RU" sz="3200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6921" y="3552933"/>
                <a:ext cx="1512850" cy="923394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5197490" y="1361665"/>
                <a:ext cx="341440" cy="92339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ru-RU" sz="32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ru-RU" sz="320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7490" y="1361665"/>
                <a:ext cx="341440" cy="923394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5202396" y="2455588"/>
                <a:ext cx="341439" cy="9219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ru-RU" sz="32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ru-RU" sz="320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2396" y="2455588"/>
                <a:ext cx="341439" cy="921984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5083676" y="3548101"/>
                <a:ext cx="569067" cy="92339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18</m:t>
                          </m:r>
                        </m:num>
                        <m:den>
                          <m:r>
                            <a:rPr lang="ru-RU" sz="32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19</m:t>
                          </m:r>
                        </m:den>
                      </m:f>
                    </m:oMath>
                  </m:oMathPara>
                </a14:m>
                <a:endParaRPr lang="ru-RU" sz="320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3676" y="3548101"/>
                <a:ext cx="569067" cy="923394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4969862" y="4640614"/>
                <a:ext cx="796693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39</m:t>
                          </m:r>
                        </m:num>
                        <m:den>
                          <m:r>
                            <a:rPr lang="ru-RU" sz="32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ru-RU" sz="320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9862" y="4640614"/>
                <a:ext cx="796693" cy="925190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3864263" y="716097"/>
            <a:ext cx="14199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Ответ:</a:t>
            </a:r>
            <a:endParaRPr lang="ru-RU" sz="3200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11064056" y="1361665"/>
                <a:ext cx="341439" cy="9351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ru-RU" sz="32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ru-RU" sz="320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64056" y="1361665"/>
                <a:ext cx="341439" cy="935192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11068962" y="2455588"/>
                <a:ext cx="341439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sz="32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ru-RU" sz="320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68962" y="2455588"/>
                <a:ext cx="341439" cy="925190"/>
              </a:xfrm>
              <a:prstGeom prst="rect">
                <a:avLst/>
              </a:prstGeom>
              <a:blipFill rotWithShape="0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10950242" y="3548101"/>
                <a:ext cx="569067" cy="92339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ru-RU" sz="32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17</m:t>
                          </m:r>
                        </m:den>
                      </m:f>
                    </m:oMath>
                  </m:oMathPara>
                </a14:m>
                <a:endParaRPr lang="ru-RU" sz="320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0242" y="3548101"/>
                <a:ext cx="569067" cy="923394"/>
              </a:xfrm>
              <a:prstGeom prst="rect">
                <a:avLst/>
              </a:prstGeom>
              <a:blipFill rotWithShape="0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3"/>
          <p:cNvPicPr/>
          <p:nvPr/>
        </p:nvPicPr>
        <p:blipFill>
          <a:blip r:embed="rId18">
            <a:clrChange>
              <a:clrFrom>
                <a:srgbClr val="ACD934"/>
              </a:clrFrom>
              <a:clrTo>
                <a:srgbClr val="ACD934">
                  <a:alpha val="0"/>
                </a:srgbClr>
              </a:clrTo>
            </a:clrChange>
          </a:blip>
          <a:stretch/>
        </p:blipFill>
        <p:spPr>
          <a:xfrm>
            <a:off x="8323553" y="4328498"/>
            <a:ext cx="2535700" cy="2561060"/>
          </a:xfrm>
          <a:prstGeom prst="rect">
            <a:avLst/>
          </a:prstGeom>
          <a:ln>
            <a:noFill/>
          </a:ln>
        </p:spPr>
      </p:pic>
      <p:sp>
        <p:nvSpPr>
          <p:cNvPr id="24" name="TextBox 23"/>
          <p:cNvSpPr txBox="1"/>
          <p:nvPr/>
        </p:nvSpPr>
        <p:spPr>
          <a:xfrm>
            <a:off x="9730829" y="716097"/>
            <a:ext cx="14199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Ответ:</a:t>
            </a:r>
            <a:endParaRPr lang="ru-RU" sz="3200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5989294" y="4657028"/>
                <a:ext cx="1968103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37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ru-RU" sz="3200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9294" y="4657028"/>
                <a:ext cx="1968103" cy="925190"/>
              </a:xfrm>
              <a:prstGeom prst="rect">
                <a:avLst/>
              </a:prstGeom>
              <a:blipFill rotWithShape="0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10836428" y="4640614"/>
                <a:ext cx="796693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33</m:t>
                          </m:r>
                        </m:num>
                        <m:den>
                          <m:r>
                            <a:rPr lang="ru-RU" sz="32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ru-RU" sz="320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36428" y="4640614"/>
                <a:ext cx="796693" cy="925190"/>
              </a:xfrm>
              <a:prstGeom prst="rect">
                <a:avLst/>
              </a:prstGeom>
              <a:blipFill rotWithShape="0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32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7" grpId="0"/>
      <p:bldP spid="18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phonoteka.org/uploads/posts/2022-09/1663707110_5-phonoteka-org-p-foni-dlya-prezentatsii-po-matematike-vkont-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30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22" y="-4289"/>
            <a:ext cx="12192000" cy="686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5143" y="363012"/>
            <a:ext cx="10362720" cy="1098495"/>
          </a:xfrm>
        </p:spPr>
        <p:txBody>
          <a:bodyPr/>
          <a:lstStyle/>
          <a:p>
            <a:pPr algn="ctr"/>
            <a:r>
              <a:rPr lang="ru-RU" dirty="0" smtClean="0"/>
              <a:t>Решите уравнения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2362943" y="1834771"/>
                <a:ext cx="2417008" cy="81541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1) </m:t>
                      </m:r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ru-RU" sz="2800" i="1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943" y="1834771"/>
                <a:ext cx="2417008" cy="81541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2362943" y="4151905"/>
                <a:ext cx="2310504" cy="7065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400" dirty="0" smtClean="0"/>
                  <a:t>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den>
                    </m:f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943" y="4151905"/>
                <a:ext cx="2310504" cy="706540"/>
              </a:xfrm>
              <a:prstGeom prst="rect">
                <a:avLst/>
              </a:prstGeom>
              <a:blipFill rotWithShape="0">
                <a:blip r:embed="rId5"/>
                <a:stretch>
                  <a:fillRect l="-8179" b="-68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7271422" y="1840735"/>
                <a:ext cx="2394630" cy="8094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3)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19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19</m:t>
                          </m:r>
                        </m:den>
                      </m:f>
                    </m:oMath>
                  </m:oMathPara>
                </a14:m>
                <a:endParaRPr lang="ru-RU" sz="2800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1422" y="1840735"/>
                <a:ext cx="2394630" cy="80945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7271422" y="4158958"/>
                <a:ext cx="2308517" cy="6994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400" dirty="0" smtClean="0"/>
                  <a:t>4)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den>
                    </m:f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den>
                    </m:f>
                  </m:oMath>
                </a14:m>
                <a:endParaRPr lang="ru-RU" sz="3200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1422" y="4158958"/>
                <a:ext cx="2308517" cy="699487"/>
              </a:xfrm>
              <a:prstGeom prst="rect">
                <a:avLst/>
              </a:prstGeom>
              <a:blipFill rotWithShape="0">
                <a:blip r:embed="rId7"/>
                <a:stretch>
                  <a:fillRect l="-8179" b="-69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/>
          <p:cNvPicPr/>
          <p:nvPr/>
        </p:nvPicPr>
        <p:blipFill>
          <a:blip r:embed="rId8"/>
          <a:stretch/>
        </p:blipFill>
        <p:spPr>
          <a:xfrm>
            <a:off x="-36360" y="4429124"/>
            <a:ext cx="2741460" cy="242851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111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2-09/1663707110_5-phonoteka-org-p-foni-dlya-prezentatsii-po-matematike-vkont-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30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22" y="-4289"/>
            <a:ext cx="12192000" cy="686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3"/>
          <p:cNvSpPr>
            <a:spLocks noGrp="1"/>
          </p:cNvSpPr>
          <p:nvPr>
            <p:ph type="title"/>
          </p:nvPr>
        </p:nvSpPr>
        <p:spPr>
          <a:xfrm>
            <a:off x="905618" y="82605"/>
            <a:ext cx="10362720" cy="898470"/>
          </a:xfrm>
        </p:spPr>
        <p:txBody>
          <a:bodyPr/>
          <a:lstStyle/>
          <a:p>
            <a:pPr algn="ctr"/>
            <a:r>
              <a:rPr lang="ru-RU" dirty="0" smtClean="0"/>
              <a:t>Вставьте пропуски в таблицу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2366485"/>
                  </p:ext>
                </p:extLst>
              </p:nvPr>
            </p:nvGraphicFramePr>
            <p:xfrm>
              <a:off x="1600203" y="1067970"/>
              <a:ext cx="9591673" cy="5256632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1370239"/>
                    <a:gridCol w="1370239"/>
                    <a:gridCol w="1370239"/>
                    <a:gridCol w="1370239"/>
                    <a:gridCol w="1370239"/>
                    <a:gridCol w="1368877"/>
                    <a:gridCol w="1371601"/>
                  </a:tblGrid>
                  <a:tr h="13141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/>
                            <a:t>a</a:t>
                          </a: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13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32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82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125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27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44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14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56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</a:tr>
                  <a:tr h="13141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/>
                            <a:t>b</a:t>
                          </a: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32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47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13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44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28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123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 b="1" dirty="0">
                            <a:solidFill>
                              <a:srgbClr val="C00000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3141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err="1" smtClean="0"/>
                            <a:t>a+b</a:t>
                          </a: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100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125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23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56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</a:tr>
                  <a:tr h="13141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/>
                            <a:t>a-b</a:t>
                          </a: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47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56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123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 b="1" dirty="0"/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2366485"/>
                  </p:ext>
                </p:extLst>
              </p:nvPr>
            </p:nvGraphicFramePr>
            <p:xfrm>
              <a:off x="1600203" y="1067970"/>
              <a:ext cx="9591673" cy="5256632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1370239"/>
                    <a:gridCol w="1370239"/>
                    <a:gridCol w="1370239"/>
                    <a:gridCol w="1370239"/>
                    <a:gridCol w="1370239"/>
                    <a:gridCol w="1368877"/>
                    <a:gridCol w="1371601"/>
                  </a:tblGrid>
                  <a:tr h="13141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/>
                            <a:t>a</a:t>
                          </a: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100444" t="-463" r="-500889" b="-3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301786" t="-463" r="-302679" b="-3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400000" t="-463" r="-201333" b="-3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600000" t="-463" r="-1333" b="-300463"/>
                          </a:stretch>
                        </a:blipFill>
                      </a:tcPr>
                    </a:tc>
                  </a:tr>
                  <a:tr h="13141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/>
                            <a:t>b</a:t>
                          </a: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100444" t="-100463" r="-500889" b="-2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200444" t="-100463" r="-400889" b="-2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400000" t="-100463" r="-201333" b="-2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500000" t="-100463" r="-101333" b="-2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 b="1" dirty="0">
                            <a:solidFill>
                              <a:srgbClr val="C00000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3141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err="1" smtClean="0"/>
                            <a:t>a+b</a:t>
                          </a: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301786" t="-201395" r="-302679" b="-1013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600000" t="-201395" r="-1333" b="-101395"/>
                          </a:stretch>
                        </a:blipFill>
                      </a:tcPr>
                    </a:tc>
                  </a:tr>
                  <a:tr h="13141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/>
                            <a:t>a-b</a:t>
                          </a: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200444" t="-300000" r="-400889" b="-9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500000" t="-300000" r="-101333" b="-9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800" b="1" dirty="0"/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5560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phonoteka.org/uploads/posts/2022-09/1663707110_5-phonoteka-org-p-foni-dlya-prezentatsii-po-matematike-vkont-5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30000" pressure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22" y="-4289"/>
            <a:ext cx="12192000" cy="686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05618" y="82605"/>
            <a:ext cx="10362720" cy="898470"/>
          </a:xfrm>
        </p:spPr>
        <p:txBody>
          <a:bodyPr/>
          <a:lstStyle/>
          <a:p>
            <a:pPr algn="ctr"/>
            <a:r>
              <a:rPr lang="ru-RU" dirty="0" smtClean="0"/>
              <a:t>Вставьте пропуски в таблицу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10482919"/>
                  </p:ext>
                </p:extLst>
              </p:nvPr>
            </p:nvGraphicFramePr>
            <p:xfrm>
              <a:off x="1600203" y="1067970"/>
              <a:ext cx="9591673" cy="5256632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1370239"/>
                    <a:gridCol w="1370239"/>
                    <a:gridCol w="1370239"/>
                    <a:gridCol w="1370239"/>
                    <a:gridCol w="1370239"/>
                    <a:gridCol w="1370239"/>
                    <a:gridCol w="1370239"/>
                  </a:tblGrid>
                  <a:tr h="13141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/>
                            <a:t>a</a:t>
                          </a: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13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32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𝟐𝟓</m:t>
                                    </m:r>
                                  </m:num>
                                  <m:den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𝟒𝟕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82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125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27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44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𝟖𝟒</m:t>
                                    </m:r>
                                  </m:num>
                                  <m:den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𝟏𝟐𝟑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14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56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</a:tr>
                  <a:tr h="13141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/>
                            <a:t>b</a:t>
                          </a: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32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47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𝟏𝟖</m:t>
                                    </m:r>
                                  </m:num>
                                  <m:den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𝟏𝟐𝟓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13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44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28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123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𝟗</m:t>
                                    </m:r>
                                  </m:num>
                                  <m:den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𝟓𝟔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C00000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3141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err="1" smtClean="0"/>
                            <a:t>a+b</a:t>
                          </a: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𝟐𝟐</m:t>
                                    </m:r>
                                  </m:num>
                                  <m:den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C000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𝟐𝟖</m:t>
                                    </m:r>
                                  </m:num>
                                  <m:den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𝟒𝟕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100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125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𝟒𝟎</m:t>
                                    </m:r>
                                  </m:num>
                                  <m:den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C000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𝟏𝟏𝟐</m:t>
                                    </m:r>
                                  </m:num>
                                  <m:den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𝟏𝟐𝟑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23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56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</a:tr>
                  <a:tr h="13141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/>
                            <a:t>a-b</a:t>
                          </a: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C000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47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𝟔𝟒</m:t>
                                    </m:r>
                                  </m:num>
                                  <m:den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𝟏𝟐𝟓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𝟏𝟒</m:t>
                                    </m:r>
                                  </m:num>
                                  <m:den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C000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56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123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800" b="1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𝟓𝟔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/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10482919"/>
                  </p:ext>
                </p:extLst>
              </p:nvPr>
            </p:nvGraphicFramePr>
            <p:xfrm>
              <a:off x="1600203" y="1067970"/>
              <a:ext cx="9591673" cy="5256632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1370239"/>
                    <a:gridCol w="1370239"/>
                    <a:gridCol w="1370239"/>
                    <a:gridCol w="1370239"/>
                    <a:gridCol w="1370239"/>
                    <a:gridCol w="1370239"/>
                    <a:gridCol w="1370239"/>
                  </a:tblGrid>
                  <a:tr h="13141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/>
                            <a:t>a</a:t>
                          </a: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100444" t="-463" r="-500889" b="-3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200444" t="-463" r="-400889" b="-3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301786" t="-463" r="-302679" b="-3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400000" t="-463" r="-201333" b="-3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500000" t="-463" r="-101333" b="-3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600000" t="-463" r="-1333" b="-300463"/>
                          </a:stretch>
                        </a:blipFill>
                      </a:tcPr>
                    </a:tc>
                  </a:tr>
                  <a:tr h="13141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/>
                            <a:t>b</a:t>
                          </a: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100444" t="-100463" r="-500889" b="-2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200444" t="-100463" r="-400889" b="-2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301786" t="-100463" r="-302679" b="-2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400000" t="-100463" r="-201333" b="-2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500000" t="-100463" r="-101333" b="-2004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600000" t="-100463" r="-1333" b="-200463"/>
                          </a:stretch>
                        </a:blipFill>
                      </a:tcPr>
                    </a:tc>
                  </a:tr>
                  <a:tr h="13141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err="1" smtClean="0"/>
                            <a:t>a+b</a:t>
                          </a: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100444" t="-201395" r="-500889" b="-1013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200444" t="-201395" r="-400889" b="-1013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301786" t="-201395" r="-302679" b="-1013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400000" t="-201395" r="-201333" b="-1013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500000" t="-201395" r="-101333" b="-1013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600000" t="-201395" r="-1333" b="-101395"/>
                          </a:stretch>
                        </a:blipFill>
                      </a:tcPr>
                    </a:tc>
                  </a:tr>
                  <a:tr h="13141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smtClean="0"/>
                            <a:t>a-b</a:t>
                          </a:r>
                          <a:endParaRPr lang="ru-RU" sz="28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100444" t="-300000" r="-500889" b="-9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200444" t="-300000" r="-400889" b="-9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301786" t="-300000" r="-302679" b="-9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400000" t="-300000" r="-201333" b="-9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500000" t="-300000" r="-101333" b="-9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600000" t="-300000" r="-1333" b="-92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642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3" id="{9BA46523-0FB5-44D9-8F5F-3396700D5BF2}" vid="{82186F8C-B658-4ABF-A76E-7FBB6481634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300</TotalTime>
  <Words>136</Words>
  <Application>Microsoft Office PowerPoint</Application>
  <PresentationFormat>Широкоэкранный</PresentationFormat>
  <Paragraphs>94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Cambria Math</vt:lpstr>
      <vt:lpstr>DejaVu Sans</vt:lpstr>
      <vt:lpstr>Symbol</vt:lpstr>
      <vt:lpstr>Wingdings</vt:lpstr>
      <vt:lpstr>Тема3</vt:lpstr>
      <vt:lpstr>Сложение и вычитание дробей с одинаковыми знаменателями</vt:lpstr>
      <vt:lpstr>Презентация PowerPoint</vt:lpstr>
      <vt:lpstr>Презентация PowerPoint</vt:lpstr>
      <vt:lpstr>Презентация PowerPoint</vt:lpstr>
      <vt:lpstr>Презентация PowerPoint</vt:lpstr>
      <vt:lpstr>Выполните действие</vt:lpstr>
      <vt:lpstr>Решите уравнения</vt:lpstr>
      <vt:lpstr>Вставьте пропуски в таблицу</vt:lpstr>
      <vt:lpstr>Вставьте пропуски в таблицу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Сложение и вычитание дробей с одинаковыми знаменателями</dc:title>
  <dc:creator>Учетная запись Майкрософт</dc:creator>
  <cp:lastModifiedBy>Учетная запись Майкрософт</cp:lastModifiedBy>
  <cp:revision>18</cp:revision>
  <dcterms:created xsi:type="dcterms:W3CDTF">2023-06-04T10:24:22Z</dcterms:created>
  <dcterms:modified xsi:type="dcterms:W3CDTF">2023-06-04T15:24:56Z</dcterms:modified>
</cp:coreProperties>
</file>