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72" r:id="rId2"/>
    <p:sldId id="373" r:id="rId3"/>
    <p:sldId id="374" r:id="rId4"/>
    <p:sldId id="375" r:id="rId5"/>
    <p:sldId id="376" r:id="rId6"/>
    <p:sldId id="377" r:id="rId7"/>
    <p:sldId id="378" r:id="rId8"/>
    <p:sldId id="397" r:id="rId9"/>
    <p:sldId id="401" r:id="rId10"/>
    <p:sldId id="402" r:id="rId11"/>
    <p:sldId id="403" r:id="rId12"/>
    <p:sldId id="405" r:id="rId13"/>
    <p:sldId id="399" r:id="rId14"/>
    <p:sldId id="398" r:id="rId15"/>
    <p:sldId id="400" r:id="rId16"/>
    <p:sldId id="379" r:id="rId17"/>
    <p:sldId id="380" r:id="rId18"/>
    <p:sldId id="381" r:id="rId19"/>
    <p:sldId id="383" r:id="rId20"/>
    <p:sldId id="384" r:id="rId21"/>
    <p:sldId id="386" r:id="rId22"/>
    <p:sldId id="385" r:id="rId23"/>
    <p:sldId id="388" r:id="rId24"/>
    <p:sldId id="387" r:id="rId25"/>
    <p:sldId id="389" r:id="rId26"/>
    <p:sldId id="390" r:id="rId27"/>
    <p:sldId id="392" r:id="rId28"/>
    <p:sldId id="391" r:id="rId29"/>
    <p:sldId id="393" r:id="rId30"/>
    <p:sldId id="39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авел" initials="П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  <a:srgbClr val="FF0000"/>
    <a:srgbClr val="FF9999"/>
    <a:srgbClr val="FF99FF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987" autoAdjust="0"/>
    <p:restoredTop sz="99856" autoAdjust="0"/>
  </p:normalViewPr>
  <p:slideViewPr>
    <p:cSldViewPr>
      <p:cViewPr>
        <p:scale>
          <a:sx n="91" d="100"/>
          <a:sy n="91" d="100"/>
        </p:scale>
        <p:origin x="-564" y="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3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1D86D-0749-4992-BC97-7C36E0FE7BD4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9C1E6-FEF3-4ED1-8F46-675E071826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597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8AC0D4-137E-417F-B8AA-BE7735B2DF68}" type="slidenum">
              <a:rPr lang="ru-RU"/>
              <a:pPr/>
              <a:t>21</a:t>
            </a:fld>
            <a:endParaRPr lang="ru-RU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rgbClr val="333333"/>
                </a:solidFill>
              </a:rPr>
              <a:t>С идеальным усилителем обычно ассоциируются следующие свойства: бесконечный коэффициент усиления по напряжению Кu , бесконечное, полное входное сопротивление Zвх , равенство нулю выходного напряжения при отсутствии сигнала на входе Uвых = 0 при Uвх = 0, бесконечно широкая полоса пропускания </a:t>
            </a:r>
            <a:r>
              <a:rPr lang="ru-RU" b="1" i="1">
                <a:solidFill>
                  <a:srgbClr val="333333"/>
                </a:solidFill>
              </a:rPr>
              <a:t>D</a:t>
            </a:r>
            <a:r>
              <a:rPr lang="ru-RU" b="1" baseline="-25000">
                <a:solidFill>
                  <a:srgbClr val="333333"/>
                </a:solidFill>
              </a:rPr>
              <a:t>f</a:t>
            </a:r>
            <a:r>
              <a:rPr lang="ru-RU" b="1">
                <a:solidFill>
                  <a:srgbClr val="333333"/>
                </a:solidFill>
              </a:rPr>
              <a:t> (отсутствие задержки при прохождении сигнала через усилитель).</a:t>
            </a:r>
          </a:p>
          <a:p>
            <a:r>
              <a:rPr lang="ru-RU" b="1">
                <a:solidFill>
                  <a:srgbClr val="000000"/>
                </a:solidFill>
                <a:sym typeface="Symbol" pitchFamily="18" charset="2"/>
              </a:rPr>
              <a:t>БТ- входной каскад выполнен на биполярных транзисторах, ПТ- на полевых транзисторах.</a:t>
            </a:r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7459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1024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4911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06A752E-1B5A-4022-ADFB-BD09337F5D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6970310"/>
      </p:ext>
    </p:extLst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524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9784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33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528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93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294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993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228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49E53-9406-4B69-91BF-260A113DADE5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6CF61-11C6-4743-ACF7-EC4E3CCB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25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2852936"/>
            <a:ext cx="4572000" cy="8402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Усилители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65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 221"/>
          <p:cNvSpPr>
            <a:spLocks noChangeArrowheads="1"/>
          </p:cNvSpPr>
          <p:nvPr/>
        </p:nvSpPr>
        <p:spPr bwMode="auto">
          <a:xfrm>
            <a:off x="7811914" y="4141341"/>
            <a:ext cx="144463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49" name="Группа 248"/>
          <p:cNvGrpSpPr/>
          <p:nvPr/>
        </p:nvGrpSpPr>
        <p:grpSpPr>
          <a:xfrm>
            <a:off x="200676" y="548680"/>
            <a:ext cx="4780907" cy="3532084"/>
            <a:chOff x="-15348" y="978078"/>
            <a:chExt cx="4780907" cy="3532084"/>
          </a:xfrm>
        </p:grpSpPr>
        <p:sp>
          <p:nvSpPr>
            <p:cNvPr id="5" name="Text Box 593"/>
            <p:cNvSpPr txBox="1">
              <a:spLocks noChangeArrowheads="1"/>
            </p:cNvSpPr>
            <p:nvPr/>
          </p:nvSpPr>
          <p:spPr bwMode="auto">
            <a:xfrm>
              <a:off x="4209708" y="1201639"/>
              <a:ext cx="555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</a:p>
          </p:txBody>
        </p:sp>
        <p:sp>
          <p:nvSpPr>
            <p:cNvPr id="6" name="Line 556"/>
            <p:cNvSpPr>
              <a:spLocks noChangeShapeType="1"/>
            </p:cNvSpPr>
            <p:nvPr/>
          </p:nvSpPr>
          <p:spPr bwMode="auto">
            <a:xfrm flipH="1">
              <a:off x="1641787" y="4456163"/>
              <a:ext cx="4233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 Box 594"/>
            <p:cNvSpPr txBox="1">
              <a:spLocks noChangeArrowheads="1"/>
            </p:cNvSpPr>
            <p:nvPr/>
          </p:nvSpPr>
          <p:spPr bwMode="auto">
            <a:xfrm>
              <a:off x="1962676" y="3275421"/>
              <a:ext cx="7728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T1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534"/>
            <p:cNvGrpSpPr>
              <a:grpSpLocks/>
            </p:cNvGrpSpPr>
            <p:nvPr/>
          </p:nvGrpSpPr>
          <p:grpSpPr bwMode="auto">
            <a:xfrm>
              <a:off x="1778254" y="2344658"/>
              <a:ext cx="1451956" cy="227951"/>
              <a:chOff x="827" y="2432"/>
              <a:chExt cx="511" cy="91"/>
            </a:xfrm>
          </p:grpSpPr>
          <p:sp>
            <p:nvSpPr>
              <p:cNvPr id="87" name="Rectangle 535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8" name="Line 536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537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Line 539"/>
            <p:cNvSpPr>
              <a:spLocks noChangeShapeType="1"/>
            </p:cNvSpPr>
            <p:nvPr/>
          </p:nvSpPr>
          <p:spPr bwMode="auto">
            <a:xfrm flipH="1">
              <a:off x="791283" y="3902657"/>
              <a:ext cx="0" cy="2455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Oval 540"/>
            <p:cNvSpPr>
              <a:spLocks noChangeArrowheads="1"/>
            </p:cNvSpPr>
            <p:nvPr/>
          </p:nvSpPr>
          <p:spPr bwMode="auto">
            <a:xfrm flipV="1">
              <a:off x="3125078" y="2399767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Oval 542"/>
            <p:cNvSpPr>
              <a:spLocks noChangeArrowheads="1"/>
            </p:cNvSpPr>
            <p:nvPr/>
          </p:nvSpPr>
          <p:spPr bwMode="auto">
            <a:xfrm flipV="1">
              <a:off x="3127919" y="1162317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Line 545"/>
            <p:cNvSpPr>
              <a:spLocks noChangeShapeType="1"/>
            </p:cNvSpPr>
            <p:nvPr/>
          </p:nvSpPr>
          <p:spPr bwMode="auto">
            <a:xfrm flipV="1">
              <a:off x="789446" y="3054813"/>
              <a:ext cx="673405" cy="12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553"/>
            <p:cNvSpPr>
              <a:spLocks noChangeShapeType="1"/>
            </p:cNvSpPr>
            <p:nvPr/>
          </p:nvSpPr>
          <p:spPr bwMode="auto">
            <a:xfrm>
              <a:off x="1860654" y="1217426"/>
              <a:ext cx="23214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571"/>
            <p:cNvSpPr>
              <a:spLocks noChangeShapeType="1"/>
            </p:cNvSpPr>
            <p:nvPr/>
          </p:nvSpPr>
          <p:spPr bwMode="auto">
            <a:xfrm flipH="1" flipV="1">
              <a:off x="781208" y="3353846"/>
              <a:ext cx="7997" cy="5238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med" len="med"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572"/>
            <p:cNvSpPr>
              <a:spLocks noChangeShapeType="1"/>
            </p:cNvSpPr>
            <p:nvPr/>
          </p:nvSpPr>
          <p:spPr bwMode="auto">
            <a:xfrm flipH="1" flipV="1">
              <a:off x="2161842" y="2239449"/>
              <a:ext cx="644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Text Box 573"/>
            <p:cNvSpPr txBox="1">
              <a:spLocks noChangeArrowheads="1"/>
            </p:cNvSpPr>
            <p:nvPr/>
          </p:nvSpPr>
          <p:spPr bwMode="auto">
            <a:xfrm>
              <a:off x="-15348" y="3065863"/>
              <a:ext cx="8533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с1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574"/>
            <p:cNvSpPr txBox="1">
              <a:spLocks noChangeArrowheads="1"/>
            </p:cNvSpPr>
            <p:nvPr/>
          </p:nvSpPr>
          <p:spPr bwMode="auto">
            <a:xfrm>
              <a:off x="2093648" y="1758497"/>
              <a:ext cx="10314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595"/>
            <p:cNvGrpSpPr>
              <a:grpSpLocks/>
            </p:cNvGrpSpPr>
            <p:nvPr/>
          </p:nvGrpSpPr>
          <p:grpSpPr bwMode="auto">
            <a:xfrm>
              <a:off x="1238382" y="1217426"/>
              <a:ext cx="900724" cy="3251437"/>
              <a:chOff x="3464" y="1260"/>
              <a:chExt cx="317" cy="1298"/>
            </a:xfrm>
          </p:grpSpPr>
          <p:grpSp>
            <p:nvGrpSpPr>
              <p:cNvPr id="76" name="Group 514"/>
              <p:cNvGrpSpPr>
                <a:grpSpLocks/>
              </p:cNvGrpSpPr>
              <p:nvPr/>
            </p:nvGrpSpPr>
            <p:grpSpPr bwMode="auto">
              <a:xfrm>
                <a:off x="3464" y="1669"/>
                <a:ext cx="317" cy="889"/>
                <a:chOff x="311" y="210"/>
                <a:chExt cx="317" cy="889"/>
              </a:xfrm>
            </p:grpSpPr>
            <p:sp>
              <p:nvSpPr>
                <p:cNvPr id="81" name="Oval 515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82" name="Line 516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" name="Line 517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4" name="Line 518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5" name="Line 519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6" name="Line 520"/>
                <p:cNvSpPr>
                  <a:spLocks noChangeShapeType="1"/>
                </p:cNvSpPr>
                <p:nvPr/>
              </p:nvSpPr>
              <p:spPr bwMode="auto">
                <a:xfrm>
                  <a:off x="526" y="674"/>
                  <a:ext cx="4" cy="4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7" name="Group 522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78" name="Rectangle 523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79" name="Line 524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0" name="Line 525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29" name="Group 596"/>
            <p:cNvGrpSpPr>
              <a:grpSpLocks/>
            </p:cNvGrpSpPr>
            <p:nvPr/>
          </p:nvGrpSpPr>
          <p:grpSpPr bwMode="auto">
            <a:xfrm flipH="1">
              <a:off x="2914821" y="1249990"/>
              <a:ext cx="1150767" cy="3208852"/>
              <a:chOff x="3376" y="1260"/>
              <a:chExt cx="405" cy="1281"/>
            </a:xfrm>
          </p:grpSpPr>
          <p:grpSp>
            <p:nvGrpSpPr>
              <p:cNvPr id="63" name="Group 597"/>
              <p:cNvGrpSpPr>
                <a:grpSpLocks/>
              </p:cNvGrpSpPr>
              <p:nvPr/>
            </p:nvGrpSpPr>
            <p:grpSpPr bwMode="auto">
              <a:xfrm>
                <a:off x="3385" y="1669"/>
                <a:ext cx="396" cy="872"/>
                <a:chOff x="232" y="210"/>
                <a:chExt cx="396" cy="872"/>
              </a:xfrm>
            </p:grpSpPr>
            <p:sp>
              <p:nvSpPr>
                <p:cNvPr id="69" name="Oval 598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70" name="Line 599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" name="Line 600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" name="Line 601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" name="Line 602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4" name="Line 603"/>
                <p:cNvSpPr>
                  <a:spLocks noChangeShapeType="1"/>
                </p:cNvSpPr>
                <p:nvPr/>
              </p:nvSpPr>
              <p:spPr bwMode="auto">
                <a:xfrm>
                  <a:off x="523" y="678"/>
                  <a:ext cx="2" cy="40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5" name="Line 604"/>
                <p:cNvSpPr>
                  <a:spLocks noChangeShapeType="1"/>
                </p:cNvSpPr>
                <p:nvPr/>
              </p:nvSpPr>
              <p:spPr bwMode="auto">
                <a:xfrm>
                  <a:off x="232" y="534"/>
                  <a:ext cx="168" cy="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4" name="Group 605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66" name="Rectangle 606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67" name="Line 607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8" name="Line 608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5" name="Text Box 609"/>
              <p:cNvSpPr txBox="1">
                <a:spLocks noChangeArrowheads="1"/>
              </p:cNvSpPr>
              <p:nvPr/>
            </p:nvSpPr>
            <p:spPr bwMode="auto">
              <a:xfrm>
                <a:off x="3376" y="1281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к2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Oval 610"/>
            <p:cNvSpPr>
              <a:spLocks noChangeArrowheads="1"/>
            </p:cNvSpPr>
            <p:nvPr/>
          </p:nvSpPr>
          <p:spPr bwMode="auto">
            <a:xfrm flipV="1">
              <a:off x="1798143" y="2392252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1" name="Text Box 612"/>
            <p:cNvSpPr txBox="1">
              <a:spLocks noChangeArrowheads="1"/>
            </p:cNvSpPr>
            <p:nvPr/>
          </p:nvSpPr>
          <p:spPr bwMode="auto">
            <a:xfrm>
              <a:off x="2557968" y="3268988"/>
              <a:ext cx="7728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T2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Line 737"/>
            <p:cNvSpPr>
              <a:spLocks noChangeShapeType="1"/>
            </p:cNvSpPr>
            <p:nvPr/>
          </p:nvSpPr>
          <p:spPr bwMode="auto">
            <a:xfrm>
              <a:off x="767231" y="3054860"/>
              <a:ext cx="0" cy="2592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Oval 738"/>
            <p:cNvSpPr>
              <a:spLocks noChangeArrowheads="1"/>
            </p:cNvSpPr>
            <p:nvPr/>
          </p:nvSpPr>
          <p:spPr bwMode="auto">
            <a:xfrm flipV="1">
              <a:off x="3116560" y="2382249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2" name="Oval 740"/>
            <p:cNvSpPr>
              <a:spLocks noChangeArrowheads="1"/>
            </p:cNvSpPr>
            <p:nvPr/>
          </p:nvSpPr>
          <p:spPr bwMode="auto">
            <a:xfrm flipV="1">
              <a:off x="3119401" y="1144799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3" name="Line 744"/>
            <p:cNvSpPr>
              <a:spLocks noChangeShapeType="1"/>
            </p:cNvSpPr>
            <p:nvPr/>
          </p:nvSpPr>
          <p:spPr bwMode="auto">
            <a:xfrm>
              <a:off x="4223466" y="1701246"/>
              <a:ext cx="0" cy="2501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745"/>
            <p:cNvSpPr>
              <a:spLocks noChangeShapeType="1"/>
            </p:cNvSpPr>
            <p:nvPr/>
          </p:nvSpPr>
          <p:spPr bwMode="auto">
            <a:xfrm>
              <a:off x="4010536" y="1942710"/>
              <a:ext cx="451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6" name="Group 751"/>
            <p:cNvGrpSpPr>
              <a:grpSpLocks/>
            </p:cNvGrpSpPr>
            <p:nvPr/>
          </p:nvGrpSpPr>
          <p:grpSpPr bwMode="auto">
            <a:xfrm>
              <a:off x="1153136" y="1295096"/>
              <a:ext cx="772860" cy="1968900"/>
              <a:chOff x="3437" y="1298"/>
              <a:chExt cx="272" cy="786"/>
            </a:xfrm>
          </p:grpSpPr>
          <p:grpSp>
            <p:nvGrpSpPr>
              <p:cNvPr id="54" name="Group 752"/>
              <p:cNvGrpSpPr>
                <a:grpSpLocks/>
              </p:cNvGrpSpPr>
              <p:nvPr/>
            </p:nvGrpSpPr>
            <p:grpSpPr bwMode="auto">
              <a:xfrm>
                <a:off x="3546" y="1669"/>
                <a:ext cx="137" cy="415"/>
                <a:chOff x="393" y="210"/>
                <a:chExt cx="137" cy="415"/>
              </a:xfrm>
            </p:grpSpPr>
            <p:sp>
              <p:nvSpPr>
                <p:cNvPr id="56" name="Line 754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" name="Line 757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5" name="Text Box 764"/>
              <p:cNvSpPr txBox="1">
                <a:spLocks noChangeArrowheads="1"/>
              </p:cNvSpPr>
              <p:nvPr/>
            </p:nvSpPr>
            <p:spPr bwMode="auto">
              <a:xfrm>
                <a:off x="3437" y="1298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к1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8" name="Group 768"/>
            <p:cNvGrpSpPr>
              <a:grpSpLocks/>
            </p:cNvGrpSpPr>
            <p:nvPr/>
          </p:nvGrpSpPr>
          <p:grpSpPr bwMode="auto">
            <a:xfrm flipH="1">
              <a:off x="3184766" y="2256997"/>
              <a:ext cx="389272" cy="1039557"/>
              <a:chOff x="393" y="210"/>
              <a:chExt cx="137" cy="415"/>
            </a:xfrm>
          </p:grpSpPr>
          <p:sp>
            <p:nvSpPr>
              <p:cNvPr id="51" name="Line 770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Line 773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9" name="Oval 781"/>
            <p:cNvSpPr>
              <a:spLocks noChangeArrowheads="1"/>
            </p:cNvSpPr>
            <p:nvPr/>
          </p:nvSpPr>
          <p:spPr bwMode="auto">
            <a:xfrm flipV="1">
              <a:off x="1789625" y="2374734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269717" y="978078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Line 556"/>
            <p:cNvSpPr>
              <a:spLocks noChangeShapeType="1"/>
            </p:cNvSpPr>
            <p:nvPr/>
          </p:nvSpPr>
          <p:spPr bwMode="auto">
            <a:xfrm flipH="1">
              <a:off x="2989686" y="4448551"/>
              <a:ext cx="4233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Text Box 764"/>
            <p:cNvSpPr txBox="1">
              <a:spLocks noChangeArrowheads="1"/>
            </p:cNvSpPr>
            <p:nvPr/>
          </p:nvSpPr>
          <p:spPr bwMode="auto">
            <a:xfrm>
              <a:off x="2280514" y="2492896"/>
              <a:ext cx="635302" cy="46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Oval 614"/>
            <p:cNvSpPr>
              <a:spLocks noChangeArrowheads="1"/>
            </p:cNvSpPr>
            <p:nvPr/>
          </p:nvSpPr>
          <p:spPr bwMode="auto">
            <a:xfrm>
              <a:off x="458710" y="3337942"/>
              <a:ext cx="626234" cy="56862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8" name="Line 556"/>
            <p:cNvSpPr>
              <a:spLocks noChangeShapeType="1"/>
            </p:cNvSpPr>
            <p:nvPr/>
          </p:nvSpPr>
          <p:spPr bwMode="auto">
            <a:xfrm flipH="1">
              <a:off x="579593" y="4145878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556"/>
            <p:cNvSpPr>
              <a:spLocks noChangeShapeType="1"/>
            </p:cNvSpPr>
            <p:nvPr/>
          </p:nvSpPr>
          <p:spPr bwMode="auto">
            <a:xfrm flipH="1">
              <a:off x="720576" y="4224428"/>
              <a:ext cx="16272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520"/>
            <p:cNvSpPr>
              <a:spLocks noChangeShapeType="1"/>
            </p:cNvSpPr>
            <p:nvPr/>
          </p:nvSpPr>
          <p:spPr bwMode="auto">
            <a:xfrm flipH="1">
              <a:off x="804377" y="4233954"/>
              <a:ext cx="419" cy="2126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556"/>
            <p:cNvSpPr>
              <a:spLocks noChangeShapeType="1"/>
            </p:cNvSpPr>
            <p:nvPr/>
          </p:nvSpPr>
          <p:spPr bwMode="auto">
            <a:xfrm flipH="1">
              <a:off x="579593" y="4468191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93419" y="3771391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Oval 570"/>
            <p:cNvSpPr>
              <a:spLocks noChangeArrowheads="1"/>
            </p:cNvSpPr>
            <p:nvPr/>
          </p:nvSpPr>
          <p:spPr bwMode="auto">
            <a:xfrm>
              <a:off x="4146931" y="1168056"/>
              <a:ext cx="130704" cy="11272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4" name="Oval 570"/>
            <p:cNvSpPr>
              <a:spLocks noChangeArrowheads="1"/>
            </p:cNvSpPr>
            <p:nvPr/>
          </p:nvSpPr>
          <p:spPr bwMode="auto">
            <a:xfrm>
              <a:off x="4156970" y="1588159"/>
              <a:ext cx="130704" cy="11272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14" name="Группа 113"/>
            <p:cNvGrpSpPr/>
            <p:nvPr/>
          </p:nvGrpSpPr>
          <p:grpSpPr>
            <a:xfrm>
              <a:off x="3732087" y="3080931"/>
              <a:ext cx="863642" cy="1337131"/>
              <a:chOff x="3817812" y="3207260"/>
              <a:chExt cx="863642" cy="1337131"/>
            </a:xfrm>
          </p:grpSpPr>
          <p:sp>
            <p:nvSpPr>
              <p:cNvPr id="105" name="Line 539"/>
              <p:cNvSpPr>
                <a:spLocks noChangeShapeType="1"/>
              </p:cNvSpPr>
              <p:nvPr/>
            </p:nvSpPr>
            <p:spPr bwMode="auto">
              <a:xfrm flipH="1">
                <a:off x="4144847" y="4039917"/>
                <a:ext cx="1" cy="21323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Line 571"/>
              <p:cNvSpPr>
                <a:spLocks noChangeShapeType="1"/>
              </p:cNvSpPr>
              <p:nvPr/>
            </p:nvSpPr>
            <p:spPr bwMode="auto">
              <a:xfrm flipH="1" flipV="1">
                <a:off x="4121404" y="3464271"/>
                <a:ext cx="17378" cy="5658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Line 737"/>
              <p:cNvSpPr>
                <a:spLocks noChangeShapeType="1"/>
              </p:cNvSpPr>
              <p:nvPr/>
            </p:nvSpPr>
            <p:spPr bwMode="auto">
              <a:xfrm>
                <a:off x="4126333" y="3207260"/>
                <a:ext cx="0" cy="2592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" name="Oval 614"/>
              <p:cNvSpPr>
                <a:spLocks noChangeArrowheads="1"/>
              </p:cNvSpPr>
              <p:nvPr/>
            </p:nvSpPr>
            <p:spPr bwMode="auto">
              <a:xfrm>
                <a:off x="3817812" y="3471292"/>
                <a:ext cx="626234" cy="568625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9" name="Line 556"/>
              <p:cNvSpPr>
                <a:spLocks noChangeShapeType="1"/>
              </p:cNvSpPr>
              <p:nvPr/>
            </p:nvSpPr>
            <p:spPr bwMode="auto">
              <a:xfrm flipH="1">
                <a:off x="3938695" y="4240602"/>
                <a:ext cx="4110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" name="Line 556"/>
              <p:cNvSpPr>
                <a:spLocks noChangeShapeType="1"/>
              </p:cNvSpPr>
              <p:nvPr/>
            </p:nvSpPr>
            <p:spPr bwMode="auto">
              <a:xfrm flipH="1">
                <a:off x="4079678" y="4319678"/>
                <a:ext cx="1627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" name="Line 520"/>
              <p:cNvSpPr>
                <a:spLocks noChangeShapeType="1"/>
              </p:cNvSpPr>
              <p:nvPr/>
            </p:nvSpPr>
            <p:spPr bwMode="auto">
              <a:xfrm flipH="1">
                <a:off x="4154853" y="4329204"/>
                <a:ext cx="419" cy="2126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Line 556"/>
              <p:cNvSpPr>
                <a:spLocks noChangeShapeType="1"/>
              </p:cNvSpPr>
              <p:nvPr/>
            </p:nvSpPr>
            <p:spPr bwMode="auto">
              <a:xfrm flipH="1">
                <a:off x="3967270" y="4544391"/>
                <a:ext cx="4110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4261975" y="3870043"/>
                <a:ext cx="4194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114"/>
            <p:cNvSpPr txBox="1"/>
            <p:nvPr/>
          </p:nvSpPr>
          <p:spPr>
            <a:xfrm>
              <a:off x="4192837" y="3997239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36122" y="4048497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Text Box 573"/>
            <p:cNvSpPr txBox="1">
              <a:spLocks noChangeArrowheads="1"/>
            </p:cNvSpPr>
            <p:nvPr/>
          </p:nvSpPr>
          <p:spPr bwMode="auto">
            <a:xfrm>
              <a:off x="125987" y="3923531"/>
              <a:ext cx="66488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Text Box 573"/>
            <p:cNvSpPr txBox="1">
              <a:spLocks noChangeArrowheads="1"/>
            </p:cNvSpPr>
            <p:nvPr/>
          </p:nvSpPr>
          <p:spPr bwMode="auto">
            <a:xfrm>
              <a:off x="3430787" y="3877992"/>
              <a:ext cx="66488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Text Box 573"/>
            <p:cNvSpPr txBox="1">
              <a:spLocks noChangeArrowheads="1"/>
            </p:cNvSpPr>
            <p:nvPr/>
          </p:nvSpPr>
          <p:spPr bwMode="auto">
            <a:xfrm>
              <a:off x="4098634" y="2968878"/>
              <a:ext cx="6141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с2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93" name="Группа 192"/>
            <p:cNvGrpSpPr/>
            <p:nvPr/>
          </p:nvGrpSpPr>
          <p:grpSpPr>
            <a:xfrm>
              <a:off x="3896421" y="2818095"/>
              <a:ext cx="367611" cy="310665"/>
              <a:chOff x="6487337" y="3709542"/>
              <a:chExt cx="367611" cy="310665"/>
            </a:xfrm>
          </p:grpSpPr>
          <p:sp>
            <p:nvSpPr>
              <p:cNvPr id="194" name="Line 326"/>
              <p:cNvSpPr>
                <a:spLocks noChangeShapeType="1"/>
              </p:cNvSpPr>
              <p:nvPr/>
            </p:nvSpPr>
            <p:spPr bwMode="auto">
              <a:xfrm>
                <a:off x="6487337" y="3863471"/>
                <a:ext cx="367611" cy="63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5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196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200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1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7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198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99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202" name="Line 326"/>
            <p:cNvSpPr>
              <a:spLocks noChangeShapeType="1"/>
            </p:cNvSpPr>
            <p:nvPr/>
          </p:nvSpPr>
          <p:spPr bwMode="auto">
            <a:xfrm>
              <a:off x="364467" y="3034914"/>
              <a:ext cx="356109" cy="23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3" name="Group 256"/>
            <p:cNvGrpSpPr>
              <a:grpSpLocks/>
            </p:cNvGrpSpPr>
            <p:nvPr/>
          </p:nvGrpSpPr>
          <p:grpSpPr bwMode="auto">
            <a:xfrm>
              <a:off x="393643" y="2820602"/>
              <a:ext cx="285750" cy="433387"/>
              <a:chOff x="1565" y="3657"/>
              <a:chExt cx="181" cy="182"/>
            </a:xfrm>
          </p:grpSpPr>
          <p:grpSp>
            <p:nvGrpSpPr>
              <p:cNvPr id="204" name="Group 257"/>
              <p:cNvGrpSpPr>
                <a:grpSpLocks/>
              </p:cNvGrpSpPr>
              <p:nvPr/>
            </p:nvGrpSpPr>
            <p:grpSpPr bwMode="auto">
              <a:xfrm>
                <a:off x="1565" y="3657"/>
                <a:ext cx="90" cy="91"/>
                <a:chOff x="1565" y="3657"/>
                <a:chExt cx="272" cy="181"/>
              </a:xfrm>
            </p:grpSpPr>
            <p:sp>
              <p:nvSpPr>
                <p:cNvPr id="208" name="Arc 258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9" name="Arc 259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05" name="Group 260"/>
              <p:cNvGrpSpPr>
                <a:grpSpLocks/>
              </p:cNvGrpSpPr>
              <p:nvPr/>
            </p:nvGrpSpPr>
            <p:grpSpPr bwMode="auto">
              <a:xfrm flipV="1">
                <a:off x="1656" y="3748"/>
                <a:ext cx="90" cy="91"/>
                <a:chOff x="1565" y="3657"/>
                <a:chExt cx="272" cy="181"/>
              </a:xfrm>
            </p:grpSpPr>
            <p:sp>
              <p:nvSpPr>
                <p:cNvPr id="206" name="Arc 261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7" name="Arc 262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229" name="Группа 228"/>
            <p:cNvGrpSpPr/>
            <p:nvPr/>
          </p:nvGrpSpPr>
          <p:grpSpPr>
            <a:xfrm flipV="1">
              <a:off x="3339238" y="1844824"/>
              <a:ext cx="330566" cy="817770"/>
              <a:chOff x="6499262" y="3709542"/>
              <a:chExt cx="330566" cy="310665"/>
            </a:xfrm>
          </p:grpSpPr>
          <p:sp>
            <p:nvSpPr>
              <p:cNvPr id="230" name="Line 326"/>
              <p:cNvSpPr>
                <a:spLocks noChangeShapeType="1"/>
              </p:cNvSpPr>
              <p:nvPr/>
            </p:nvSpPr>
            <p:spPr bwMode="auto">
              <a:xfrm>
                <a:off x="6499262" y="3865360"/>
                <a:ext cx="3305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1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232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236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37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3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234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35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238" name="TextBox 237"/>
            <p:cNvSpPr txBox="1"/>
            <p:nvPr/>
          </p:nvSpPr>
          <p:spPr>
            <a:xfrm>
              <a:off x="4293253" y="1375272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9" name="Группа 238"/>
            <p:cNvGrpSpPr/>
            <p:nvPr/>
          </p:nvGrpSpPr>
          <p:grpSpPr>
            <a:xfrm flipV="1">
              <a:off x="1328825" y="1868189"/>
              <a:ext cx="330566" cy="817770"/>
              <a:chOff x="6499262" y="3709542"/>
              <a:chExt cx="330566" cy="310665"/>
            </a:xfrm>
          </p:grpSpPr>
          <p:sp>
            <p:nvSpPr>
              <p:cNvPr id="240" name="Line 326"/>
              <p:cNvSpPr>
                <a:spLocks noChangeShapeType="1"/>
              </p:cNvSpPr>
              <p:nvPr/>
            </p:nvSpPr>
            <p:spPr bwMode="auto">
              <a:xfrm>
                <a:off x="6499262" y="3865360"/>
                <a:ext cx="3305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41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242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246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47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3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244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45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248" name="Прямоугольник 247"/>
          <p:cNvSpPr/>
          <p:nvPr/>
        </p:nvSpPr>
        <p:spPr>
          <a:xfrm>
            <a:off x="992" y="51940"/>
            <a:ext cx="910850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 (усиление синфазного сигнала)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4917789" y="548680"/>
            <a:ext cx="4226211" cy="38779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схеме ДУ  два усилителя (схема с ОЭ)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Т1, </a:t>
            </a:r>
            <a:r>
              <a:rPr lang="en-US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Т2, </a:t>
            </a:r>
            <a:r>
              <a:rPr lang="en-US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к2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 выходам которых подключена нагрузка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</a:p>
          <a:p>
            <a:pPr indent="180975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определяют положение рабочей точки при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c1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0.</a:t>
            </a:r>
          </a:p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на входы действуют синхронные сигналы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c1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(эквивалентно дрейфу нуля).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992" y="4505052"/>
            <a:ext cx="9108504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85725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идентичных параметрах усилительных каскадов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Т1,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Т2,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дрейф напряжения в нагрузке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 отсутствует, так как напряжения  на коллекторах транзисторов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 Т2 равны и их разность равна нулю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180975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Однако незначительные отклонения параметров усилителей приводят к появлению дрейфа нуля. 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766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" grpId="0" animBg="1"/>
      <p:bldP spid="2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/>
          <p:cNvSpPr txBox="1"/>
          <p:nvPr/>
        </p:nvSpPr>
        <p:spPr>
          <a:xfrm>
            <a:off x="4896625" y="692696"/>
            <a:ext cx="4226211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180975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уменьшения влияния отклонения параметров усилителей на величину дрейфа нуля в эмиттерные цепи транзисторов включают одинаковые по величине сопротивления резисторы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э1 и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07504" y="4005064"/>
            <a:ext cx="9122836" cy="28007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случае коэффициент передачи (усиления) синфазных сигналов уменьшается в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/(R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э), уменьшается значения синфазных сигналов на коллекторах транзисторов, а следовательно, и их разность, т.е. величина дрейфа. Так как напряжения на эмиттерах транзисторов одинаковые, то эмиттеры можно соединить и вместо двух резисторов (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э1 и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использовать один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э.</a:t>
            </a:r>
          </a:p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повышения степени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подавления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синхронного сигнала (помехи) требуется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/R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5" name="Группа 144"/>
          <p:cNvGrpSpPr/>
          <p:nvPr/>
        </p:nvGrpSpPr>
        <p:grpSpPr>
          <a:xfrm>
            <a:off x="107504" y="404664"/>
            <a:ext cx="4780907" cy="3532084"/>
            <a:chOff x="179512" y="689004"/>
            <a:chExt cx="4780907" cy="3532084"/>
          </a:xfrm>
        </p:grpSpPr>
        <p:sp>
          <p:nvSpPr>
            <p:cNvPr id="6" name="Text Box 593"/>
            <p:cNvSpPr txBox="1">
              <a:spLocks noChangeArrowheads="1"/>
            </p:cNvSpPr>
            <p:nvPr/>
          </p:nvSpPr>
          <p:spPr bwMode="auto">
            <a:xfrm>
              <a:off x="4404568" y="912565"/>
              <a:ext cx="555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</a:p>
          </p:txBody>
        </p:sp>
        <p:sp>
          <p:nvSpPr>
            <p:cNvPr id="7" name="Line 556"/>
            <p:cNvSpPr>
              <a:spLocks noChangeShapeType="1"/>
            </p:cNvSpPr>
            <p:nvPr/>
          </p:nvSpPr>
          <p:spPr bwMode="auto">
            <a:xfrm flipH="1">
              <a:off x="1836647" y="4167089"/>
              <a:ext cx="4233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 Box 594"/>
            <p:cNvSpPr txBox="1">
              <a:spLocks noChangeArrowheads="1"/>
            </p:cNvSpPr>
            <p:nvPr/>
          </p:nvSpPr>
          <p:spPr bwMode="auto">
            <a:xfrm>
              <a:off x="2258094" y="2844310"/>
              <a:ext cx="57806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T1</a:t>
              </a:r>
              <a:endPara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Group 534"/>
            <p:cNvGrpSpPr>
              <a:grpSpLocks/>
            </p:cNvGrpSpPr>
            <p:nvPr/>
          </p:nvGrpSpPr>
          <p:grpSpPr bwMode="auto">
            <a:xfrm>
              <a:off x="1973114" y="2055584"/>
              <a:ext cx="1451956" cy="227951"/>
              <a:chOff x="827" y="2432"/>
              <a:chExt cx="511" cy="91"/>
            </a:xfrm>
          </p:grpSpPr>
          <p:sp>
            <p:nvSpPr>
              <p:cNvPr id="123" name="Rectangle 535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24" name="Line 536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" name="Line 537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" name="Line 539"/>
            <p:cNvSpPr>
              <a:spLocks noChangeShapeType="1"/>
            </p:cNvSpPr>
            <p:nvPr/>
          </p:nvSpPr>
          <p:spPr bwMode="auto">
            <a:xfrm flipH="1">
              <a:off x="986143" y="3613583"/>
              <a:ext cx="0" cy="2455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Oval 540"/>
            <p:cNvSpPr>
              <a:spLocks noChangeArrowheads="1"/>
            </p:cNvSpPr>
            <p:nvPr/>
          </p:nvSpPr>
          <p:spPr bwMode="auto">
            <a:xfrm flipV="1">
              <a:off x="3319938" y="2110693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" name="Oval 542"/>
            <p:cNvSpPr>
              <a:spLocks noChangeArrowheads="1"/>
            </p:cNvSpPr>
            <p:nvPr/>
          </p:nvSpPr>
          <p:spPr bwMode="auto">
            <a:xfrm flipV="1">
              <a:off x="3322779" y="873243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3" name="Line 545"/>
            <p:cNvSpPr>
              <a:spLocks noChangeShapeType="1"/>
            </p:cNvSpPr>
            <p:nvPr/>
          </p:nvSpPr>
          <p:spPr bwMode="auto">
            <a:xfrm flipV="1">
              <a:off x="984306" y="2765739"/>
              <a:ext cx="673405" cy="12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553"/>
            <p:cNvSpPr>
              <a:spLocks noChangeShapeType="1"/>
            </p:cNvSpPr>
            <p:nvPr/>
          </p:nvSpPr>
          <p:spPr bwMode="auto">
            <a:xfrm>
              <a:off x="2055514" y="928352"/>
              <a:ext cx="23214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571"/>
            <p:cNvSpPr>
              <a:spLocks noChangeShapeType="1"/>
            </p:cNvSpPr>
            <p:nvPr/>
          </p:nvSpPr>
          <p:spPr bwMode="auto">
            <a:xfrm flipH="1" flipV="1">
              <a:off x="976068" y="3064772"/>
              <a:ext cx="7997" cy="52383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med" len="med"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572"/>
            <p:cNvSpPr>
              <a:spLocks noChangeShapeType="1"/>
            </p:cNvSpPr>
            <p:nvPr/>
          </p:nvSpPr>
          <p:spPr bwMode="auto">
            <a:xfrm flipH="1" flipV="1">
              <a:off x="2356702" y="1950375"/>
              <a:ext cx="644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Text Box 573"/>
            <p:cNvSpPr txBox="1">
              <a:spLocks noChangeArrowheads="1"/>
            </p:cNvSpPr>
            <p:nvPr/>
          </p:nvSpPr>
          <p:spPr bwMode="auto">
            <a:xfrm>
              <a:off x="179512" y="2776789"/>
              <a:ext cx="8533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с1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574"/>
            <p:cNvSpPr txBox="1">
              <a:spLocks noChangeArrowheads="1"/>
            </p:cNvSpPr>
            <p:nvPr/>
          </p:nvSpPr>
          <p:spPr bwMode="auto">
            <a:xfrm>
              <a:off x="2288508" y="1469423"/>
              <a:ext cx="10314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9" name="Group 595"/>
            <p:cNvGrpSpPr>
              <a:grpSpLocks/>
            </p:cNvGrpSpPr>
            <p:nvPr/>
          </p:nvGrpSpPr>
          <p:grpSpPr bwMode="auto">
            <a:xfrm>
              <a:off x="1433242" y="928352"/>
              <a:ext cx="900724" cy="3251437"/>
              <a:chOff x="3464" y="1260"/>
              <a:chExt cx="317" cy="1298"/>
            </a:xfrm>
          </p:grpSpPr>
          <p:grpSp>
            <p:nvGrpSpPr>
              <p:cNvPr id="112" name="Group 514"/>
              <p:cNvGrpSpPr>
                <a:grpSpLocks/>
              </p:cNvGrpSpPr>
              <p:nvPr/>
            </p:nvGrpSpPr>
            <p:grpSpPr bwMode="auto">
              <a:xfrm>
                <a:off x="3464" y="1669"/>
                <a:ext cx="317" cy="889"/>
                <a:chOff x="311" y="210"/>
                <a:chExt cx="317" cy="889"/>
              </a:xfrm>
            </p:grpSpPr>
            <p:sp>
              <p:nvSpPr>
                <p:cNvPr id="117" name="Oval 515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18" name="Line 516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" name="Line 517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" name="Line 518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1" name="Line 519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2" name="Line 520"/>
                <p:cNvSpPr>
                  <a:spLocks noChangeShapeType="1"/>
                </p:cNvSpPr>
                <p:nvPr/>
              </p:nvSpPr>
              <p:spPr bwMode="auto">
                <a:xfrm>
                  <a:off x="526" y="674"/>
                  <a:ext cx="4" cy="4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3" name="Group 522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114" name="Rectangle 523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15" name="Line 524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6" name="Line 525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20" name="Group 596"/>
            <p:cNvGrpSpPr>
              <a:grpSpLocks/>
            </p:cNvGrpSpPr>
            <p:nvPr/>
          </p:nvGrpSpPr>
          <p:grpSpPr bwMode="auto">
            <a:xfrm flipH="1">
              <a:off x="3109681" y="960916"/>
              <a:ext cx="1150767" cy="3208852"/>
              <a:chOff x="3376" y="1260"/>
              <a:chExt cx="405" cy="1281"/>
            </a:xfrm>
          </p:grpSpPr>
          <p:grpSp>
            <p:nvGrpSpPr>
              <p:cNvPr id="99" name="Group 597"/>
              <p:cNvGrpSpPr>
                <a:grpSpLocks/>
              </p:cNvGrpSpPr>
              <p:nvPr/>
            </p:nvGrpSpPr>
            <p:grpSpPr bwMode="auto">
              <a:xfrm>
                <a:off x="3385" y="1669"/>
                <a:ext cx="396" cy="872"/>
                <a:chOff x="232" y="210"/>
                <a:chExt cx="396" cy="872"/>
              </a:xfrm>
            </p:grpSpPr>
            <p:sp>
              <p:nvSpPr>
                <p:cNvPr id="105" name="Oval 598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06" name="Line 599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" name="Line 600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8" name="Line 601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9" name="Line 602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" name="Line 603"/>
                <p:cNvSpPr>
                  <a:spLocks noChangeShapeType="1"/>
                </p:cNvSpPr>
                <p:nvPr/>
              </p:nvSpPr>
              <p:spPr bwMode="auto">
                <a:xfrm>
                  <a:off x="523" y="678"/>
                  <a:ext cx="2" cy="40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1" name="Line 604"/>
                <p:cNvSpPr>
                  <a:spLocks noChangeShapeType="1"/>
                </p:cNvSpPr>
                <p:nvPr/>
              </p:nvSpPr>
              <p:spPr bwMode="auto">
                <a:xfrm>
                  <a:off x="232" y="534"/>
                  <a:ext cx="168" cy="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0" name="Group 605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102" name="Rectangle 606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03" name="Line 607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" name="Line 608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1" name="Text Box 609"/>
              <p:cNvSpPr txBox="1">
                <a:spLocks noChangeArrowheads="1"/>
              </p:cNvSpPr>
              <p:nvPr/>
            </p:nvSpPr>
            <p:spPr bwMode="auto">
              <a:xfrm>
                <a:off x="3376" y="1281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к2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" name="Oval 610"/>
            <p:cNvSpPr>
              <a:spLocks noChangeArrowheads="1"/>
            </p:cNvSpPr>
            <p:nvPr/>
          </p:nvSpPr>
          <p:spPr bwMode="auto">
            <a:xfrm flipV="1">
              <a:off x="1984377" y="2103178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" name="Text Box 612"/>
            <p:cNvSpPr txBox="1">
              <a:spLocks noChangeArrowheads="1"/>
            </p:cNvSpPr>
            <p:nvPr/>
          </p:nvSpPr>
          <p:spPr bwMode="auto">
            <a:xfrm>
              <a:off x="2701768" y="2850524"/>
              <a:ext cx="59594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T2</a:t>
              </a:r>
              <a:endPara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Line 737"/>
            <p:cNvSpPr>
              <a:spLocks noChangeShapeType="1"/>
            </p:cNvSpPr>
            <p:nvPr/>
          </p:nvSpPr>
          <p:spPr bwMode="auto">
            <a:xfrm>
              <a:off x="962091" y="2765786"/>
              <a:ext cx="0" cy="2592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Oval 738"/>
            <p:cNvSpPr>
              <a:spLocks noChangeArrowheads="1"/>
            </p:cNvSpPr>
            <p:nvPr/>
          </p:nvSpPr>
          <p:spPr bwMode="auto">
            <a:xfrm flipV="1">
              <a:off x="3311420" y="2093175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5" name="Oval 740"/>
            <p:cNvSpPr>
              <a:spLocks noChangeArrowheads="1"/>
            </p:cNvSpPr>
            <p:nvPr/>
          </p:nvSpPr>
          <p:spPr bwMode="auto">
            <a:xfrm flipV="1">
              <a:off x="3314261" y="855725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" name="Line 744"/>
            <p:cNvSpPr>
              <a:spLocks noChangeShapeType="1"/>
            </p:cNvSpPr>
            <p:nvPr/>
          </p:nvSpPr>
          <p:spPr bwMode="auto">
            <a:xfrm>
              <a:off x="4418326" y="1412172"/>
              <a:ext cx="0" cy="2501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745"/>
            <p:cNvSpPr>
              <a:spLocks noChangeShapeType="1"/>
            </p:cNvSpPr>
            <p:nvPr/>
          </p:nvSpPr>
          <p:spPr bwMode="auto">
            <a:xfrm>
              <a:off x="4205396" y="1653636"/>
              <a:ext cx="451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8" name="Group 751"/>
            <p:cNvGrpSpPr>
              <a:grpSpLocks/>
            </p:cNvGrpSpPr>
            <p:nvPr/>
          </p:nvGrpSpPr>
          <p:grpSpPr bwMode="auto">
            <a:xfrm>
              <a:off x="1347996" y="1006022"/>
              <a:ext cx="772860" cy="1968900"/>
              <a:chOff x="3437" y="1298"/>
              <a:chExt cx="272" cy="786"/>
            </a:xfrm>
          </p:grpSpPr>
          <p:grpSp>
            <p:nvGrpSpPr>
              <p:cNvPr id="95" name="Group 752"/>
              <p:cNvGrpSpPr>
                <a:grpSpLocks/>
              </p:cNvGrpSpPr>
              <p:nvPr/>
            </p:nvGrpSpPr>
            <p:grpSpPr bwMode="auto">
              <a:xfrm>
                <a:off x="3546" y="1669"/>
                <a:ext cx="137" cy="415"/>
                <a:chOff x="393" y="210"/>
                <a:chExt cx="137" cy="415"/>
              </a:xfrm>
            </p:grpSpPr>
            <p:sp>
              <p:nvSpPr>
                <p:cNvPr id="97" name="Line 754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" name="Line 757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" name="Text Box 764"/>
              <p:cNvSpPr txBox="1">
                <a:spLocks noChangeArrowheads="1"/>
              </p:cNvSpPr>
              <p:nvPr/>
            </p:nvSpPr>
            <p:spPr bwMode="auto">
              <a:xfrm>
                <a:off x="3437" y="1298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к1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Group 768"/>
            <p:cNvGrpSpPr>
              <a:grpSpLocks/>
            </p:cNvGrpSpPr>
            <p:nvPr/>
          </p:nvGrpSpPr>
          <p:grpSpPr bwMode="auto">
            <a:xfrm flipH="1">
              <a:off x="3379626" y="1967923"/>
              <a:ext cx="389272" cy="1039557"/>
              <a:chOff x="393" y="210"/>
              <a:chExt cx="137" cy="415"/>
            </a:xfrm>
          </p:grpSpPr>
          <p:sp>
            <p:nvSpPr>
              <p:cNvPr id="93" name="Line 770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773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" name="Oval 781"/>
            <p:cNvSpPr>
              <a:spLocks noChangeArrowheads="1"/>
            </p:cNvSpPr>
            <p:nvPr/>
          </p:nvSpPr>
          <p:spPr bwMode="auto">
            <a:xfrm flipV="1">
              <a:off x="1984485" y="2085660"/>
              <a:ext cx="127864" cy="112722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64577" y="689004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Line 556"/>
            <p:cNvSpPr>
              <a:spLocks noChangeShapeType="1"/>
            </p:cNvSpPr>
            <p:nvPr/>
          </p:nvSpPr>
          <p:spPr bwMode="auto">
            <a:xfrm flipH="1">
              <a:off x="3184546" y="4159477"/>
              <a:ext cx="4233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Text Box 764"/>
            <p:cNvSpPr txBox="1">
              <a:spLocks noChangeArrowheads="1"/>
            </p:cNvSpPr>
            <p:nvPr/>
          </p:nvSpPr>
          <p:spPr bwMode="auto">
            <a:xfrm>
              <a:off x="2475374" y="2203822"/>
              <a:ext cx="635302" cy="460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Oval 614"/>
            <p:cNvSpPr>
              <a:spLocks noChangeArrowheads="1"/>
            </p:cNvSpPr>
            <p:nvPr/>
          </p:nvSpPr>
          <p:spPr bwMode="auto">
            <a:xfrm>
              <a:off x="653570" y="3048868"/>
              <a:ext cx="626234" cy="56862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5" name="Line 556"/>
            <p:cNvSpPr>
              <a:spLocks noChangeShapeType="1"/>
            </p:cNvSpPr>
            <p:nvPr/>
          </p:nvSpPr>
          <p:spPr bwMode="auto">
            <a:xfrm flipH="1">
              <a:off x="774453" y="3856804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556"/>
            <p:cNvSpPr>
              <a:spLocks noChangeShapeType="1"/>
            </p:cNvSpPr>
            <p:nvPr/>
          </p:nvSpPr>
          <p:spPr bwMode="auto">
            <a:xfrm flipH="1">
              <a:off x="915436" y="3935354"/>
              <a:ext cx="16272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520"/>
            <p:cNvSpPr>
              <a:spLocks noChangeShapeType="1"/>
            </p:cNvSpPr>
            <p:nvPr/>
          </p:nvSpPr>
          <p:spPr bwMode="auto">
            <a:xfrm flipH="1">
              <a:off x="999237" y="3944880"/>
              <a:ext cx="419" cy="2126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556"/>
            <p:cNvSpPr>
              <a:spLocks noChangeShapeType="1"/>
            </p:cNvSpPr>
            <p:nvPr/>
          </p:nvSpPr>
          <p:spPr bwMode="auto">
            <a:xfrm flipH="1">
              <a:off x="774453" y="4179117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88279" y="3482317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val 570"/>
            <p:cNvSpPr>
              <a:spLocks noChangeArrowheads="1"/>
            </p:cNvSpPr>
            <p:nvPr/>
          </p:nvSpPr>
          <p:spPr bwMode="auto">
            <a:xfrm>
              <a:off x="4341791" y="878982"/>
              <a:ext cx="130704" cy="11272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1" name="Oval 570"/>
            <p:cNvSpPr>
              <a:spLocks noChangeArrowheads="1"/>
            </p:cNvSpPr>
            <p:nvPr/>
          </p:nvSpPr>
          <p:spPr bwMode="auto">
            <a:xfrm>
              <a:off x="4351830" y="1299085"/>
              <a:ext cx="130704" cy="11272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3926947" y="2791857"/>
              <a:ext cx="863642" cy="1337131"/>
              <a:chOff x="3817812" y="3207260"/>
              <a:chExt cx="863642" cy="1337131"/>
            </a:xfrm>
          </p:grpSpPr>
          <p:sp>
            <p:nvSpPr>
              <p:cNvPr id="84" name="Line 539"/>
              <p:cNvSpPr>
                <a:spLocks noChangeShapeType="1"/>
              </p:cNvSpPr>
              <p:nvPr/>
            </p:nvSpPr>
            <p:spPr bwMode="auto">
              <a:xfrm flipH="1">
                <a:off x="4144847" y="4039917"/>
                <a:ext cx="1" cy="21323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571"/>
              <p:cNvSpPr>
                <a:spLocks noChangeShapeType="1"/>
              </p:cNvSpPr>
              <p:nvPr/>
            </p:nvSpPr>
            <p:spPr bwMode="auto">
              <a:xfrm flipH="1" flipV="1">
                <a:off x="4121404" y="3464271"/>
                <a:ext cx="17378" cy="5658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7"/>
              <p:cNvSpPr>
                <a:spLocks noChangeShapeType="1"/>
              </p:cNvSpPr>
              <p:nvPr/>
            </p:nvSpPr>
            <p:spPr bwMode="auto">
              <a:xfrm>
                <a:off x="4126333" y="3207260"/>
                <a:ext cx="0" cy="2592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Oval 614"/>
              <p:cNvSpPr>
                <a:spLocks noChangeArrowheads="1"/>
              </p:cNvSpPr>
              <p:nvPr/>
            </p:nvSpPr>
            <p:spPr bwMode="auto">
              <a:xfrm>
                <a:off x="3817812" y="3471292"/>
                <a:ext cx="626234" cy="568625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8" name="Line 556"/>
              <p:cNvSpPr>
                <a:spLocks noChangeShapeType="1"/>
              </p:cNvSpPr>
              <p:nvPr/>
            </p:nvSpPr>
            <p:spPr bwMode="auto">
              <a:xfrm flipH="1">
                <a:off x="3938695" y="4240602"/>
                <a:ext cx="4110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556"/>
              <p:cNvSpPr>
                <a:spLocks noChangeShapeType="1"/>
              </p:cNvSpPr>
              <p:nvPr/>
            </p:nvSpPr>
            <p:spPr bwMode="auto">
              <a:xfrm flipH="1">
                <a:off x="4079678" y="4319678"/>
                <a:ext cx="1627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520"/>
              <p:cNvSpPr>
                <a:spLocks noChangeShapeType="1"/>
              </p:cNvSpPr>
              <p:nvPr/>
            </p:nvSpPr>
            <p:spPr bwMode="auto">
              <a:xfrm flipH="1">
                <a:off x="4154853" y="4329204"/>
                <a:ext cx="419" cy="2126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556"/>
              <p:cNvSpPr>
                <a:spLocks noChangeShapeType="1"/>
              </p:cNvSpPr>
              <p:nvPr/>
            </p:nvSpPr>
            <p:spPr bwMode="auto">
              <a:xfrm flipH="1">
                <a:off x="3967270" y="4544391"/>
                <a:ext cx="4110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4261975" y="3870043"/>
                <a:ext cx="4194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4387697" y="3708165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30982" y="3759423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573"/>
            <p:cNvSpPr txBox="1">
              <a:spLocks noChangeArrowheads="1"/>
            </p:cNvSpPr>
            <p:nvPr/>
          </p:nvSpPr>
          <p:spPr bwMode="auto">
            <a:xfrm>
              <a:off x="320847" y="3634457"/>
              <a:ext cx="66488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 Box 573"/>
            <p:cNvSpPr txBox="1">
              <a:spLocks noChangeArrowheads="1"/>
            </p:cNvSpPr>
            <p:nvPr/>
          </p:nvSpPr>
          <p:spPr bwMode="auto">
            <a:xfrm>
              <a:off x="3625647" y="3588918"/>
              <a:ext cx="66488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573"/>
            <p:cNvSpPr txBox="1">
              <a:spLocks noChangeArrowheads="1"/>
            </p:cNvSpPr>
            <p:nvPr/>
          </p:nvSpPr>
          <p:spPr bwMode="auto">
            <a:xfrm>
              <a:off x="4293494" y="2679804"/>
              <a:ext cx="6141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с2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Группа 47"/>
            <p:cNvGrpSpPr/>
            <p:nvPr/>
          </p:nvGrpSpPr>
          <p:grpSpPr>
            <a:xfrm>
              <a:off x="4091281" y="2529021"/>
              <a:ext cx="367611" cy="310665"/>
              <a:chOff x="6487337" y="3709542"/>
              <a:chExt cx="367611" cy="310665"/>
            </a:xfrm>
          </p:grpSpPr>
          <p:sp>
            <p:nvSpPr>
              <p:cNvPr id="76" name="Line 326"/>
              <p:cNvSpPr>
                <a:spLocks noChangeShapeType="1"/>
              </p:cNvSpPr>
              <p:nvPr/>
            </p:nvSpPr>
            <p:spPr bwMode="auto">
              <a:xfrm>
                <a:off x="6487337" y="3863471"/>
                <a:ext cx="367611" cy="63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7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78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82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3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9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80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81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49" name="Line 326"/>
            <p:cNvSpPr>
              <a:spLocks noChangeShapeType="1"/>
            </p:cNvSpPr>
            <p:nvPr/>
          </p:nvSpPr>
          <p:spPr bwMode="auto">
            <a:xfrm>
              <a:off x="559327" y="2745840"/>
              <a:ext cx="356109" cy="23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0" name="Group 256"/>
            <p:cNvGrpSpPr>
              <a:grpSpLocks/>
            </p:cNvGrpSpPr>
            <p:nvPr/>
          </p:nvGrpSpPr>
          <p:grpSpPr bwMode="auto">
            <a:xfrm>
              <a:off x="588503" y="2531528"/>
              <a:ext cx="285750" cy="433387"/>
              <a:chOff x="1565" y="3657"/>
              <a:chExt cx="181" cy="182"/>
            </a:xfrm>
          </p:grpSpPr>
          <p:grpSp>
            <p:nvGrpSpPr>
              <p:cNvPr id="70" name="Group 257"/>
              <p:cNvGrpSpPr>
                <a:grpSpLocks/>
              </p:cNvGrpSpPr>
              <p:nvPr/>
            </p:nvGrpSpPr>
            <p:grpSpPr bwMode="auto">
              <a:xfrm>
                <a:off x="1565" y="3657"/>
                <a:ext cx="90" cy="91"/>
                <a:chOff x="1565" y="3657"/>
                <a:chExt cx="272" cy="181"/>
              </a:xfrm>
            </p:grpSpPr>
            <p:sp>
              <p:nvSpPr>
                <p:cNvPr id="74" name="Arc 258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5" name="Arc 259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71" name="Group 260"/>
              <p:cNvGrpSpPr>
                <a:grpSpLocks/>
              </p:cNvGrpSpPr>
              <p:nvPr/>
            </p:nvGrpSpPr>
            <p:grpSpPr bwMode="auto">
              <a:xfrm flipV="1">
                <a:off x="1656" y="3748"/>
                <a:ext cx="90" cy="91"/>
                <a:chOff x="1565" y="3657"/>
                <a:chExt cx="272" cy="181"/>
              </a:xfrm>
            </p:grpSpPr>
            <p:sp>
              <p:nvSpPr>
                <p:cNvPr id="72" name="Arc 261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3" name="Arc 262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51" name="Группа 50"/>
            <p:cNvGrpSpPr/>
            <p:nvPr/>
          </p:nvGrpSpPr>
          <p:grpSpPr>
            <a:xfrm flipV="1">
              <a:off x="3577826" y="1876337"/>
              <a:ext cx="330566" cy="498963"/>
              <a:chOff x="6499262" y="3709542"/>
              <a:chExt cx="330566" cy="310665"/>
            </a:xfrm>
          </p:grpSpPr>
          <p:sp>
            <p:nvSpPr>
              <p:cNvPr id="62" name="Line 326"/>
              <p:cNvSpPr>
                <a:spLocks noChangeShapeType="1"/>
              </p:cNvSpPr>
              <p:nvPr/>
            </p:nvSpPr>
            <p:spPr bwMode="auto">
              <a:xfrm>
                <a:off x="6499262" y="3865360"/>
                <a:ext cx="3305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3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64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68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5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66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7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sp>
          <p:nvSpPr>
            <p:cNvPr id="52" name="TextBox 51"/>
            <p:cNvSpPr txBox="1"/>
            <p:nvPr/>
          </p:nvSpPr>
          <p:spPr>
            <a:xfrm>
              <a:off x="4488113" y="1086198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Rectangle 523"/>
            <p:cNvSpPr>
              <a:spLocks noChangeArrowheads="1"/>
            </p:cNvSpPr>
            <p:nvPr/>
          </p:nvSpPr>
          <p:spPr bwMode="auto">
            <a:xfrm rot="5400000">
              <a:off x="1766026" y="3540749"/>
              <a:ext cx="568626" cy="2585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7" name="Rectangle 523"/>
            <p:cNvSpPr>
              <a:spLocks noChangeArrowheads="1"/>
            </p:cNvSpPr>
            <p:nvPr/>
          </p:nvSpPr>
          <p:spPr bwMode="auto">
            <a:xfrm rot="5400000">
              <a:off x="3116808" y="3540749"/>
              <a:ext cx="568626" cy="25856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8" name="Text Box 764"/>
            <p:cNvSpPr txBox="1">
              <a:spLocks noChangeArrowheads="1"/>
            </p:cNvSpPr>
            <p:nvPr/>
          </p:nvSpPr>
          <p:spPr bwMode="auto">
            <a:xfrm>
              <a:off x="1376746" y="3356992"/>
              <a:ext cx="772860" cy="46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э1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 Box 764"/>
            <p:cNvSpPr txBox="1">
              <a:spLocks noChangeArrowheads="1"/>
            </p:cNvSpPr>
            <p:nvPr/>
          </p:nvSpPr>
          <p:spPr bwMode="auto">
            <a:xfrm>
              <a:off x="2707351" y="3356992"/>
              <a:ext cx="623261" cy="46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э2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0" name="Группа 129"/>
            <p:cNvGrpSpPr/>
            <p:nvPr/>
          </p:nvGrpSpPr>
          <p:grpSpPr>
            <a:xfrm flipV="1">
              <a:off x="1559712" y="1874397"/>
              <a:ext cx="330566" cy="471342"/>
              <a:chOff x="6499262" y="3709542"/>
              <a:chExt cx="330566" cy="310665"/>
            </a:xfrm>
          </p:grpSpPr>
          <p:sp>
            <p:nvSpPr>
              <p:cNvPr id="131" name="Line 326"/>
              <p:cNvSpPr>
                <a:spLocks noChangeShapeType="1"/>
              </p:cNvSpPr>
              <p:nvPr/>
            </p:nvSpPr>
            <p:spPr bwMode="auto">
              <a:xfrm>
                <a:off x="6499262" y="3865360"/>
                <a:ext cx="3305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2" name="Group 256"/>
              <p:cNvGrpSpPr>
                <a:grpSpLocks/>
              </p:cNvGrpSpPr>
              <p:nvPr/>
            </p:nvGrpSpPr>
            <p:grpSpPr bwMode="auto">
              <a:xfrm>
                <a:off x="6516514" y="3709542"/>
                <a:ext cx="285750" cy="310665"/>
                <a:chOff x="1565" y="3657"/>
                <a:chExt cx="181" cy="182"/>
              </a:xfrm>
            </p:grpSpPr>
            <p:grpSp>
              <p:nvGrpSpPr>
                <p:cNvPr id="133" name="Group 257"/>
                <p:cNvGrpSpPr>
                  <a:grpSpLocks/>
                </p:cNvGrpSpPr>
                <p:nvPr/>
              </p:nvGrpSpPr>
              <p:grpSpPr bwMode="auto">
                <a:xfrm>
                  <a:off x="1565" y="3657"/>
                  <a:ext cx="90" cy="91"/>
                  <a:chOff x="1565" y="3657"/>
                  <a:chExt cx="272" cy="181"/>
                </a:xfrm>
              </p:grpSpPr>
              <p:sp>
                <p:nvSpPr>
                  <p:cNvPr id="137" name="Arc 258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8" name="Arc 259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4" name="Group 260"/>
                <p:cNvGrpSpPr>
                  <a:grpSpLocks/>
                </p:cNvGrpSpPr>
                <p:nvPr/>
              </p:nvGrpSpPr>
              <p:grpSpPr bwMode="auto">
                <a:xfrm flipV="1">
                  <a:off x="1656" y="3748"/>
                  <a:ext cx="90" cy="91"/>
                  <a:chOff x="1565" y="3657"/>
                  <a:chExt cx="272" cy="181"/>
                </a:xfrm>
              </p:grpSpPr>
              <p:sp>
                <p:nvSpPr>
                  <p:cNvPr id="135" name="Arc 261"/>
                  <p:cNvSpPr>
                    <a:spLocks/>
                  </p:cNvSpPr>
                  <p:nvPr/>
                </p:nvSpPr>
                <p:spPr bwMode="auto">
                  <a:xfrm>
                    <a:off x="1701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6" name="Arc 262"/>
                  <p:cNvSpPr>
                    <a:spLocks/>
                  </p:cNvSpPr>
                  <p:nvPr/>
                </p:nvSpPr>
                <p:spPr bwMode="auto">
                  <a:xfrm flipH="1">
                    <a:off x="1565" y="3657"/>
                    <a:ext cx="136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</p:grpSp>
        <p:cxnSp>
          <p:nvCxnSpPr>
            <p:cNvPr id="142" name="Прямая со стрелкой 141"/>
            <p:cNvCxnSpPr/>
            <p:nvPr/>
          </p:nvCxnSpPr>
          <p:spPr>
            <a:xfrm>
              <a:off x="2052668" y="3275197"/>
              <a:ext cx="135536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Прямоугольник 146"/>
          <p:cNvSpPr/>
          <p:nvPr/>
        </p:nvSpPr>
        <p:spPr>
          <a:xfrm>
            <a:off x="992" y="51940"/>
            <a:ext cx="910850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 (усиление синфазного сигнала)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558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/>
          <p:cNvSpPr txBox="1"/>
          <p:nvPr/>
        </p:nvSpPr>
        <p:spPr>
          <a:xfrm>
            <a:off x="4896625" y="476672"/>
            <a:ext cx="4226211" cy="35702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подаче на входы усилителей противофазных сигналов напряжения на коллекторах транзисторов изменяются в противофазе, напряжение на нагрузке будет равно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 разности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indent="180975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т.е. имеет место усиление разностного сигнала.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93"/>
          <p:cNvSpPr txBox="1">
            <a:spLocks noChangeArrowheads="1"/>
          </p:cNvSpPr>
          <p:nvPr/>
        </p:nvSpPr>
        <p:spPr bwMode="auto">
          <a:xfrm>
            <a:off x="4332560" y="628225"/>
            <a:ext cx="5558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7" name="Line 556"/>
          <p:cNvSpPr>
            <a:spLocks noChangeShapeType="1"/>
          </p:cNvSpPr>
          <p:nvPr/>
        </p:nvSpPr>
        <p:spPr bwMode="auto">
          <a:xfrm flipH="1" flipV="1">
            <a:off x="2639290" y="2990857"/>
            <a:ext cx="0" cy="2071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ext Box 594"/>
          <p:cNvSpPr txBox="1">
            <a:spLocks noChangeArrowheads="1"/>
          </p:cNvSpPr>
          <p:nvPr/>
        </p:nvSpPr>
        <p:spPr bwMode="auto">
          <a:xfrm>
            <a:off x="2208744" y="2348880"/>
            <a:ext cx="5780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T1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534"/>
          <p:cNvGrpSpPr>
            <a:grpSpLocks/>
          </p:cNvGrpSpPr>
          <p:nvPr/>
        </p:nvGrpSpPr>
        <p:grpSpPr bwMode="auto">
          <a:xfrm>
            <a:off x="1901106" y="1771244"/>
            <a:ext cx="1451956" cy="227951"/>
            <a:chOff x="827" y="2432"/>
            <a:chExt cx="511" cy="91"/>
          </a:xfrm>
        </p:grpSpPr>
        <p:sp>
          <p:nvSpPr>
            <p:cNvPr id="123" name="Rectangle 535"/>
            <p:cNvSpPr>
              <a:spLocks noChangeArrowheads="1"/>
            </p:cNvSpPr>
            <p:nvPr/>
          </p:nvSpPr>
          <p:spPr bwMode="auto">
            <a:xfrm>
              <a:off x="975" y="2432"/>
              <a:ext cx="227" cy="9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4" name="Line 536"/>
            <p:cNvSpPr>
              <a:spLocks noChangeShapeType="1"/>
            </p:cNvSpPr>
            <p:nvPr/>
          </p:nvSpPr>
          <p:spPr bwMode="auto">
            <a:xfrm>
              <a:off x="1202" y="2478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Line 537"/>
            <p:cNvSpPr>
              <a:spLocks noChangeShapeType="1"/>
            </p:cNvSpPr>
            <p:nvPr/>
          </p:nvSpPr>
          <p:spPr bwMode="auto">
            <a:xfrm>
              <a:off x="827" y="2474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" name="Line 539"/>
          <p:cNvSpPr>
            <a:spLocks noChangeShapeType="1"/>
          </p:cNvSpPr>
          <p:nvPr/>
        </p:nvSpPr>
        <p:spPr bwMode="auto">
          <a:xfrm flipH="1">
            <a:off x="914135" y="3329243"/>
            <a:ext cx="0" cy="24557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Oval 540"/>
          <p:cNvSpPr>
            <a:spLocks noChangeArrowheads="1"/>
          </p:cNvSpPr>
          <p:nvPr/>
        </p:nvSpPr>
        <p:spPr bwMode="auto">
          <a:xfrm flipV="1">
            <a:off x="3247930" y="1826353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Oval 542"/>
          <p:cNvSpPr>
            <a:spLocks noChangeArrowheads="1"/>
          </p:cNvSpPr>
          <p:nvPr/>
        </p:nvSpPr>
        <p:spPr bwMode="auto">
          <a:xfrm flipV="1">
            <a:off x="3250771" y="588903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Line 545"/>
          <p:cNvSpPr>
            <a:spLocks noChangeShapeType="1"/>
          </p:cNvSpPr>
          <p:nvPr/>
        </p:nvSpPr>
        <p:spPr bwMode="auto">
          <a:xfrm flipV="1">
            <a:off x="912298" y="2481399"/>
            <a:ext cx="673405" cy="125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553"/>
          <p:cNvSpPr>
            <a:spLocks noChangeShapeType="1"/>
          </p:cNvSpPr>
          <p:nvPr/>
        </p:nvSpPr>
        <p:spPr bwMode="auto">
          <a:xfrm>
            <a:off x="1983506" y="644012"/>
            <a:ext cx="232142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571"/>
          <p:cNvSpPr>
            <a:spLocks noChangeShapeType="1"/>
          </p:cNvSpPr>
          <p:nvPr/>
        </p:nvSpPr>
        <p:spPr bwMode="auto">
          <a:xfrm flipH="1" flipV="1">
            <a:off x="904060" y="2780432"/>
            <a:ext cx="7997" cy="5238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572"/>
          <p:cNvSpPr>
            <a:spLocks noChangeShapeType="1"/>
          </p:cNvSpPr>
          <p:nvPr/>
        </p:nvSpPr>
        <p:spPr bwMode="auto">
          <a:xfrm flipH="1" flipV="1">
            <a:off x="2284694" y="1666035"/>
            <a:ext cx="64499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Text Box 573"/>
          <p:cNvSpPr txBox="1">
            <a:spLocks noChangeArrowheads="1"/>
          </p:cNvSpPr>
          <p:nvPr/>
        </p:nvSpPr>
        <p:spPr bwMode="auto">
          <a:xfrm>
            <a:off x="107504" y="2492449"/>
            <a:ext cx="623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с1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574"/>
          <p:cNvSpPr txBox="1">
            <a:spLocks noChangeArrowheads="1"/>
          </p:cNvSpPr>
          <p:nvPr/>
        </p:nvSpPr>
        <p:spPr bwMode="auto">
          <a:xfrm>
            <a:off x="2216500" y="1185083"/>
            <a:ext cx="1031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595"/>
          <p:cNvGrpSpPr>
            <a:grpSpLocks/>
          </p:cNvGrpSpPr>
          <p:nvPr/>
        </p:nvGrpSpPr>
        <p:grpSpPr bwMode="auto">
          <a:xfrm>
            <a:off x="1361234" y="644013"/>
            <a:ext cx="900724" cy="2354662"/>
            <a:chOff x="3464" y="1260"/>
            <a:chExt cx="317" cy="940"/>
          </a:xfrm>
        </p:grpSpPr>
        <p:grpSp>
          <p:nvGrpSpPr>
            <p:cNvPr id="112" name="Group 514"/>
            <p:cNvGrpSpPr>
              <a:grpSpLocks/>
            </p:cNvGrpSpPr>
            <p:nvPr/>
          </p:nvGrpSpPr>
          <p:grpSpPr bwMode="auto">
            <a:xfrm>
              <a:off x="3464" y="1669"/>
              <a:ext cx="317" cy="531"/>
              <a:chOff x="311" y="210"/>
              <a:chExt cx="317" cy="531"/>
            </a:xfrm>
          </p:grpSpPr>
          <p:sp>
            <p:nvSpPr>
              <p:cNvPr id="117" name="Oval 515"/>
              <p:cNvSpPr>
                <a:spLocks noChangeArrowheads="1"/>
              </p:cNvSpPr>
              <p:nvPr/>
            </p:nvSpPr>
            <p:spPr bwMode="auto">
              <a:xfrm>
                <a:off x="311" y="372"/>
                <a:ext cx="317" cy="31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8" name="Line 516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" name="Line 517"/>
              <p:cNvSpPr>
                <a:spLocks noChangeShapeType="1"/>
              </p:cNvSpPr>
              <p:nvPr/>
            </p:nvSpPr>
            <p:spPr bwMode="auto">
              <a:xfrm>
                <a:off x="399" y="575"/>
                <a:ext cx="126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" name="Line 518"/>
              <p:cNvSpPr>
                <a:spLocks noChangeShapeType="1"/>
              </p:cNvSpPr>
              <p:nvPr/>
            </p:nvSpPr>
            <p:spPr bwMode="auto">
              <a:xfrm flipV="1">
                <a:off x="401" y="391"/>
                <a:ext cx="126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" name="Line 519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" name="Line 520"/>
              <p:cNvSpPr>
                <a:spLocks noChangeShapeType="1"/>
              </p:cNvSpPr>
              <p:nvPr/>
            </p:nvSpPr>
            <p:spPr bwMode="auto">
              <a:xfrm>
                <a:off x="526" y="674"/>
                <a:ext cx="0" cy="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3" name="Group 522"/>
            <p:cNvGrpSpPr>
              <a:grpSpLocks/>
            </p:cNvGrpSpPr>
            <p:nvPr/>
          </p:nvGrpSpPr>
          <p:grpSpPr bwMode="auto">
            <a:xfrm rot="5400000">
              <a:off x="3427" y="1470"/>
              <a:ext cx="511" cy="91"/>
              <a:chOff x="827" y="2432"/>
              <a:chExt cx="511" cy="91"/>
            </a:xfrm>
          </p:grpSpPr>
          <p:sp>
            <p:nvSpPr>
              <p:cNvPr id="114" name="Rectangle 523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5" name="Line 524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Line 525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" name="Group 596"/>
          <p:cNvGrpSpPr>
            <a:grpSpLocks/>
          </p:cNvGrpSpPr>
          <p:nvPr/>
        </p:nvGrpSpPr>
        <p:grpSpPr bwMode="auto">
          <a:xfrm flipH="1">
            <a:off x="3037673" y="676576"/>
            <a:ext cx="1150767" cy="2314582"/>
            <a:chOff x="3376" y="1260"/>
            <a:chExt cx="405" cy="924"/>
          </a:xfrm>
        </p:grpSpPr>
        <p:grpSp>
          <p:nvGrpSpPr>
            <p:cNvPr id="99" name="Group 597"/>
            <p:cNvGrpSpPr>
              <a:grpSpLocks/>
            </p:cNvGrpSpPr>
            <p:nvPr/>
          </p:nvGrpSpPr>
          <p:grpSpPr bwMode="auto">
            <a:xfrm>
              <a:off x="3385" y="1669"/>
              <a:ext cx="396" cy="515"/>
              <a:chOff x="232" y="210"/>
              <a:chExt cx="396" cy="515"/>
            </a:xfrm>
          </p:grpSpPr>
          <p:sp>
            <p:nvSpPr>
              <p:cNvPr id="105" name="Oval 598"/>
              <p:cNvSpPr>
                <a:spLocks noChangeArrowheads="1"/>
              </p:cNvSpPr>
              <p:nvPr/>
            </p:nvSpPr>
            <p:spPr bwMode="auto">
              <a:xfrm>
                <a:off x="311" y="372"/>
                <a:ext cx="317" cy="31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6" name="Line 599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Line 600"/>
              <p:cNvSpPr>
                <a:spLocks noChangeShapeType="1"/>
              </p:cNvSpPr>
              <p:nvPr/>
            </p:nvSpPr>
            <p:spPr bwMode="auto">
              <a:xfrm>
                <a:off x="399" y="575"/>
                <a:ext cx="126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" name="Line 601"/>
              <p:cNvSpPr>
                <a:spLocks noChangeShapeType="1"/>
              </p:cNvSpPr>
              <p:nvPr/>
            </p:nvSpPr>
            <p:spPr bwMode="auto">
              <a:xfrm flipV="1">
                <a:off x="401" y="391"/>
                <a:ext cx="126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Line 602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" name="Line 603"/>
              <p:cNvSpPr>
                <a:spLocks noChangeShapeType="1"/>
              </p:cNvSpPr>
              <p:nvPr/>
            </p:nvSpPr>
            <p:spPr bwMode="auto">
              <a:xfrm flipH="1">
                <a:off x="517" y="678"/>
                <a:ext cx="6" cy="4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" name="Line 604"/>
              <p:cNvSpPr>
                <a:spLocks noChangeShapeType="1"/>
              </p:cNvSpPr>
              <p:nvPr/>
            </p:nvSpPr>
            <p:spPr bwMode="auto">
              <a:xfrm>
                <a:off x="232" y="534"/>
                <a:ext cx="168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0" name="Group 605"/>
            <p:cNvGrpSpPr>
              <a:grpSpLocks/>
            </p:cNvGrpSpPr>
            <p:nvPr/>
          </p:nvGrpSpPr>
          <p:grpSpPr bwMode="auto">
            <a:xfrm rot="5400000">
              <a:off x="3427" y="1470"/>
              <a:ext cx="511" cy="91"/>
              <a:chOff x="827" y="2432"/>
              <a:chExt cx="511" cy="91"/>
            </a:xfrm>
          </p:grpSpPr>
          <p:sp>
            <p:nvSpPr>
              <p:cNvPr id="102" name="Rectangle 606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3" name="Line 607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" name="Line 608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1" name="Text Box 609"/>
            <p:cNvSpPr txBox="1">
              <a:spLocks noChangeArrowheads="1"/>
            </p:cNvSpPr>
            <p:nvPr/>
          </p:nvSpPr>
          <p:spPr bwMode="auto">
            <a:xfrm>
              <a:off x="3376" y="1281"/>
              <a:ext cx="272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к2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Oval 610"/>
          <p:cNvSpPr>
            <a:spLocks noChangeArrowheads="1"/>
          </p:cNvSpPr>
          <p:nvPr/>
        </p:nvSpPr>
        <p:spPr bwMode="auto">
          <a:xfrm flipV="1">
            <a:off x="1912369" y="1818838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Text Box 612"/>
          <p:cNvSpPr txBox="1">
            <a:spLocks noChangeArrowheads="1"/>
          </p:cNvSpPr>
          <p:nvPr/>
        </p:nvSpPr>
        <p:spPr bwMode="auto">
          <a:xfrm>
            <a:off x="2608734" y="2172117"/>
            <a:ext cx="5959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Line 737"/>
          <p:cNvSpPr>
            <a:spLocks noChangeShapeType="1"/>
          </p:cNvSpPr>
          <p:nvPr/>
        </p:nvSpPr>
        <p:spPr bwMode="auto">
          <a:xfrm>
            <a:off x="890083" y="2481446"/>
            <a:ext cx="0" cy="25921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" name="Oval 738"/>
          <p:cNvSpPr>
            <a:spLocks noChangeArrowheads="1"/>
          </p:cNvSpPr>
          <p:nvPr/>
        </p:nvSpPr>
        <p:spPr bwMode="auto">
          <a:xfrm flipV="1">
            <a:off x="3239412" y="1808835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" name="Oval 740"/>
          <p:cNvSpPr>
            <a:spLocks noChangeArrowheads="1"/>
          </p:cNvSpPr>
          <p:nvPr/>
        </p:nvSpPr>
        <p:spPr bwMode="auto">
          <a:xfrm flipV="1">
            <a:off x="3242253" y="571385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6" name="Line 744"/>
          <p:cNvSpPr>
            <a:spLocks noChangeShapeType="1"/>
          </p:cNvSpPr>
          <p:nvPr/>
        </p:nvSpPr>
        <p:spPr bwMode="auto">
          <a:xfrm>
            <a:off x="4346318" y="1127832"/>
            <a:ext cx="0" cy="25013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" name="Line 745"/>
          <p:cNvSpPr>
            <a:spLocks noChangeShapeType="1"/>
          </p:cNvSpPr>
          <p:nvPr/>
        </p:nvSpPr>
        <p:spPr bwMode="auto">
          <a:xfrm>
            <a:off x="4133388" y="1369296"/>
            <a:ext cx="45135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" name="Text Box 764"/>
          <p:cNvSpPr txBox="1">
            <a:spLocks noChangeArrowheads="1"/>
          </p:cNvSpPr>
          <p:nvPr/>
        </p:nvSpPr>
        <p:spPr bwMode="auto">
          <a:xfrm>
            <a:off x="1275988" y="721682"/>
            <a:ext cx="772860" cy="4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781"/>
          <p:cNvSpPr>
            <a:spLocks noChangeArrowheads="1"/>
          </p:cNvSpPr>
          <p:nvPr/>
        </p:nvSpPr>
        <p:spPr bwMode="auto">
          <a:xfrm flipV="1">
            <a:off x="1912477" y="1801320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" name="TextBox 30"/>
          <p:cNvSpPr txBox="1"/>
          <p:nvPr/>
        </p:nvSpPr>
        <p:spPr>
          <a:xfrm>
            <a:off x="4392569" y="40466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Line 556"/>
          <p:cNvSpPr>
            <a:spLocks noChangeShapeType="1"/>
          </p:cNvSpPr>
          <p:nvPr/>
        </p:nvSpPr>
        <p:spPr bwMode="auto">
          <a:xfrm flipH="1">
            <a:off x="2456173" y="3931339"/>
            <a:ext cx="4233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Text Box 764"/>
          <p:cNvSpPr txBox="1">
            <a:spLocks noChangeArrowheads="1"/>
          </p:cNvSpPr>
          <p:nvPr/>
        </p:nvSpPr>
        <p:spPr bwMode="auto">
          <a:xfrm>
            <a:off x="2403366" y="1919482"/>
            <a:ext cx="6353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614"/>
          <p:cNvSpPr>
            <a:spLocks noChangeArrowheads="1"/>
          </p:cNvSpPr>
          <p:nvPr/>
        </p:nvSpPr>
        <p:spPr bwMode="auto">
          <a:xfrm>
            <a:off x="581562" y="2764528"/>
            <a:ext cx="626234" cy="5686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" name="Line 556"/>
          <p:cNvSpPr>
            <a:spLocks noChangeShapeType="1"/>
          </p:cNvSpPr>
          <p:nvPr/>
        </p:nvSpPr>
        <p:spPr bwMode="auto">
          <a:xfrm flipH="1">
            <a:off x="702445" y="3572464"/>
            <a:ext cx="411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556"/>
          <p:cNvSpPr>
            <a:spLocks noChangeShapeType="1"/>
          </p:cNvSpPr>
          <p:nvPr/>
        </p:nvSpPr>
        <p:spPr bwMode="auto">
          <a:xfrm flipH="1">
            <a:off x="843428" y="3651014"/>
            <a:ext cx="16272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520"/>
          <p:cNvSpPr>
            <a:spLocks noChangeShapeType="1"/>
          </p:cNvSpPr>
          <p:nvPr/>
        </p:nvSpPr>
        <p:spPr bwMode="auto">
          <a:xfrm flipH="1">
            <a:off x="927229" y="3660540"/>
            <a:ext cx="419" cy="2126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" name="Line 556"/>
          <p:cNvSpPr>
            <a:spLocks noChangeShapeType="1"/>
          </p:cNvSpPr>
          <p:nvPr/>
        </p:nvSpPr>
        <p:spPr bwMode="auto">
          <a:xfrm flipH="1">
            <a:off x="702445" y="3894777"/>
            <a:ext cx="411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916271" y="3197977"/>
            <a:ext cx="41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Oval 570"/>
          <p:cNvSpPr>
            <a:spLocks noChangeArrowheads="1"/>
          </p:cNvSpPr>
          <p:nvPr/>
        </p:nvSpPr>
        <p:spPr bwMode="auto">
          <a:xfrm>
            <a:off x="4269783" y="594642"/>
            <a:ext cx="130704" cy="112722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" name="Oval 570"/>
          <p:cNvSpPr>
            <a:spLocks noChangeArrowheads="1"/>
          </p:cNvSpPr>
          <p:nvPr/>
        </p:nvSpPr>
        <p:spPr bwMode="auto">
          <a:xfrm>
            <a:off x="4279822" y="1014745"/>
            <a:ext cx="130704" cy="112722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42" name="Группа 41"/>
          <p:cNvGrpSpPr/>
          <p:nvPr/>
        </p:nvGrpSpPr>
        <p:grpSpPr>
          <a:xfrm>
            <a:off x="3854939" y="2507517"/>
            <a:ext cx="863642" cy="1337131"/>
            <a:chOff x="3817812" y="3207260"/>
            <a:chExt cx="863642" cy="1337131"/>
          </a:xfrm>
        </p:grpSpPr>
        <p:sp>
          <p:nvSpPr>
            <p:cNvPr id="84" name="Line 539"/>
            <p:cNvSpPr>
              <a:spLocks noChangeShapeType="1"/>
            </p:cNvSpPr>
            <p:nvPr/>
          </p:nvSpPr>
          <p:spPr bwMode="auto">
            <a:xfrm flipH="1">
              <a:off x="4144847" y="4039917"/>
              <a:ext cx="1" cy="2132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71"/>
            <p:cNvSpPr>
              <a:spLocks noChangeShapeType="1"/>
            </p:cNvSpPr>
            <p:nvPr/>
          </p:nvSpPr>
          <p:spPr bwMode="auto">
            <a:xfrm flipH="1" flipV="1">
              <a:off x="4121404" y="3464271"/>
              <a:ext cx="17378" cy="5658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med" len="med"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737"/>
            <p:cNvSpPr>
              <a:spLocks noChangeShapeType="1"/>
            </p:cNvSpPr>
            <p:nvPr/>
          </p:nvSpPr>
          <p:spPr bwMode="auto">
            <a:xfrm>
              <a:off x="4126333" y="3207260"/>
              <a:ext cx="0" cy="2592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Oval 614"/>
            <p:cNvSpPr>
              <a:spLocks noChangeArrowheads="1"/>
            </p:cNvSpPr>
            <p:nvPr/>
          </p:nvSpPr>
          <p:spPr bwMode="auto">
            <a:xfrm>
              <a:off x="3817812" y="3471292"/>
              <a:ext cx="626234" cy="56862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8" name="Line 556"/>
            <p:cNvSpPr>
              <a:spLocks noChangeShapeType="1"/>
            </p:cNvSpPr>
            <p:nvPr/>
          </p:nvSpPr>
          <p:spPr bwMode="auto">
            <a:xfrm flipH="1">
              <a:off x="3938695" y="4240602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Line 556"/>
            <p:cNvSpPr>
              <a:spLocks noChangeShapeType="1"/>
            </p:cNvSpPr>
            <p:nvPr/>
          </p:nvSpPr>
          <p:spPr bwMode="auto">
            <a:xfrm flipH="1">
              <a:off x="4079678" y="4319678"/>
              <a:ext cx="16272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Line 520"/>
            <p:cNvSpPr>
              <a:spLocks noChangeShapeType="1"/>
            </p:cNvSpPr>
            <p:nvPr/>
          </p:nvSpPr>
          <p:spPr bwMode="auto">
            <a:xfrm flipH="1">
              <a:off x="4154853" y="4329204"/>
              <a:ext cx="419" cy="2126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Line 556"/>
            <p:cNvSpPr>
              <a:spLocks noChangeShapeType="1"/>
            </p:cNvSpPr>
            <p:nvPr/>
          </p:nvSpPr>
          <p:spPr bwMode="auto">
            <a:xfrm flipH="1">
              <a:off x="3967270" y="4544391"/>
              <a:ext cx="4110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261975" y="3870043"/>
              <a:ext cx="419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315689" y="3423825"/>
            <a:ext cx="41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58974" y="3475083"/>
            <a:ext cx="41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Box 573"/>
          <p:cNvSpPr txBox="1">
            <a:spLocks noChangeArrowheads="1"/>
          </p:cNvSpPr>
          <p:nvPr/>
        </p:nvSpPr>
        <p:spPr bwMode="auto">
          <a:xfrm>
            <a:off x="248839" y="3350117"/>
            <a:ext cx="6648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Box 573"/>
          <p:cNvSpPr txBox="1">
            <a:spLocks noChangeArrowheads="1"/>
          </p:cNvSpPr>
          <p:nvPr/>
        </p:nvSpPr>
        <p:spPr bwMode="auto">
          <a:xfrm>
            <a:off x="3553639" y="3304578"/>
            <a:ext cx="66488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573"/>
          <p:cNvSpPr txBox="1">
            <a:spLocks noChangeArrowheads="1"/>
          </p:cNvSpPr>
          <p:nvPr/>
        </p:nvSpPr>
        <p:spPr bwMode="auto">
          <a:xfrm>
            <a:off x="4345377" y="2445271"/>
            <a:ext cx="614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с2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 flipV="1">
            <a:off x="4208763" y="2341195"/>
            <a:ext cx="367611" cy="387910"/>
            <a:chOff x="6487337" y="3709542"/>
            <a:chExt cx="367611" cy="310665"/>
          </a:xfrm>
        </p:grpSpPr>
        <p:sp>
          <p:nvSpPr>
            <p:cNvPr id="76" name="Line 326"/>
            <p:cNvSpPr>
              <a:spLocks noChangeShapeType="1"/>
            </p:cNvSpPr>
            <p:nvPr/>
          </p:nvSpPr>
          <p:spPr bwMode="auto">
            <a:xfrm>
              <a:off x="6487337" y="3863471"/>
              <a:ext cx="367611" cy="63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7" name="Group 256"/>
            <p:cNvGrpSpPr>
              <a:grpSpLocks/>
            </p:cNvGrpSpPr>
            <p:nvPr/>
          </p:nvGrpSpPr>
          <p:grpSpPr bwMode="auto">
            <a:xfrm>
              <a:off x="6516514" y="3709542"/>
              <a:ext cx="285750" cy="310665"/>
              <a:chOff x="1565" y="3657"/>
              <a:chExt cx="181" cy="182"/>
            </a:xfrm>
          </p:grpSpPr>
          <p:grpSp>
            <p:nvGrpSpPr>
              <p:cNvPr id="78" name="Group 257"/>
              <p:cNvGrpSpPr>
                <a:grpSpLocks/>
              </p:cNvGrpSpPr>
              <p:nvPr/>
            </p:nvGrpSpPr>
            <p:grpSpPr bwMode="auto">
              <a:xfrm>
                <a:off x="1565" y="3657"/>
                <a:ext cx="90" cy="91"/>
                <a:chOff x="1565" y="3657"/>
                <a:chExt cx="272" cy="181"/>
              </a:xfrm>
            </p:grpSpPr>
            <p:sp>
              <p:nvSpPr>
                <p:cNvPr id="82" name="Arc 258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" name="Arc 259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79" name="Group 260"/>
              <p:cNvGrpSpPr>
                <a:grpSpLocks/>
              </p:cNvGrpSpPr>
              <p:nvPr/>
            </p:nvGrpSpPr>
            <p:grpSpPr bwMode="auto">
              <a:xfrm flipV="1">
                <a:off x="1656" y="3748"/>
                <a:ext cx="90" cy="91"/>
                <a:chOff x="1565" y="3657"/>
                <a:chExt cx="272" cy="181"/>
              </a:xfrm>
            </p:grpSpPr>
            <p:sp>
              <p:nvSpPr>
                <p:cNvPr id="80" name="Arc 261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1" name="Arc 262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9" name="Line 326"/>
          <p:cNvSpPr>
            <a:spLocks noChangeShapeType="1"/>
          </p:cNvSpPr>
          <p:nvPr/>
        </p:nvSpPr>
        <p:spPr bwMode="auto">
          <a:xfrm>
            <a:off x="487319" y="2514897"/>
            <a:ext cx="356109" cy="23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0" name="Group 256"/>
          <p:cNvGrpSpPr>
            <a:grpSpLocks/>
          </p:cNvGrpSpPr>
          <p:nvPr/>
        </p:nvGrpSpPr>
        <p:grpSpPr bwMode="auto">
          <a:xfrm>
            <a:off x="516495" y="2319579"/>
            <a:ext cx="285750" cy="368916"/>
            <a:chOff x="1565" y="3657"/>
            <a:chExt cx="181" cy="186"/>
          </a:xfrm>
        </p:grpSpPr>
        <p:grpSp>
          <p:nvGrpSpPr>
            <p:cNvPr id="70" name="Group 257"/>
            <p:cNvGrpSpPr>
              <a:grpSpLocks/>
            </p:cNvGrpSpPr>
            <p:nvPr/>
          </p:nvGrpSpPr>
          <p:grpSpPr bwMode="auto">
            <a:xfrm>
              <a:off x="1565" y="3657"/>
              <a:ext cx="90" cy="91"/>
              <a:chOff x="1565" y="3657"/>
              <a:chExt cx="272" cy="181"/>
            </a:xfrm>
          </p:grpSpPr>
          <p:sp>
            <p:nvSpPr>
              <p:cNvPr id="74" name="Arc 258"/>
              <p:cNvSpPr>
                <a:spLocks/>
              </p:cNvSpPr>
              <p:nvPr/>
            </p:nvSpPr>
            <p:spPr bwMode="auto">
              <a:xfrm>
                <a:off x="1701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5" name="Arc 259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1" name="Group 260"/>
            <p:cNvGrpSpPr>
              <a:grpSpLocks/>
            </p:cNvGrpSpPr>
            <p:nvPr/>
          </p:nvGrpSpPr>
          <p:grpSpPr bwMode="auto">
            <a:xfrm flipV="1">
              <a:off x="1656" y="3748"/>
              <a:ext cx="90" cy="95"/>
              <a:chOff x="1565" y="3649"/>
              <a:chExt cx="272" cy="189"/>
            </a:xfrm>
          </p:grpSpPr>
          <p:sp>
            <p:nvSpPr>
              <p:cNvPr id="72" name="Arc 261"/>
              <p:cNvSpPr>
                <a:spLocks/>
              </p:cNvSpPr>
              <p:nvPr/>
            </p:nvSpPr>
            <p:spPr bwMode="auto">
              <a:xfrm>
                <a:off x="1701" y="3649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" name="Arc 262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1" name="Группа 50"/>
          <p:cNvGrpSpPr/>
          <p:nvPr/>
        </p:nvGrpSpPr>
        <p:grpSpPr>
          <a:xfrm>
            <a:off x="3521354" y="1556792"/>
            <a:ext cx="330566" cy="557421"/>
            <a:chOff x="6499262" y="3709542"/>
            <a:chExt cx="330566" cy="310665"/>
          </a:xfrm>
        </p:grpSpPr>
        <p:sp>
          <p:nvSpPr>
            <p:cNvPr id="62" name="Line 326"/>
            <p:cNvSpPr>
              <a:spLocks noChangeShapeType="1"/>
            </p:cNvSpPr>
            <p:nvPr/>
          </p:nvSpPr>
          <p:spPr bwMode="auto">
            <a:xfrm>
              <a:off x="6499262" y="3865360"/>
              <a:ext cx="3305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3" name="Group 256"/>
            <p:cNvGrpSpPr>
              <a:grpSpLocks/>
            </p:cNvGrpSpPr>
            <p:nvPr/>
          </p:nvGrpSpPr>
          <p:grpSpPr bwMode="auto">
            <a:xfrm>
              <a:off x="6516514" y="3709542"/>
              <a:ext cx="285750" cy="310665"/>
              <a:chOff x="1565" y="3657"/>
              <a:chExt cx="181" cy="182"/>
            </a:xfrm>
          </p:grpSpPr>
          <p:grpSp>
            <p:nvGrpSpPr>
              <p:cNvPr id="64" name="Group 257"/>
              <p:cNvGrpSpPr>
                <a:grpSpLocks/>
              </p:cNvGrpSpPr>
              <p:nvPr/>
            </p:nvGrpSpPr>
            <p:grpSpPr bwMode="auto">
              <a:xfrm>
                <a:off x="1565" y="3657"/>
                <a:ext cx="90" cy="91"/>
                <a:chOff x="1565" y="3657"/>
                <a:chExt cx="272" cy="181"/>
              </a:xfrm>
            </p:grpSpPr>
            <p:sp>
              <p:nvSpPr>
                <p:cNvPr id="68" name="Arc 258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" name="Arc 259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5" name="Group 260"/>
              <p:cNvGrpSpPr>
                <a:grpSpLocks/>
              </p:cNvGrpSpPr>
              <p:nvPr/>
            </p:nvGrpSpPr>
            <p:grpSpPr bwMode="auto">
              <a:xfrm flipV="1">
                <a:off x="1656" y="3748"/>
                <a:ext cx="90" cy="91"/>
                <a:chOff x="1565" y="3657"/>
                <a:chExt cx="272" cy="181"/>
              </a:xfrm>
            </p:grpSpPr>
            <p:sp>
              <p:nvSpPr>
                <p:cNvPr id="66" name="Arc 261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7" name="Arc 262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2" name="TextBox 51"/>
          <p:cNvSpPr txBox="1"/>
          <p:nvPr/>
        </p:nvSpPr>
        <p:spPr>
          <a:xfrm>
            <a:off x="4416105" y="801858"/>
            <a:ext cx="41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Rectangle 523"/>
          <p:cNvSpPr>
            <a:spLocks noChangeArrowheads="1"/>
          </p:cNvSpPr>
          <p:nvPr/>
        </p:nvSpPr>
        <p:spPr bwMode="auto">
          <a:xfrm rot="5400000">
            <a:off x="2359818" y="3345800"/>
            <a:ext cx="568626" cy="25856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8" name="Text Box 764"/>
          <p:cNvSpPr txBox="1">
            <a:spLocks noChangeArrowheads="1"/>
          </p:cNvSpPr>
          <p:nvPr/>
        </p:nvSpPr>
        <p:spPr bwMode="auto">
          <a:xfrm>
            <a:off x="2048848" y="3383735"/>
            <a:ext cx="619015" cy="4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0" name="Группа 129"/>
          <p:cNvGrpSpPr/>
          <p:nvPr/>
        </p:nvGrpSpPr>
        <p:grpSpPr>
          <a:xfrm flipV="1">
            <a:off x="1487704" y="1590057"/>
            <a:ext cx="330566" cy="471342"/>
            <a:chOff x="6499262" y="3709542"/>
            <a:chExt cx="330566" cy="310665"/>
          </a:xfrm>
        </p:grpSpPr>
        <p:sp>
          <p:nvSpPr>
            <p:cNvPr id="131" name="Line 326"/>
            <p:cNvSpPr>
              <a:spLocks noChangeShapeType="1"/>
            </p:cNvSpPr>
            <p:nvPr/>
          </p:nvSpPr>
          <p:spPr bwMode="auto">
            <a:xfrm>
              <a:off x="6499262" y="3865360"/>
              <a:ext cx="3305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2" name="Group 256"/>
            <p:cNvGrpSpPr>
              <a:grpSpLocks/>
            </p:cNvGrpSpPr>
            <p:nvPr/>
          </p:nvGrpSpPr>
          <p:grpSpPr bwMode="auto">
            <a:xfrm>
              <a:off x="6516514" y="3709542"/>
              <a:ext cx="285750" cy="310665"/>
              <a:chOff x="1565" y="3657"/>
              <a:chExt cx="181" cy="182"/>
            </a:xfrm>
          </p:grpSpPr>
          <p:grpSp>
            <p:nvGrpSpPr>
              <p:cNvPr id="133" name="Group 257"/>
              <p:cNvGrpSpPr>
                <a:grpSpLocks/>
              </p:cNvGrpSpPr>
              <p:nvPr/>
            </p:nvGrpSpPr>
            <p:grpSpPr bwMode="auto">
              <a:xfrm>
                <a:off x="1565" y="3657"/>
                <a:ext cx="90" cy="91"/>
                <a:chOff x="1565" y="3657"/>
                <a:chExt cx="272" cy="181"/>
              </a:xfrm>
            </p:grpSpPr>
            <p:sp>
              <p:nvSpPr>
                <p:cNvPr id="137" name="Arc 258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8" name="Arc 259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4" name="Group 260"/>
              <p:cNvGrpSpPr>
                <a:grpSpLocks/>
              </p:cNvGrpSpPr>
              <p:nvPr/>
            </p:nvGrpSpPr>
            <p:grpSpPr bwMode="auto">
              <a:xfrm flipV="1">
                <a:off x="1656" y="3748"/>
                <a:ext cx="90" cy="91"/>
                <a:chOff x="1565" y="3657"/>
                <a:chExt cx="272" cy="181"/>
              </a:xfrm>
            </p:grpSpPr>
            <p:sp>
              <p:nvSpPr>
                <p:cNvPr id="135" name="Arc 261"/>
                <p:cNvSpPr>
                  <a:spLocks/>
                </p:cNvSpPr>
                <p:nvPr/>
              </p:nvSpPr>
              <p:spPr bwMode="auto">
                <a:xfrm>
                  <a:off x="1701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" name="Arc 262"/>
                <p:cNvSpPr>
                  <a:spLocks/>
                </p:cNvSpPr>
                <p:nvPr/>
              </p:nvSpPr>
              <p:spPr bwMode="auto">
                <a:xfrm flipH="1">
                  <a:off x="1565" y="3657"/>
                  <a:ext cx="136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cxnSp>
        <p:nvCxnSpPr>
          <p:cNvPr id="142" name="Прямая со стрелкой 141"/>
          <p:cNvCxnSpPr/>
          <p:nvPr/>
        </p:nvCxnSpPr>
        <p:spPr>
          <a:xfrm>
            <a:off x="1980660" y="2990857"/>
            <a:ext cx="1355360" cy="0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Прямоугольник 140"/>
          <p:cNvSpPr/>
          <p:nvPr/>
        </p:nvSpPr>
        <p:spPr>
          <a:xfrm>
            <a:off x="992" y="51940"/>
            <a:ext cx="910850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 (усиление разностного сигнала)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07504" y="4005064"/>
            <a:ext cx="9001991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Передаточные (проходные) характеристики ДУ</a:t>
            </a:r>
          </a:p>
          <a:p>
            <a:pPr>
              <a:lnSpc>
                <a:spcPct val="90000"/>
              </a:lnSpc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 зависимости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к2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транзисторов Т1 и Т2 от разностного (дифференциального) напряжения между их базами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б1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5013176"/>
            <a:ext cx="4009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0,5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[1+th(u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Line 571"/>
          <p:cNvSpPr>
            <a:spLocks noChangeShapeType="1"/>
          </p:cNvSpPr>
          <p:nvPr/>
        </p:nvSpPr>
        <p:spPr bwMode="auto">
          <a:xfrm flipH="1" flipV="1">
            <a:off x="1168712" y="2615413"/>
            <a:ext cx="586471" cy="38165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7" name="Text Box 573"/>
          <p:cNvSpPr txBox="1">
            <a:spLocks noChangeArrowheads="1"/>
          </p:cNvSpPr>
          <p:nvPr/>
        </p:nvSpPr>
        <p:spPr bwMode="auto">
          <a:xfrm>
            <a:off x="1204687" y="2768681"/>
            <a:ext cx="623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Line 571"/>
          <p:cNvSpPr>
            <a:spLocks noChangeShapeType="1"/>
          </p:cNvSpPr>
          <p:nvPr/>
        </p:nvSpPr>
        <p:spPr bwMode="auto">
          <a:xfrm flipV="1">
            <a:off x="3563888" y="2649883"/>
            <a:ext cx="541318" cy="41907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9" name="Text Box 573"/>
          <p:cNvSpPr txBox="1">
            <a:spLocks noChangeArrowheads="1"/>
          </p:cNvSpPr>
          <p:nvPr/>
        </p:nvSpPr>
        <p:spPr bwMode="auto">
          <a:xfrm>
            <a:off x="3381513" y="2920752"/>
            <a:ext cx="623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б2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0" name="Line 556"/>
          <p:cNvSpPr>
            <a:spLocks noChangeShapeType="1"/>
          </p:cNvSpPr>
          <p:nvPr/>
        </p:nvSpPr>
        <p:spPr bwMode="auto">
          <a:xfrm flipH="1" flipV="1">
            <a:off x="2648815" y="3749406"/>
            <a:ext cx="0" cy="20712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1" name="Oval 781"/>
          <p:cNvSpPr>
            <a:spLocks noChangeArrowheads="1"/>
          </p:cNvSpPr>
          <p:nvPr/>
        </p:nvSpPr>
        <p:spPr bwMode="auto">
          <a:xfrm flipV="1">
            <a:off x="2584883" y="2934538"/>
            <a:ext cx="127864" cy="11272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2" name="TextBox 151"/>
          <p:cNvSpPr txBox="1"/>
          <p:nvPr/>
        </p:nvSpPr>
        <p:spPr>
          <a:xfrm>
            <a:off x="107504" y="5445224"/>
            <a:ext cx="4009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0,5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[1+th(u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l-G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7504" y="5910371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передачи  </a:t>
            </a: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</a:p>
          <a:p>
            <a:r>
              <a:rPr 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э1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 </a:t>
            </a:r>
            <a:r>
              <a:rPr lang="en-US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э2</a:t>
            </a: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ru-RU" alt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=25 </a:t>
            </a:r>
            <a:r>
              <a:rPr lang="ru-RU" alt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мВ при Т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300  К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Line 571"/>
          <p:cNvSpPr>
            <a:spLocks noChangeShapeType="1"/>
          </p:cNvSpPr>
          <p:nvPr/>
        </p:nvSpPr>
        <p:spPr bwMode="auto">
          <a:xfrm flipV="1">
            <a:off x="2065919" y="2997071"/>
            <a:ext cx="30116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5" name="Line 571"/>
          <p:cNvSpPr>
            <a:spLocks noChangeShapeType="1"/>
          </p:cNvSpPr>
          <p:nvPr/>
        </p:nvSpPr>
        <p:spPr bwMode="auto">
          <a:xfrm flipH="1" flipV="1">
            <a:off x="2800061" y="2987546"/>
            <a:ext cx="36007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6" name="Line 571"/>
          <p:cNvSpPr>
            <a:spLocks noChangeShapeType="1"/>
          </p:cNvSpPr>
          <p:nvPr/>
        </p:nvSpPr>
        <p:spPr bwMode="auto">
          <a:xfrm>
            <a:off x="2646834" y="2961883"/>
            <a:ext cx="0" cy="2256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7" name="Text Box 573"/>
          <p:cNvSpPr txBox="1">
            <a:spLocks noChangeArrowheads="1"/>
          </p:cNvSpPr>
          <p:nvPr/>
        </p:nvSpPr>
        <p:spPr bwMode="auto">
          <a:xfrm>
            <a:off x="2100449" y="2578217"/>
            <a:ext cx="623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э1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Text Box 573"/>
          <p:cNvSpPr txBox="1">
            <a:spLocks noChangeArrowheads="1"/>
          </p:cNvSpPr>
          <p:nvPr/>
        </p:nvSpPr>
        <p:spPr bwMode="auto">
          <a:xfrm>
            <a:off x="2685941" y="2573506"/>
            <a:ext cx="623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э2.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" name="Text Box 573"/>
          <p:cNvSpPr txBox="1">
            <a:spLocks noChangeArrowheads="1"/>
          </p:cNvSpPr>
          <p:nvPr/>
        </p:nvSpPr>
        <p:spPr bwMode="auto">
          <a:xfrm>
            <a:off x="2798523" y="2999949"/>
            <a:ext cx="546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8" name="Группа 177"/>
          <p:cNvGrpSpPr/>
          <p:nvPr/>
        </p:nvGrpSpPr>
        <p:grpSpPr>
          <a:xfrm>
            <a:off x="4490467" y="4891523"/>
            <a:ext cx="4131443" cy="2057222"/>
            <a:chOff x="4490467" y="4891523"/>
            <a:chExt cx="4131443" cy="2057222"/>
          </a:xfrm>
        </p:grpSpPr>
        <p:sp>
          <p:nvSpPr>
            <p:cNvPr id="5" name="TextBox 4"/>
            <p:cNvSpPr txBox="1"/>
            <p:nvPr/>
          </p:nvSpPr>
          <p:spPr>
            <a:xfrm>
              <a:off x="4490467" y="6189687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о</a:t>
              </a:r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>
              <a:off x="5220072" y="6669360"/>
              <a:ext cx="25202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Прямая соединительная линия 159"/>
            <p:cNvCxnSpPr/>
            <p:nvPr/>
          </p:nvCxnSpPr>
          <p:spPr>
            <a:xfrm flipH="1" flipV="1">
              <a:off x="6470687" y="4926359"/>
              <a:ext cx="7430" cy="173501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Полилиния 161"/>
            <p:cNvSpPr/>
            <p:nvPr/>
          </p:nvSpPr>
          <p:spPr>
            <a:xfrm>
              <a:off x="5362575" y="5729130"/>
              <a:ext cx="1209675" cy="916303"/>
            </a:xfrm>
            <a:custGeom>
              <a:avLst/>
              <a:gdLst>
                <a:gd name="connsiteX0" fmla="*/ 0 w 1209675"/>
                <a:gd name="connsiteY0" fmla="*/ 914400 h 916303"/>
                <a:gd name="connsiteX1" fmla="*/ 285750 w 1209675"/>
                <a:gd name="connsiteY1" fmla="*/ 857250 h 916303"/>
                <a:gd name="connsiteX2" fmla="*/ 762000 w 1209675"/>
                <a:gd name="connsiteY2" fmla="*/ 523875 h 916303"/>
                <a:gd name="connsiteX3" fmla="*/ 1209675 w 1209675"/>
                <a:gd name="connsiteY3" fmla="*/ 0 h 916303"/>
                <a:gd name="connsiteX4" fmla="*/ 1209675 w 1209675"/>
                <a:gd name="connsiteY4" fmla="*/ 0 h 916303"/>
                <a:gd name="connsiteX5" fmla="*/ 1209675 w 1209675"/>
                <a:gd name="connsiteY5" fmla="*/ 0 h 91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5" h="916303">
                  <a:moveTo>
                    <a:pt x="0" y="914400"/>
                  </a:moveTo>
                  <a:cubicBezTo>
                    <a:pt x="79375" y="918369"/>
                    <a:pt x="158750" y="922338"/>
                    <a:pt x="285750" y="857250"/>
                  </a:cubicBezTo>
                  <a:cubicBezTo>
                    <a:pt x="412750" y="792162"/>
                    <a:pt x="608013" y="666750"/>
                    <a:pt x="762000" y="523875"/>
                  </a:cubicBezTo>
                  <a:cubicBezTo>
                    <a:pt x="915987" y="381000"/>
                    <a:pt x="1209675" y="0"/>
                    <a:pt x="1209675" y="0"/>
                  </a:cubicBezTo>
                  <a:lnTo>
                    <a:pt x="1209675" y="0"/>
                  </a:lnTo>
                  <a:lnTo>
                    <a:pt x="1209675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rot="10614331">
              <a:off x="6281143" y="5119842"/>
              <a:ext cx="1296144" cy="916303"/>
            </a:xfrm>
            <a:custGeom>
              <a:avLst/>
              <a:gdLst>
                <a:gd name="connsiteX0" fmla="*/ 0 w 1209675"/>
                <a:gd name="connsiteY0" fmla="*/ 914400 h 916303"/>
                <a:gd name="connsiteX1" fmla="*/ 285750 w 1209675"/>
                <a:gd name="connsiteY1" fmla="*/ 857250 h 916303"/>
                <a:gd name="connsiteX2" fmla="*/ 762000 w 1209675"/>
                <a:gd name="connsiteY2" fmla="*/ 523875 h 916303"/>
                <a:gd name="connsiteX3" fmla="*/ 1209675 w 1209675"/>
                <a:gd name="connsiteY3" fmla="*/ 0 h 916303"/>
                <a:gd name="connsiteX4" fmla="*/ 1209675 w 1209675"/>
                <a:gd name="connsiteY4" fmla="*/ 0 h 916303"/>
                <a:gd name="connsiteX5" fmla="*/ 1209675 w 1209675"/>
                <a:gd name="connsiteY5" fmla="*/ 0 h 91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5" h="916303">
                  <a:moveTo>
                    <a:pt x="0" y="914400"/>
                  </a:moveTo>
                  <a:cubicBezTo>
                    <a:pt x="79375" y="918369"/>
                    <a:pt x="158750" y="922338"/>
                    <a:pt x="285750" y="857250"/>
                  </a:cubicBezTo>
                  <a:cubicBezTo>
                    <a:pt x="412750" y="792162"/>
                    <a:pt x="608013" y="666750"/>
                    <a:pt x="762000" y="523875"/>
                  </a:cubicBezTo>
                  <a:cubicBezTo>
                    <a:pt x="915987" y="381000"/>
                    <a:pt x="1209675" y="0"/>
                    <a:pt x="1209675" y="0"/>
                  </a:cubicBezTo>
                  <a:lnTo>
                    <a:pt x="1209675" y="0"/>
                  </a:lnTo>
                  <a:lnTo>
                    <a:pt x="1209675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rot="11034088" flipH="1">
              <a:off x="5469974" y="5136123"/>
              <a:ext cx="1232521" cy="916303"/>
            </a:xfrm>
            <a:custGeom>
              <a:avLst/>
              <a:gdLst>
                <a:gd name="connsiteX0" fmla="*/ 0 w 1209675"/>
                <a:gd name="connsiteY0" fmla="*/ 914400 h 916303"/>
                <a:gd name="connsiteX1" fmla="*/ 285750 w 1209675"/>
                <a:gd name="connsiteY1" fmla="*/ 857250 h 916303"/>
                <a:gd name="connsiteX2" fmla="*/ 762000 w 1209675"/>
                <a:gd name="connsiteY2" fmla="*/ 523875 h 916303"/>
                <a:gd name="connsiteX3" fmla="*/ 1209675 w 1209675"/>
                <a:gd name="connsiteY3" fmla="*/ 0 h 916303"/>
                <a:gd name="connsiteX4" fmla="*/ 1209675 w 1209675"/>
                <a:gd name="connsiteY4" fmla="*/ 0 h 916303"/>
                <a:gd name="connsiteX5" fmla="*/ 1209675 w 1209675"/>
                <a:gd name="connsiteY5" fmla="*/ 0 h 91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5" h="916303">
                  <a:moveTo>
                    <a:pt x="0" y="914400"/>
                  </a:moveTo>
                  <a:cubicBezTo>
                    <a:pt x="79375" y="918369"/>
                    <a:pt x="158750" y="922338"/>
                    <a:pt x="285750" y="857250"/>
                  </a:cubicBezTo>
                  <a:cubicBezTo>
                    <a:pt x="412750" y="792162"/>
                    <a:pt x="608013" y="666750"/>
                    <a:pt x="762000" y="523875"/>
                  </a:cubicBezTo>
                  <a:cubicBezTo>
                    <a:pt x="915987" y="381000"/>
                    <a:pt x="1209675" y="0"/>
                    <a:pt x="1209675" y="0"/>
                  </a:cubicBezTo>
                  <a:lnTo>
                    <a:pt x="1209675" y="0"/>
                  </a:lnTo>
                  <a:lnTo>
                    <a:pt x="1209675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rot="246263" flipH="1">
              <a:off x="6326346" y="5702633"/>
              <a:ext cx="1222773" cy="916303"/>
            </a:xfrm>
            <a:custGeom>
              <a:avLst/>
              <a:gdLst>
                <a:gd name="connsiteX0" fmla="*/ 0 w 1209675"/>
                <a:gd name="connsiteY0" fmla="*/ 914400 h 916303"/>
                <a:gd name="connsiteX1" fmla="*/ 285750 w 1209675"/>
                <a:gd name="connsiteY1" fmla="*/ 857250 h 916303"/>
                <a:gd name="connsiteX2" fmla="*/ 762000 w 1209675"/>
                <a:gd name="connsiteY2" fmla="*/ 523875 h 916303"/>
                <a:gd name="connsiteX3" fmla="*/ 1209675 w 1209675"/>
                <a:gd name="connsiteY3" fmla="*/ 0 h 916303"/>
                <a:gd name="connsiteX4" fmla="*/ 1209675 w 1209675"/>
                <a:gd name="connsiteY4" fmla="*/ 0 h 916303"/>
                <a:gd name="connsiteX5" fmla="*/ 1209675 w 1209675"/>
                <a:gd name="connsiteY5" fmla="*/ 0 h 91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5" h="916303">
                  <a:moveTo>
                    <a:pt x="0" y="914400"/>
                  </a:moveTo>
                  <a:cubicBezTo>
                    <a:pt x="79375" y="918369"/>
                    <a:pt x="158750" y="922338"/>
                    <a:pt x="285750" y="857250"/>
                  </a:cubicBezTo>
                  <a:cubicBezTo>
                    <a:pt x="412750" y="792162"/>
                    <a:pt x="608013" y="666750"/>
                    <a:pt x="762000" y="523875"/>
                  </a:cubicBezTo>
                  <a:cubicBezTo>
                    <a:pt x="915987" y="381000"/>
                    <a:pt x="1209675" y="0"/>
                    <a:pt x="1209675" y="0"/>
                  </a:cubicBezTo>
                  <a:lnTo>
                    <a:pt x="1209675" y="0"/>
                  </a:lnTo>
                  <a:lnTo>
                    <a:pt x="1209675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7181800" y="5157192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к1 </a:t>
              </a:r>
              <a:endParaRPr lang="ru-RU" dirty="0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440229" y="5132609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к2 </a:t>
              </a:r>
              <a:endParaRPr lang="ru-RU" dirty="0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331824" y="6579413"/>
              <a:ext cx="448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dirty="0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7757814" y="6438527"/>
              <a:ext cx="864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диф</a:t>
              </a:r>
              <a:endParaRPr lang="ru-RU" sz="1400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476705" y="4926359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 </a:t>
              </a:r>
              <a:endParaRPr lang="ru-RU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6516216" y="5651956"/>
              <a:ext cx="6050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0,5</a:t>
              </a:r>
              <a:endParaRPr lang="ru-RU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131781" y="4891523"/>
              <a:ext cx="446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dirty="0"/>
            </a:p>
          </p:txBody>
        </p:sp>
        <p:cxnSp>
          <p:nvCxnSpPr>
            <p:cNvPr id="175" name="Прямая соединительная линия 174"/>
            <p:cNvCxnSpPr/>
            <p:nvPr/>
          </p:nvCxnSpPr>
          <p:spPr>
            <a:xfrm>
              <a:off x="6428109" y="5032226"/>
              <a:ext cx="1120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>
              <a:off x="6425158" y="5867747"/>
              <a:ext cx="1120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59324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07505" y="1038584"/>
            <a:ext cx="4421219" cy="4838689"/>
            <a:chOff x="4071934" y="1980168"/>
            <a:chExt cx="2470153" cy="3066495"/>
          </a:xfrm>
        </p:grpSpPr>
        <p:sp>
          <p:nvSpPr>
            <p:cNvPr id="5" name="Text Box 593"/>
            <p:cNvSpPr txBox="1">
              <a:spLocks noChangeArrowheads="1"/>
            </p:cNvSpPr>
            <p:nvPr/>
          </p:nvSpPr>
          <p:spPr bwMode="auto">
            <a:xfrm>
              <a:off x="6032664" y="1980168"/>
              <a:ext cx="310556" cy="292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</a:p>
          </p:txBody>
        </p:sp>
        <p:sp>
          <p:nvSpPr>
            <p:cNvPr id="6" name="Line 556"/>
            <p:cNvSpPr>
              <a:spLocks noChangeShapeType="1"/>
            </p:cNvSpPr>
            <p:nvPr/>
          </p:nvSpPr>
          <p:spPr bwMode="auto">
            <a:xfrm>
              <a:off x="5440360" y="4872037"/>
              <a:ext cx="0" cy="1619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587"/>
            <p:cNvSpPr>
              <a:spLocks noChangeShapeType="1"/>
            </p:cNvSpPr>
            <p:nvPr/>
          </p:nvSpPr>
          <p:spPr bwMode="auto">
            <a:xfrm>
              <a:off x="6364286" y="2024052"/>
              <a:ext cx="7938" cy="2270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 Box 594"/>
            <p:cNvSpPr txBox="1">
              <a:spLocks noChangeArrowheads="1"/>
            </p:cNvSpPr>
            <p:nvPr/>
          </p:nvSpPr>
          <p:spPr bwMode="auto">
            <a:xfrm>
              <a:off x="5113185" y="3339409"/>
              <a:ext cx="431800" cy="292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T1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530"/>
            <p:cNvGrpSpPr>
              <a:grpSpLocks/>
            </p:cNvGrpSpPr>
            <p:nvPr/>
          </p:nvGrpSpPr>
          <p:grpSpPr bwMode="auto">
            <a:xfrm rot="5400000">
              <a:off x="5027609" y="4070348"/>
              <a:ext cx="811215" cy="144463"/>
              <a:chOff x="827" y="2432"/>
              <a:chExt cx="511" cy="91"/>
            </a:xfrm>
          </p:grpSpPr>
          <p:sp>
            <p:nvSpPr>
              <p:cNvPr id="131" name="Rectangle 531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32" name="Line 532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" name="Line 533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534"/>
            <p:cNvGrpSpPr>
              <a:grpSpLocks/>
            </p:cNvGrpSpPr>
            <p:nvPr/>
          </p:nvGrpSpPr>
          <p:grpSpPr bwMode="auto">
            <a:xfrm>
              <a:off x="5010148" y="2749543"/>
              <a:ext cx="811214" cy="144463"/>
              <a:chOff x="827" y="2432"/>
              <a:chExt cx="511" cy="91"/>
            </a:xfrm>
          </p:grpSpPr>
          <p:sp>
            <p:nvSpPr>
              <p:cNvPr id="128" name="Rectangle 535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29" name="Line 536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" name="Line 537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Line 538"/>
            <p:cNvSpPr>
              <a:spLocks noChangeShapeType="1"/>
            </p:cNvSpPr>
            <p:nvPr/>
          </p:nvSpPr>
          <p:spPr bwMode="auto">
            <a:xfrm>
              <a:off x="4479922" y="3619496"/>
              <a:ext cx="1800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539"/>
            <p:cNvSpPr>
              <a:spLocks noChangeShapeType="1"/>
            </p:cNvSpPr>
            <p:nvPr/>
          </p:nvSpPr>
          <p:spPr bwMode="auto">
            <a:xfrm flipH="1">
              <a:off x="6280149" y="3221031"/>
              <a:ext cx="0" cy="3984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Oval 540"/>
            <p:cNvSpPr>
              <a:spLocks noChangeArrowheads="1"/>
            </p:cNvSpPr>
            <p:nvPr/>
          </p:nvSpPr>
          <p:spPr bwMode="auto">
            <a:xfrm flipV="1">
              <a:off x="5762624" y="2784468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Oval 541"/>
            <p:cNvSpPr>
              <a:spLocks noChangeArrowheads="1"/>
            </p:cNvSpPr>
            <p:nvPr/>
          </p:nvSpPr>
          <p:spPr bwMode="auto">
            <a:xfrm flipV="1">
              <a:off x="5414960" y="3716333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Oval 542"/>
            <p:cNvSpPr>
              <a:spLocks noChangeArrowheads="1"/>
            </p:cNvSpPr>
            <p:nvPr/>
          </p:nvSpPr>
          <p:spPr bwMode="auto">
            <a:xfrm flipV="1">
              <a:off x="5764211" y="2000240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Line 545"/>
            <p:cNvSpPr>
              <a:spLocks noChangeShapeType="1"/>
            </p:cNvSpPr>
            <p:nvPr/>
          </p:nvSpPr>
          <p:spPr bwMode="auto">
            <a:xfrm flipV="1">
              <a:off x="4457697" y="3199600"/>
              <a:ext cx="376234" cy="7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553"/>
            <p:cNvSpPr>
              <a:spLocks noChangeShapeType="1"/>
            </p:cNvSpPr>
            <p:nvPr/>
          </p:nvSpPr>
          <p:spPr bwMode="auto">
            <a:xfrm>
              <a:off x="5056185" y="2035165"/>
              <a:ext cx="129698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562"/>
            <p:cNvSpPr>
              <a:spLocks noChangeShapeType="1"/>
            </p:cNvSpPr>
            <p:nvPr/>
          </p:nvSpPr>
          <p:spPr bwMode="auto">
            <a:xfrm>
              <a:off x="5033960" y="3749671"/>
              <a:ext cx="7921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568"/>
            <p:cNvSpPr>
              <a:spLocks noChangeShapeType="1"/>
            </p:cNvSpPr>
            <p:nvPr/>
          </p:nvSpPr>
          <p:spPr bwMode="auto">
            <a:xfrm>
              <a:off x="6364286" y="2539992"/>
              <a:ext cx="0" cy="358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569"/>
            <p:cNvSpPr>
              <a:spLocks noChangeShapeType="1"/>
            </p:cNvSpPr>
            <p:nvPr/>
          </p:nvSpPr>
          <p:spPr bwMode="auto">
            <a:xfrm>
              <a:off x="6181724" y="2894005"/>
              <a:ext cx="360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Oval 570"/>
            <p:cNvSpPr>
              <a:spLocks noChangeArrowheads="1"/>
            </p:cNvSpPr>
            <p:nvPr/>
          </p:nvSpPr>
          <p:spPr bwMode="auto">
            <a:xfrm>
              <a:off x="4429122" y="3584571"/>
              <a:ext cx="73025" cy="714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3" name="Line 571"/>
            <p:cNvSpPr>
              <a:spLocks noChangeShapeType="1"/>
            </p:cNvSpPr>
            <p:nvPr/>
          </p:nvSpPr>
          <p:spPr bwMode="auto">
            <a:xfrm>
              <a:off x="4443506" y="3276483"/>
              <a:ext cx="0" cy="2889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572"/>
            <p:cNvSpPr>
              <a:spLocks noChangeShapeType="1"/>
            </p:cNvSpPr>
            <p:nvPr/>
          </p:nvSpPr>
          <p:spPr bwMode="auto">
            <a:xfrm flipH="1" flipV="1">
              <a:off x="5224460" y="2682867"/>
              <a:ext cx="360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Text Box 573"/>
            <p:cNvSpPr txBox="1">
              <a:spLocks noChangeArrowheads="1"/>
            </p:cNvSpPr>
            <p:nvPr/>
          </p:nvSpPr>
          <p:spPr bwMode="auto">
            <a:xfrm>
              <a:off x="4071934" y="3163495"/>
              <a:ext cx="371476" cy="3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574"/>
            <p:cNvSpPr txBox="1">
              <a:spLocks noChangeArrowheads="1"/>
            </p:cNvSpPr>
            <p:nvPr/>
          </p:nvSpPr>
          <p:spPr bwMode="auto">
            <a:xfrm>
              <a:off x="5186360" y="2378066"/>
              <a:ext cx="576264" cy="3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7" name="Group 595"/>
            <p:cNvGrpSpPr>
              <a:grpSpLocks/>
            </p:cNvGrpSpPr>
            <p:nvPr/>
          </p:nvGrpSpPr>
          <p:grpSpPr bwMode="auto">
            <a:xfrm>
              <a:off x="4708519" y="2035165"/>
              <a:ext cx="503238" cy="1693868"/>
              <a:chOff x="3464" y="1260"/>
              <a:chExt cx="317" cy="1067"/>
            </a:xfrm>
          </p:grpSpPr>
          <p:grpSp>
            <p:nvGrpSpPr>
              <p:cNvPr id="115" name="Group 514"/>
              <p:cNvGrpSpPr>
                <a:grpSpLocks/>
              </p:cNvGrpSpPr>
              <p:nvPr/>
            </p:nvGrpSpPr>
            <p:grpSpPr bwMode="auto">
              <a:xfrm>
                <a:off x="3464" y="1669"/>
                <a:ext cx="317" cy="658"/>
                <a:chOff x="311" y="210"/>
                <a:chExt cx="317" cy="658"/>
              </a:xfrm>
            </p:grpSpPr>
            <p:sp>
              <p:nvSpPr>
                <p:cNvPr id="121" name="Oval 515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22" name="Line 516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" name="Line 517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" name="Line 518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" name="Line 519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" name="Line 520"/>
                <p:cNvSpPr>
                  <a:spLocks noChangeShapeType="1"/>
                </p:cNvSpPr>
                <p:nvPr/>
              </p:nvSpPr>
              <p:spPr bwMode="auto">
                <a:xfrm>
                  <a:off x="529" y="674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6" name="Group 522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118" name="Rectangle 523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19" name="Line 524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" name="Line 525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8" name="Text Box 583"/>
            <p:cNvSpPr txBox="1">
              <a:spLocks noChangeArrowheads="1"/>
            </p:cNvSpPr>
            <p:nvPr/>
          </p:nvSpPr>
          <p:spPr bwMode="auto">
            <a:xfrm>
              <a:off x="5526240" y="3975097"/>
              <a:ext cx="431800" cy="292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</a:t>
              </a:r>
            </a:p>
          </p:txBody>
        </p:sp>
        <p:sp>
          <p:nvSpPr>
            <p:cNvPr id="29" name="Line 588"/>
            <p:cNvSpPr>
              <a:spLocks noChangeShapeType="1"/>
            </p:cNvSpPr>
            <p:nvPr/>
          </p:nvSpPr>
          <p:spPr bwMode="auto">
            <a:xfrm>
              <a:off x="5272085" y="5046663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" name="Group 596"/>
            <p:cNvGrpSpPr>
              <a:grpSpLocks/>
            </p:cNvGrpSpPr>
            <p:nvPr/>
          </p:nvGrpSpPr>
          <p:grpSpPr bwMode="auto">
            <a:xfrm flipH="1">
              <a:off x="5645149" y="2055802"/>
              <a:ext cx="628651" cy="1693868"/>
              <a:chOff x="3385" y="1260"/>
              <a:chExt cx="396" cy="1067"/>
            </a:xfrm>
          </p:grpSpPr>
          <p:grpSp>
            <p:nvGrpSpPr>
              <p:cNvPr id="102" name="Group 597"/>
              <p:cNvGrpSpPr>
                <a:grpSpLocks/>
              </p:cNvGrpSpPr>
              <p:nvPr/>
            </p:nvGrpSpPr>
            <p:grpSpPr bwMode="auto">
              <a:xfrm>
                <a:off x="3385" y="1669"/>
                <a:ext cx="396" cy="658"/>
                <a:chOff x="232" y="210"/>
                <a:chExt cx="396" cy="658"/>
              </a:xfrm>
            </p:grpSpPr>
            <p:sp>
              <p:nvSpPr>
                <p:cNvPr id="108" name="Oval 598"/>
                <p:cNvSpPr>
                  <a:spLocks noChangeArrowheads="1"/>
                </p:cNvSpPr>
                <p:nvPr/>
              </p:nvSpPr>
              <p:spPr bwMode="auto">
                <a:xfrm>
                  <a:off x="311" y="372"/>
                  <a:ext cx="317" cy="318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09" name="Line 599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0" name="Line 600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1" name="Line 601"/>
                <p:cNvSpPr>
                  <a:spLocks noChangeShapeType="1"/>
                </p:cNvSpPr>
                <p:nvPr/>
              </p:nvSpPr>
              <p:spPr bwMode="auto">
                <a:xfrm flipV="1">
                  <a:off x="401" y="391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" name="Line 602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" name="Line 603"/>
                <p:cNvSpPr>
                  <a:spLocks noChangeShapeType="1"/>
                </p:cNvSpPr>
                <p:nvPr/>
              </p:nvSpPr>
              <p:spPr bwMode="auto">
                <a:xfrm>
                  <a:off x="529" y="674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" name="Line 604"/>
                <p:cNvSpPr>
                  <a:spLocks noChangeShapeType="1"/>
                </p:cNvSpPr>
                <p:nvPr/>
              </p:nvSpPr>
              <p:spPr bwMode="auto">
                <a:xfrm flipV="1">
                  <a:off x="232" y="535"/>
                  <a:ext cx="168" cy="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3" name="Group 605"/>
              <p:cNvGrpSpPr>
                <a:grpSpLocks/>
              </p:cNvGrpSpPr>
              <p:nvPr/>
            </p:nvGrpSpPr>
            <p:grpSpPr bwMode="auto">
              <a:xfrm rot="5400000">
                <a:off x="3427" y="1470"/>
                <a:ext cx="511" cy="91"/>
                <a:chOff x="827" y="2432"/>
                <a:chExt cx="511" cy="91"/>
              </a:xfrm>
            </p:grpSpPr>
            <p:sp>
              <p:nvSpPr>
                <p:cNvPr id="105" name="Rectangle 606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06" name="Line 607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" name="Line 608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4" name="Text Box 609"/>
              <p:cNvSpPr txBox="1">
                <a:spLocks noChangeArrowheads="1"/>
              </p:cNvSpPr>
              <p:nvPr/>
            </p:nvSpPr>
            <p:spPr bwMode="auto">
              <a:xfrm>
                <a:off x="3388" y="1448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к2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" name="Oval 610"/>
            <p:cNvSpPr>
              <a:spLocks noChangeArrowheads="1"/>
            </p:cNvSpPr>
            <p:nvPr/>
          </p:nvSpPr>
          <p:spPr bwMode="auto">
            <a:xfrm flipV="1">
              <a:off x="5021260" y="2779705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2" name="Text Box 612"/>
            <p:cNvSpPr txBox="1">
              <a:spLocks noChangeArrowheads="1"/>
            </p:cNvSpPr>
            <p:nvPr/>
          </p:nvSpPr>
          <p:spPr bwMode="auto">
            <a:xfrm>
              <a:off x="5445777" y="3335332"/>
              <a:ext cx="431800" cy="292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T2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Oval 614"/>
            <p:cNvSpPr>
              <a:spLocks noChangeArrowheads="1"/>
            </p:cNvSpPr>
            <p:nvPr/>
          </p:nvSpPr>
          <p:spPr bwMode="auto">
            <a:xfrm>
              <a:off x="6181724" y="2179628"/>
              <a:ext cx="360363" cy="36036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4" name="Line 616"/>
            <p:cNvSpPr>
              <a:spLocks noChangeShapeType="1"/>
            </p:cNvSpPr>
            <p:nvPr/>
          </p:nvSpPr>
          <p:spPr bwMode="auto">
            <a:xfrm flipV="1">
              <a:off x="6372224" y="2166928"/>
              <a:ext cx="0" cy="360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med" len="med"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Oval 617"/>
            <p:cNvSpPr>
              <a:spLocks noChangeArrowheads="1"/>
            </p:cNvSpPr>
            <p:nvPr/>
          </p:nvSpPr>
          <p:spPr bwMode="auto">
            <a:xfrm>
              <a:off x="5262560" y="4529136"/>
              <a:ext cx="360363" cy="36036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6" name="Text Box 619"/>
            <p:cNvSpPr txBox="1">
              <a:spLocks noChangeArrowheads="1"/>
            </p:cNvSpPr>
            <p:nvPr/>
          </p:nvSpPr>
          <p:spPr bwMode="auto">
            <a:xfrm>
              <a:off x="4957019" y="4544681"/>
              <a:ext cx="504826" cy="292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</a:t>
              </a:r>
            </a:p>
          </p:txBody>
        </p:sp>
        <p:sp>
          <p:nvSpPr>
            <p:cNvPr id="38" name="Line 724"/>
            <p:cNvSpPr>
              <a:spLocks noChangeShapeType="1"/>
            </p:cNvSpPr>
            <p:nvPr/>
          </p:nvSpPr>
          <p:spPr bwMode="auto">
            <a:xfrm>
              <a:off x="5435601" y="4860935"/>
              <a:ext cx="0" cy="1619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Oval 727"/>
            <p:cNvSpPr>
              <a:spLocks noChangeArrowheads="1"/>
            </p:cNvSpPr>
            <p:nvPr/>
          </p:nvSpPr>
          <p:spPr bwMode="auto">
            <a:xfrm>
              <a:off x="4402138" y="3151192"/>
              <a:ext cx="73025" cy="714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42" name="Group 728"/>
            <p:cNvGrpSpPr>
              <a:grpSpLocks/>
            </p:cNvGrpSpPr>
            <p:nvPr/>
          </p:nvGrpSpPr>
          <p:grpSpPr bwMode="auto">
            <a:xfrm rot="5400000">
              <a:off x="5022850" y="4059246"/>
              <a:ext cx="811215" cy="144463"/>
              <a:chOff x="827" y="2432"/>
              <a:chExt cx="511" cy="91"/>
            </a:xfrm>
          </p:grpSpPr>
          <p:sp>
            <p:nvSpPr>
              <p:cNvPr id="99" name="Rectangle 729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00" name="Line 730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731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5" name="Line 737"/>
            <p:cNvSpPr>
              <a:spLocks noChangeShapeType="1"/>
            </p:cNvSpPr>
            <p:nvPr/>
          </p:nvSpPr>
          <p:spPr bwMode="auto">
            <a:xfrm flipH="1">
              <a:off x="6275390" y="3209929"/>
              <a:ext cx="0" cy="3984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Oval 738"/>
            <p:cNvSpPr>
              <a:spLocks noChangeArrowheads="1"/>
            </p:cNvSpPr>
            <p:nvPr/>
          </p:nvSpPr>
          <p:spPr bwMode="auto">
            <a:xfrm flipV="1">
              <a:off x="5757865" y="2773366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7" name="Oval 739"/>
            <p:cNvSpPr>
              <a:spLocks noChangeArrowheads="1"/>
            </p:cNvSpPr>
            <p:nvPr/>
          </p:nvSpPr>
          <p:spPr bwMode="auto">
            <a:xfrm flipV="1">
              <a:off x="5404880" y="3705231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8" name="Oval 740"/>
            <p:cNvSpPr>
              <a:spLocks noChangeArrowheads="1"/>
            </p:cNvSpPr>
            <p:nvPr/>
          </p:nvSpPr>
          <p:spPr bwMode="auto">
            <a:xfrm flipV="1">
              <a:off x="5759452" y="1989138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2" name="Line 744"/>
            <p:cNvSpPr>
              <a:spLocks noChangeShapeType="1"/>
            </p:cNvSpPr>
            <p:nvPr/>
          </p:nvSpPr>
          <p:spPr bwMode="auto">
            <a:xfrm>
              <a:off x="6359527" y="2528890"/>
              <a:ext cx="0" cy="358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Line 745"/>
            <p:cNvSpPr>
              <a:spLocks noChangeShapeType="1"/>
            </p:cNvSpPr>
            <p:nvPr/>
          </p:nvSpPr>
          <p:spPr bwMode="auto">
            <a:xfrm>
              <a:off x="6176965" y="2882903"/>
              <a:ext cx="360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Line 748"/>
            <p:cNvSpPr>
              <a:spLocks noChangeShapeType="1"/>
            </p:cNvSpPr>
            <p:nvPr/>
          </p:nvSpPr>
          <p:spPr bwMode="auto">
            <a:xfrm flipH="1" flipV="1">
              <a:off x="5219701" y="2671765"/>
              <a:ext cx="360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9" name="Group 751"/>
            <p:cNvGrpSpPr>
              <a:grpSpLocks/>
            </p:cNvGrpSpPr>
            <p:nvPr/>
          </p:nvGrpSpPr>
          <p:grpSpPr bwMode="auto">
            <a:xfrm>
              <a:off x="4622793" y="2312989"/>
              <a:ext cx="431800" cy="1438280"/>
              <a:chOff x="3413" y="1442"/>
              <a:chExt cx="272" cy="906"/>
            </a:xfrm>
          </p:grpSpPr>
          <p:grpSp>
            <p:nvGrpSpPr>
              <p:cNvPr id="83" name="Group 752"/>
              <p:cNvGrpSpPr>
                <a:grpSpLocks/>
              </p:cNvGrpSpPr>
              <p:nvPr/>
            </p:nvGrpSpPr>
            <p:grpSpPr bwMode="auto">
              <a:xfrm>
                <a:off x="3546" y="1669"/>
                <a:ext cx="137" cy="679"/>
                <a:chOff x="393" y="210"/>
                <a:chExt cx="137" cy="679"/>
              </a:xfrm>
            </p:grpSpPr>
            <p:sp>
              <p:nvSpPr>
                <p:cNvPr id="90" name="Line 754"/>
                <p:cNvSpPr>
                  <a:spLocks noChangeShapeType="1"/>
                </p:cNvSpPr>
                <p:nvPr/>
              </p:nvSpPr>
              <p:spPr bwMode="auto">
                <a:xfrm>
                  <a:off x="393" y="444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1" name="Line 755"/>
                <p:cNvSpPr>
                  <a:spLocks noChangeShapeType="1"/>
                </p:cNvSpPr>
                <p:nvPr/>
              </p:nvSpPr>
              <p:spPr bwMode="auto">
                <a:xfrm>
                  <a:off x="399" y="575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3" name="Line 757"/>
                <p:cNvSpPr>
                  <a:spLocks noChangeShapeType="1"/>
                </p:cNvSpPr>
                <p:nvPr/>
              </p:nvSpPr>
              <p:spPr bwMode="auto">
                <a:xfrm>
                  <a:off x="529" y="210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" name="Line 758"/>
                <p:cNvSpPr>
                  <a:spLocks noChangeShapeType="1"/>
                </p:cNvSpPr>
                <p:nvPr/>
              </p:nvSpPr>
              <p:spPr bwMode="auto">
                <a:xfrm flipH="1">
                  <a:off x="528" y="674"/>
                  <a:ext cx="1" cy="21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5" name="Text Box 764"/>
              <p:cNvSpPr txBox="1">
                <a:spLocks noChangeArrowheads="1"/>
              </p:cNvSpPr>
              <p:nvPr/>
            </p:nvSpPr>
            <p:spPr bwMode="auto">
              <a:xfrm>
                <a:off x="3413" y="1442"/>
                <a:ext cx="27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к1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1" name="Line 766"/>
            <p:cNvSpPr>
              <a:spLocks noChangeShapeType="1"/>
            </p:cNvSpPr>
            <p:nvPr/>
          </p:nvSpPr>
          <p:spPr bwMode="auto">
            <a:xfrm>
              <a:off x="5267326" y="5035561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0" name="Group 768"/>
            <p:cNvGrpSpPr>
              <a:grpSpLocks/>
            </p:cNvGrpSpPr>
            <p:nvPr/>
          </p:nvGrpSpPr>
          <p:grpSpPr bwMode="auto">
            <a:xfrm flipH="1">
              <a:off x="5795972" y="2693988"/>
              <a:ext cx="217488" cy="1044578"/>
              <a:chOff x="393" y="210"/>
              <a:chExt cx="137" cy="658"/>
            </a:xfrm>
          </p:grpSpPr>
          <p:sp>
            <p:nvSpPr>
              <p:cNvPr id="77" name="Line 770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Line 773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Line 774"/>
              <p:cNvSpPr>
                <a:spLocks noChangeShapeType="1"/>
              </p:cNvSpPr>
              <p:nvPr/>
            </p:nvSpPr>
            <p:spPr bwMode="auto">
              <a:xfrm>
                <a:off x="521" y="674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3" name="Oval 781"/>
            <p:cNvSpPr>
              <a:spLocks noChangeArrowheads="1"/>
            </p:cNvSpPr>
            <p:nvPr/>
          </p:nvSpPr>
          <p:spPr bwMode="auto">
            <a:xfrm flipV="1">
              <a:off x="5016501" y="2768603"/>
              <a:ext cx="71438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69" name="Прямая со стрелкой 68"/>
            <p:cNvCxnSpPr>
              <a:stCxn id="38" idx="0"/>
              <a:endCxn id="100" idx="1"/>
            </p:cNvCxnSpPr>
            <p:nvPr/>
          </p:nvCxnSpPr>
          <p:spPr bwMode="auto">
            <a:xfrm flipH="1" flipV="1">
              <a:off x="5427663" y="4537085"/>
              <a:ext cx="7938" cy="3238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Прямоугольник 133"/>
          <p:cNvSpPr/>
          <p:nvPr/>
        </p:nvSpPr>
        <p:spPr>
          <a:xfrm>
            <a:off x="251520" y="44624"/>
            <a:ext cx="864096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70530" y="250108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780726" y="3574511"/>
            <a:ext cx="50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4283968" y="98072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355976" y="1749147"/>
            <a:ext cx="50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2588916" y="468954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576004" y="5466896"/>
            <a:ext cx="50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4856058" y="476672"/>
            <a:ext cx="41804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 построен на основе моста постоянного тока, плечи которого образованы резисторами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к1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к2 и биполярными транзисторами одного типа, включенными по схеме с ОЭ. Параметры транзисторов отличаются на 1÷5%.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3238731" y="3861048"/>
            <a:ext cx="5869774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двух одинаковых половин делает выходное напряжение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слабо зависящим  от напряжения подаваемого на каждый из входов. Выходное напряжение зависит только от разности напряжений, подаваемых на прямой и инверсный входы.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5496" y="4077072"/>
            <a:ext cx="204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вход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5496" y="4509120"/>
            <a:ext cx="2309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инверсный вход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5" y="5949280"/>
            <a:ext cx="8928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представленной схеме ДУ использовано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двухполярное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питание. </a:t>
            </a:r>
          </a:p>
          <a:p>
            <a:pPr>
              <a:lnSpc>
                <a:spcPct val="90000"/>
              </a:lnSpc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9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847218" y="140557"/>
            <a:ext cx="451687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Транзисторный ключ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107504" y="980728"/>
            <a:ext cx="4823466" cy="2907424"/>
            <a:chOff x="180582" y="1313664"/>
            <a:chExt cx="4823466" cy="2907424"/>
          </a:xfrm>
        </p:grpSpPr>
        <p:grpSp>
          <p:nvGrpSpPr>
            <p:cNvPr id="4" name="Group 720"/>
            <p:cNvGrpSpPr>
              <a:grpSpLocks/>
            </p:cNvGrpSpPr>
            <p:nvPr/>
          </p:nvGrpSpPr>
          <p:grpSpPr bwMode="auto">
            <a:xfrm>
              <a:off x="180582" y="1504926"/>
              <a:ext cx="4823466" cy="2716162"/>
              <a:chOff x="59" y="2606"/>
              <a:chExt cx="2253" cy="1152"/>
            </a:xfrm>
          </p:grpSpPr>
          <p:sp>
            <p:nvSpPr>
              <p:cNvPr id="5" name="Oval 631"/>
              <p:cNvSpPr>
                <a:spLocks noChangeArrowheads="1"/>
              </p:cNvSpPr>
              <p:nvPr/>
            </p:nvSpPr>
            <p:spPr bwMode="auto">
              <a:xfrm>
                <a:off x="938" y="3184"/>
                <a:ext cx="317" cy="31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" name="Line 632"/>
              <p:cNvSpPr>
                <a:spLocks noChangeShapeType="1"/>
              </p:cNvSpPr>
              <p:nvPr/>
            </p:nvSpPr>
            <p:spPr bwMode="auto">
              <a:xfrm>
                <a:off x="1020" y="3256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Line 633"/>
              <p:cNvSpPr>
                <a:spLocks noChangeShapeType="1"/>
              </p:cNvSpPr>
              <p:nvPr/>
            </p:nvSpPr>
            <p:spPr bwMode="auto">
              <a:xfrm>
                <a:off x="1026" y="3387"/>
                <a:ext cx="126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634"/>
              <p:cNvSpPr>
                <a:spLocks noChangeShapeType="1"/>
              </p:cNvSpPr>
              <p:nvPr/>
            </p:nvSpPr>
            <p:spPr bwMode="auto">
              <a:xfrm flipV="1">
                <a:off x="1028" y="3203"/>
                <a:ext cx="126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635"/>
              <p:cNvSpPr>
                <a:spLocks noChangeShapeType="1"/>
              </p:cNvSpPr>
              <p:nvPr/>
            </p:nvSpPr>
            <p:spPr bwMode="auto">
              <a:xfrm>
                <a:off x="1156" y="3022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636"/>
              <p:cNvSpPr>
                <a:spLocks noChangeShapeType="1"/>
              </p:cNvSpPr>
              <p:nvPr/>
            </p:nvSpPr>
            <p:spPr bwMode="auto">
              <a:xfrm>
                <a:off x="1156" y="3475"/>
                <a:ext cx="0" cy="27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" name="Group 638"/>
              <p:cNvGrpSpPr>
                <a:grpSpLocks/>
              </p:cNvGrpSpPr>
              <p:nvPr/>
            </p:nvGrpSpPr>
            <p:grpSpPr bwMode="auto">
              <a:xfrm rot="5400000">
                <a:off x="901" y="2816"/>
                <a:ext cx="511" cy="91"/>
                <a:chOff x="827" y="2432"/>
                <a:chExt cx="511" cy="91"/>
              </a:xfrm>
            </p:grpSpPr>
            <p:sp>
              <p:nvSpPr>
                <p:cNvPr id="43" name="Rectangle 639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44" name="Line 640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" name="Line 641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3" name="Group 646"/>
              <p:cNvGrpSpPr>
                <a:grpSpLocks/>
              </p:cNvGrpSpPr>
              <p:nvPr/>
            </p:nvGrpSpPr>
            <p:grpSpPr bwMode="auto">
              <a:xfrm>
                <a:off x="361" y="3310"/>
                <a:ext cx="659" cy="91"/>
                <a:chOff x="827" y="2432"/>
                <a:chExt cx="659" cy="91"/>
              </a:xfrm>
            </p:grpSpPr>
            <p:sp>
              <p:nvSpPr>
                <p:cNvPr id="40" name="Rectangle 647"/>
                <p:cNvSpPr>
                  <a:spLocks noChangeArrowheads="1"/>
                </p:cNvSpPr>
                <p:nvPr/>
              </p:nvSpPr>
              <p:spPr bwMode="auto">
                <a:xfrm>
                  <a:off x="975" y="2432"/>
                  <a:ext cx="227" cy="9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41" name="Line 648"/>
                <p:cNvSpPr>
                  <a:spLocks noChangeShapeType="1"/>
                </p:cNvSpPr>
                <p:nvPr/>
              </p:nvSpPr>
              <p:spPr bwMode="auto">
                <a:xfrm>
                  <a:off x="1202" y="2478"/>
                  <a:ext cx="28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" name="Line 649"/>
                <p:cNvSpPr>
                  <a:spLocks noChangeShapeType="1"/>
                </p:cNvSpPr>
                <p:nvPr/>
              </p:nvSpPr>
              <p:spPr bwMode="auto">
                <a:xfrm>
                  <a:off x="827" y="2474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" name="Line 654"/>
              <p:cNvSpPr>
                <a:spLocks noChangeShapeType="1"/>
              </p:cNvSpPr>
              <p:nvPr/>
            </p:nvSpPr>
            <p:spPr bwMode="auto">
              <a:xfrm flipV="1">
                <a:off x="1903" y="2614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Oval 657"/>
              <p:cNvSpPr>
                <a:spLocks noChangeArrowheads="1"/>
              </p:cNvSpPr>
              <p:nvPr/>
            </p:nvSpPr>
            <p:spPr bwMode="auto">
              <a:xfrm flipV="1">
                <a:off x="319" y="3323"/>
                <a:ext cx="45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" name="Oval 658"/>
              <p:cNvSpPr>
                <a:spLocks noChangeArrowheads="1"/>
              </p:cNvSpPr>
              <p:nvPr/>
            </p:nvSpPr>
            <p:spPr bwMode="auto">
              <a:xfrm flipV="1">
                <a:off x="1135" y="3051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7" name="Line 660"/>
              <p:cNvSpPr>
                <a:spLocks noChangeShapeType="1"/>
              </p:cNvSpPr>
              <p:nvPr/>
            </p:nvSpPr>
            <p:spPr bwMode="auto">
              <a:xfrm>
                <a:off x="1156" y="2614"/>
                <a:ext cx="7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662"/>
              <p:cNvSpPr>
                <a:spLocks noChangeShapeType="1"/>
              </p:cNvSpPr>
              <p:nvPr/>
            </p:nvSpPr>
            <p:spPr bwMode="auto">
              <a:xfrm>
                <a:off x="1066" y="3748"/>
                <a:ext cx="18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669"/>
              <p:cNvSpPr>
                <a:spLocks noChangeShapeType="1"/>
              </p:cNvSpPr>
              <p:nvPr/>
            </p:nvSpPr>
            <p:spPr bwMode="auto">
              <a:xfrm>
                <a:off x="1140" y="3075"/>
                <a:ext cx="4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Oval 677"/>
              <p:cNvSpPr>
                <a:spLocks noChangeArrowheads="1"/>
              </p:cNvSpPr>
              <p:nvPr/>
            </p:nvSpPr>
            <p:spPr bwMode="auto">
              <a:xfrm>
                <a:off x="1522" y="3431"/>
                <a:ext cx="46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" name="Oval 679"/>
              <p:cNvSpPr>
                <a:spLocks noChangeArrowheads="1"/>
              </p:cNvSpPr>
              <p:nvPr/>
            </p:nvSpPr>
            <p:spPr bwMode="auto">
              <a:xfrm>
                <a:off x="1543" y="3051"/>
                <a:ext cx="46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2" name="Line 680"/>
              <p:cNvSpPr>
                <a:spLocks noChangeShapeType="1"/>
              </p:cNvSpPr>
              <p:nvPr/>
            </p:nvSpPr>
            <p:spPr bwMode="auto">
              <a:xfrm>
                <a:off x="1548" y="3468"/>
                <a:ext cx="0" cy="2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681"/>
              <p:cNvSpPr>
                <a:spLocks noChangeShapeType="1"/>
              </p:cNvSpPr>
              <p:nvPr/>
            </p:nvSpPr>
            <p:spPr bwMode="auto">
              <a:xfrm>
                <a:off x="1444" y="3748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Oval 683"/>
              <p:cNvSpPr>
                <a:spLocks noChangeArrowheads="1"/>
              </p:cNvSpPr>
              <p:nvPr/>
            </p:nvSpPr>
            <p:spPr bwMode="auto">
              <a:xfrm>
                <a:off x="316" y="3582"/>
                <a:ext cx="46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5" name="Line 684"/>
              <p:cNvSpPr>
                <a:spLocks noChangeShapeType="1"/>
              </p:cNvSpPr>
              <p:nvPr/>
            </p:nvSpPr>
            <p:spPr bwMode="auto">
              <a:xfrm>
                <a:off x="340" y="3622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685"/>
              <p:cNvSpPr>
                <a:spLocks noChangeShapeType="1"/>
              </p:cNvSpPr>
              <p:nvPr/>
            </p:nvSpPr>
            <p:spPr bwMode="auto">
              <a:xfrm>
                <a:off x="228" y="3758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687"/>
              <p:cNvSpPr>
                <a:spLocks noChangeShapeType="1"/>
              </p:cNvSpPr>
              <p:nvPr/>
            </p:nvSpPr>
            <p:spPr bwMode="auto">
              <a:xfrm>
                <a:off x="340" y="3425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688"/>
              <p:cNvSpPr>
                <a:spLocks noChangeShapeType="1"/>
              </p:cNvSpPr>
              <p:nvPr/>
            </p:nvSpPr>
            <p:spPr bwMode="auto">
              <a:xfrm>
                <a:off x="1549" y="3182"/>
                <a:ext cx="0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Text Box 689"/>
              <p:cNvSpPr txBox="1">
                <a:spLocks noChangeArrowheads="1"/>
              </p:cNvSpPr>
              <p:nvPr/>
            </p:nvSpPr>
            <p:spPr bwMode="auto">
              <a:xfrm>
                <a:off x="59" y="3345"/>
                <a:ext cx="363" cy="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вх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 Box 690"/>
              <p:cNvSpPr txBox="1">
                <a:spLocks noChangeArrowheads="1"/>
              </p:cNvSpPr>
              <p:nvPr/>
            </p:nvSpPr>
            <p:spPr bwMode="auto">
              <a:xfrm>
                <a:off x="1557" y="3145"/>
                <a:ext cx="385" cy="2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вых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 Box 695"/>
              <p:cNvSpPr txBox="1">
                <a:spLocks noChangeArrowheads="1"/>
              </p:cNvSpPr>
              <p:nvPr/>
            </p:nvSpPr>
            <p:spPr bwMode="auto">
              <a:xfrm>
                <a:off x="881" y="2758"/>
                <a:ext cx="272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</a:p>
            </p:txBody>
          </p:sp>
          <p:sp>
            <p:nvSpPr>
              <p:cNvPr id="32" name="Text Box 697"/>
              <p:cNvSpPr txBox="1">
                <a:spLocks noChangeArrowheads="1"/>
              </p:cNvSpPr>
              <p:nvPr/>
            </p:nvSpPr>
            <p:spPr bwMode="auto">
              <a:xfrm>
                <a:off x="476" y="3113"/>
                <a:ext cx="272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alt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</a:p>
            </p:txBody>
          </p:sp>
          <p:sp>
            <p:nvSpPr>
              <p:cNvPr id="33" name="Line 703"/>
              <p:cNvSpPr>
                <a:spLocks noChangeShapeType="1"/>
              </p:cNvSpPr>
              <p:nvPr/>
            </p:nvSpPr>
            <p:spPr bwMode="auto">
              <a:xfrm>
                <a:off x="1911" y="2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704"/>
              <p:cNvSpPr>
                <a:spLocks noChangeShapeType="1"/>
              </p:cNvSpPr>
              <p:nvPr/>
            </p:nvSpPr>
            <p:spPr bwMode="auto">
              <a:xfrm>
                <a:off x="1801" y="2984"/>
                <a:ext cx="2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Text Box 709"/>
              <p:cNvSpPr txBox="1">
                <a:spLocks noChangeArrowheads="1"/>
              </p:cNvSpPr>
              <p:nvPr/>
            </p:nvSpPr>
            <p:spPr bwMode="auto">
              <a:xfrm>
                <a:off x="1994" y="2667"/>
                <a:ext cx="318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ru-RU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</a:p>
            </p:txBody>
          </p:sp>
          <p:sp>
            <p:nvSpPr>
              <p:cNvPr id="36" name="Text Box 710"/>
              <p:cNvSpPr txBox="1">
                <a:spLocks noChangeArrowheads="1"/>
              </p:cNvSpPr>
              <p:nvPr/>
            </p:nvSpPr>
            <p:spPr bwMode="auto">
              <a:xfrm>
                <a:off x="1233" y="3249"/>
                <a:ext cx="272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7" name="Group 713"/>
              <p:cNvGrpSpPr>
                <a:grpSpLocks/>
              </p:cNvGrpSpPr>
              <p:nvPr/>
            </p:nvGrpSpPr>
            <p:grpSpPr bwMode="auto">
              <a:xfrm>
                <a:off x="1791" y="2659"/>
                <a:ext cx="227" cy="233"/>
                <a:chOff x="3038" y="2819"/>
                <a:chExt cx="227" cy="233"/>
              </a:xfrm>
            </p:grpSpPr>
            <p:sp>
              <p:nvSpPr>
                <p:cNvPr id="38" name="Oval 714"/>
                <p:cNvSpPr>
                  <a:spLocks noChangeArrowheads="1"/>
                </p:cNvSpPr>
                <p:nvPr/>
              </p:nvSpPr>
              <p:spPr bwMode="auto">
                <a:xfrm>
                  <a:off x="3038" y="2825"/>
                  <a:ext cx="227" cy="227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39" name="Line 715"/>
                <p:cNvSpPr>
                  <a:spLocks noChangeShapeType="1"/>
                </p:cNvSpPr>
                <p:nvPr/>
              </p:nvSpPr>
              <p:spPr bwMode="auto">
                <a:xfrm flipV="1">
                  <a:off x="3152" y="2819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47" name="TextBox 46"/>
            <p:cNvSpPr txBox="1"/>
            <p:nvPr/>
          </p:nvSpPr>
          <p:spPr>
            <a:xfrm>
              <a:off x="4128417" y="1313664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186560" y="1988840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4984452" y="404664"/>
            <a:ext cx="3777153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Транзисторный ключ - это усилитель, в котором транзистор работает в импульсном режиме, т.е. когда токи и напряжения характеризуются резкими изменениями.</a:t>
            </a:r>
          </a:p>
          <a:p>
            <a:pPr indent="35560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 в этом режиме основную часть времени находится в открытом (насыщении) или закрытом ((отсечки) состоянии.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79512" y="4653136"/>
            <a:ext cx="894906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позволяет  значительно повысит коэффициент полезного действия в устройствах силовой электроники, поскольку в открытом состоянии транзистор находится в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режиме насыщения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напряжение на транзисторе мало, а в закрытом состоянии (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отсеки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ток через транзистор мал, следовательно мощность, идущая на его нагрев мала.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60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2129942" y="44624"/>
            <a:ext cx="451687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Транзисторный ключ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" name="Группа 101"/>
          <p:cNvGrpSpPr/>
          <p:nvPr/>
        </p:nvGrpSpPr>
        <p:grpSpPr>
          <a:xfrm>
            <a:off x="45021" y="323131"/>
            <a:ext cx="9036495" cy="6308642"/>
            <a:chOff x="35496" y="846776"/>
            <a:chExt cx="9036495" cy="6308642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107504" y="980728"/>
              <a:ext cx="4823466" cy="2907424"/>
              <a:chOff x="180582" y="1313664"/>
              <a:chExt cx="4823466" cy="2907424"/>
            </a:xfrm>
          </p:grpSpPr>
          <p:grpSp>
            <p:nvGrpSpPr>
              <p:cNvPr id="5" name="Group 720"/>
              <p:cNvGrpSpPr>
                <a:grpSpLocks/>
              </p:cNvGrpSpPr>
              <p:nvPr/>
            </p:nvGrpSpPr>
            <p:grpSpPr bwMode="auto">
              <a:xfrm>
                <a:off x="180582" y="1504926"/>
                <a:ext cx="4823466" cy="2716162"/>
                <a:chOff x="59" y="2606"/>
                <a:chExt cx="2253" cy="1152"/>
              </a:xfrm>
            </p:grpSpPr>
            <p:sp>
              <p:nvSpPr>
                <p:cNvPr id="8" name="Oval 631"/>
                <p:cNvSpPr>
                  <a:spLocks noChangeArrowheads="1"/>
                </p:cNvSpPr>
                <p:nvPr/>
              </p:nvSpPr>
              <p:spPr bwMode="auto">
                <a:xfrm>
                  <a:off x="938" y="3184"/>
                  <a:ext cx="317" cy="318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9" name="Line 632"/>
                <p:cNvSpPr>
                  <a:spLocks noChangeShapeType="1"/>
                </p:cNvSpPr>
                <p:nvPr/>
              </p:nvSpPr>
              <p:spPr bwMode="auto">
                <a:xfrm>
                  <a:off x="1020" y="3256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" name="Line 633"/>
                <p:cNvSpPr>
                  <a:spLocks noChangeShapeType="1"/>
                </p:cNvSpPr>
                <p:nvPr/>
              </p:nvSpPr>
              <p:spPr bwMode="auto">
                <a:xfrm>
                  <a:off x="1026" y="3387"/>
                  <a:ext cx="126" cy="9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" name="Line 634"/>
                <p:cNvSpPr>
                  <a:spLocks noChangeShapeType="1"/>
                </p:cNvSpPr>
                <p:nvPr/>
              </p:nvSpPr>
              <p:spPr bwMode="auto">
                <a:xfrm flipV="1">
                  <a:off x="1028" y="3203"/>
                  <a:ext cx="126" cy="9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" name="Line 635"/>
                <p:cNvSpPr>
                  <a:spLocks noChangeShapeType="1"/>
                </p:cNvSpPr>
                <p:nvPr/>
              </p:nvSpPr>
              <p:spPr bwMode="auto">
                <a:xfrm>
                  <a:off x="1156" y="3022"/>
                  <a:ext cx="1" cy="19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" name="Line 636"/>
                <p:cNvSpPr>
                  <a:spLocks noChangeShapeType="1"/>
                </p:cNvSpPr>
                <p:nvPr/>
              </p:nvSpPr>
              <p:spPr bwMode="auto">
                <a:xfrm>
                  <a:off x="1156" y="3475"/>
                  <a:ext cx="0" cy="2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5" name="Group 638"/>
                <p:cNvGrpSpPr>
                  <a:grpSpLocks/>
                </p:cNvGrpSpPr>
                <p:nvPr/>
              </p:nvGrpSpPr>
              <p:grpSpPr bwMode="auto">
                <a:xfrm rot="5400000">
                  <a:off x="901" y="2816"/>
                  <a:ext cx="511" cy="91"/>
                  <a:chOff x="827" y="2432"/>
                  <a:chExt cx="511" cy="91"/>
                </a:xfrm>
              </p:grpSpPr>
              <p:sp>
                <p:nvSpPr>
                  <p:cNvPr id="46" name="Rectangle 639"/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227" cy="91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47" name="Line 640"/>
                  <p:cNvSpPr>
                    <a:spLocks noChangeShapeType="1"/>
                  </p:cNvSpPr>
                  <p:nvPr/>
                </p:nvSpPr>
                <p:spPr bwMode="auto">
                  <a:xfrm>
                    <a:off x="1202" y="2478"/>
                    <a:ext cx="1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8" name="Line 641"/>
                  <p:cNvSpPr>
                    <a:spLocks noChangeShapeType="1"/>
                  </p:cNvSpPr>
                  <p:nvPr/>
                </p:nvSpPr>
                <p:spPr bwMode="auto">
                  <a:xfrm>
                    <a:off x="827" y="2474"/>
                    <a:ext cx="1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" name="Group 646"/>
                <p:cNvGrpSpPr>
                  <a:grpSpLocks/>
                </p:cNvGrpSpPr>
                <p:nvPr/>
              </p:nvGrpSpPr>
              <p:grpSpPr bwMode="auto">
                <a:xfrm>
                  <a:off x="361" y="3310"/>
                  <a:ext cx="665" cy="91"/>
                  <a:chOff x="827" y="2432"/>
                  <a:chExt cx="665" cy="91"/>
                </a:xfrm>
              </p:grpSpPr>
              <p:sp>
                <p:nvSpPr>
                  <p:cNvPr id="43" name="Rectangle 647"/>
                  <p:cNvSpPr>
                    <a:spLocks noChangeArrowheads="1"/>
                  </p:cNvSpPr>
                  <p:nvPr/>
                </p:nvSpPr>
                <p:spPr bwMode="auto">
                  <a:xfrm>
                    <a:off x="975" y="2432"/>
                    <a:ext cx="227" cy="91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44" name="Line 648"/>
                  <p:cNvSpPr>
                    <a:spLocks noChangeShapeType="1"/>
                  </p:cNvSpPr>
                  <p:nvPr/>
                </p:nvSpPr>
                <p:spPr bwMode="auto">
                  <a:xfrm>
                    <a:off x="1202" y="2473"/>
                    <a:ext cx="290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" name="Line 649"/>
                  <p:cNvSpPr>
                    <a:spLocks noChangeShapeType="1"/>
                  </p:cNvSpPr>
                  <p:nvPr/>
                </p:nvSpPr>
                <p:spPr bwMode="auto">
                  <a:xfrm>
                    <a:off x="827" y="2474"/>
                    <a:ext cx="1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" name="Line 654"/>
                <p:cNvSpPr>
                  <a:spLocks noChangeShapeType="1"/>
                </p:cNvSpPr>
                <p:nvPr/>
              </p:nvSpPr>
              <p:spPr bwMode="auto">
                <a:xfrm flipV="1">
                  <a:off x="1903" y="2614"/>
                  <a:ext cx="0" cy="9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Oval 657"/>
                <p:cNvSpPr>
                  <a:spLocks noChangeArrowheads="1"/>
                </p:cNvSpPr>
                <p:nvPr/>
              </p:nvSpPr>
              <p:spPr bwMode="auto">
                <a:xfrm flipV="1">
                  <a:off x="319" y="3323"/>
                  <a:ext cx="45" cy="4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19" name="Oval 658"/>
                <p:cNvSpPr>
                  <a:spLocks noChangeArrowheads="1"/>
                </p:cNvSpPr>
                <p:nvPr/>
              </p:nvSpPr>
              <p:spPr bwMode="auto">
                <a:xfrm flipV="1">
                  <a:off x="1135" y="3051"/>
                  <a:ext cx="45" cy="45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0" name="Line 660"/>
                <p:cNvSpPr>
                  <a:spLocks noChangeShapeType="1"/>
                </p:cNvSpPr>
                <p:nvPr/>
              </p:nvSpPr>
              <p:spPr bwMode="auto">
                <a:xfrm>
                  <a:off x="1156" y="2614"/>
                  <a:ext cx="76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Line 662"/>
                <p:cNvSpPr>
                  <a:spLocks noChangeShapeType="1"/>
                </p:cNvSpPr>
                <p:nvPr/>
              </p:nvSpPr>
              <p:spPr bwMode="auto">
                <a:xfrm>
                  <a:off x="1066" y="3748"/>
                  <a:ext cx="1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Line 669"/>
                <p:cNvSpPr>
                  <a:spLocks noChangeShapeType="1"/>
                </p:cNvSpPr>
                <p:nvPr/>
              </p:nvSpPr>
              <p:spPr bwMode="auto">
                <a:xfrm>
                  <a:off x="1140" y="3075"/>
                  <a:ext cx="4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" name="Oval 677"/>
                <p:cNvSpPr>
                  <a:spLocks noChangeArrowheads="1"/>
                </p:cNvSpPr>
                <p:nvPr/>
              </p:nvSpPr>
              <p:spPr bwMode="auto">
                <a:xfrm>
                  <a:off x="1522" y="3431"/>
                  <a:ext cx="46" cy="4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4" name="Oval 679"/>
                <p:cNvSpPr>
                  <a:spLocks noChangeArrowheads="1"/>
                </p:cNvSpPr>
                <p:nvPr/>
              </p:nvSpPr>
              <p:spPr bwMode="auto">
                <a:xfrm>
                  <a:off x="1543" y="3051"/>
                  <a:ext cx="46" cy="4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5" name="Line 680"/>
                <p:cNvSpPr>
                  <a:spLocks noChangeShapeType="1"/>
                </p:cNvSpPr>
                <p:nvPr/>
              </p:nvSpPr>
              <p:spPr bwMode="auto">
                <a:xfrm>
                  <a:off x="1548" y="3468"/>
                  <a:ext cx="0" cy="27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" name="Line 681"/>
                <p:cNvSpPr>
                  <a:spLocks noChangeShapeType="1"/>
                </p:cNvSpPr>
                <p:nvPr/>
              </p:nvSpPr>
              <p:spPr bwMode="auto">
                <a:xfrm>
                  <a:off x="1444" y="374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Oval 683"/>
                <p:cNvSpPr>
                  <a:spLocks noChangeArrowheads="1"/>
                </p:cNvSpPr>
                <p:nvPr/>
              </p:nvSpPr>
              <p:spPr bwMode="auto">
                <a:xfrm>
                  <a:off x="316" y="3582"/>
                  <a:ext cx="46" cy="4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8" name="Line 684"/>
                <p:cNvSpPr>
                  <a:spLocks noChangeShapeType="1"/>
                </p:cNvSpPr>
                <p:nvPr/>
              </p:nvSpPr>
              <p:spPr bwMode="auto">
                <a:xfrm>
                  <a:off x="340" y="3622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Line 685"/>
                <p:cNvSpPr>
                  <a:spLocks noChangeShapeType="1"/>
                </p:cNvSpPr>
                <p:nvPr/>
              </p:nvSpPr>
              <p:spPr bwMode="auto">
                <a:xfrm>
                  <a:off x="228" y="375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" name="Line 687"/>
                <p:cNvSpPr>
                  <a:spLocks noChangeShapeType="1"/>
                </p:cNvSpPr>
                <p:nvPr/>
              </p:nvSpPr>
              <p:spPr bwMode="auto">
                <a:xfrm>
                  <a:off x="340" y="3425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Line 688"/>
                <p:cNvSpPr>
                  <a:spLocks noChangeShapeType="1"/>
                </p:cNvSpPr>
                <p:nvPr/>
              </p:nvSpPr>
              <p:spPr bwMode="auto">
                <a:xfrm>
                  <a:off x="1549" y="3182"/>
                  <a:ext cx="0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" name="Text Box 689"/>
                <p:cNvSpPr txBox="1">
                  <a:spLocks noChangeArrowheads="1"/>
                </p:cNvSpPr>
                <p:nvPr/>
              </p:nvSpPr>
              <p:spPr bwMode="auto">
                <a:xfrm>
                  <a:off x="59" y="3345"/>
                  <a:ext cx="363" cy="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вх</a:t>
                  </a:r>
                  <a:endParaRPr lang="ru-RU" alt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Text Box 690"/>
                <p:cNvSpPr txBox="1">
                  <a:spLocks noChangeArrowheads="1"/>
                </p:cNvSpPr>
                <p:nvPr/>
              </p:nvSpPr>
              <p:spPr bwMode="auto">
                <a:xfrm>
                  <a:off x="1557" y="3145"/>
                  <a:ext cx="385" cy="2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2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вых</a:t>
                  </a:r>
                  <a:endParaRPr lang="ru-RU" alt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" name="Text Box 695"/>
                <p:cNvSpPr txBox="1">
                  <a:spLocks noChangeArrowheads="1"/>
                </p:cNvSpPr>
                <p:nvPr/>
              </p:nvSpPr>
              <p:spPr bwMode="auto">
                <a:xfrm>
                  <a:off x="881" y="2758"/>
                  <a:ext cx="272" cy="1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</a:t>
                  </a:r>
                  <a:r>
                    <a:rPr lang="ru-RU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</a:t>
                  </a:r>
                </a:p>
              </p:txBody>
            </p:sp>
            <p:sp>
              <p:nvSpPr>
                <p:cNvPr id="35" name="Text Box 697"/>
                <p:cNvSpPr txBox="1">
                  <a:spLocks noChangeArrowheads="1"/>
                </p:cNvSpPr>
                <p:nvPr/>
              </p:nvSpPr>
              <p:spPr bwMode="auto">
                <a:xfrm>
                  <a:off x="476" y="3113"/>
                  <a:ext cx="272" cy="1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</a:t>
                  </a:r>
                  <a:r>
                    <a:rPr lang="ru-RU" altLang="ru-RU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Б</a:t>
                  </a:r>
                </a:p>
              </p:txBody>
            </p:sp>
            <p:sp>
              <p:nvSpPr>
                <p:cNvPr id="36" name="Line 703"/>
                <p:cNvSpPr>
                  <a:spLocks noChangeShapeType="1"/>
                </p:cNvSpPr>
                <p:nvPr/>
              </p:nvSpPr>
              <p:spPr bwMode="auto">
                <a:xfrm>
                  <a:off x="1907" y="2846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Line 704"/>
                <p:cNvSpPr>
                  <a:spLocks noChangeShapeType="1"/>
                </p:cNvSpPr>
                <p:nvPr/>
              </p:nvSpPr>
              <p:spPr bwMode="auto">
                <a:xfrm>
                  <a:off x="1801" y="2984"/>
                  <a:ext cx="22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" name="Text Box 709"/>
                <p:cNvSpPr txBox="1">
                  <a:spLocks noChangeArrowheads="1"/>
                </p:cNvSpPr>
                <p:nvPr/>
              </p:nvSpPr>
              <p:spPr bwMode="auto">
                <a:xfrm>
                  <a:off x="1994" y="2667"/>
                  <a:ext cx="318" cy="1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</a:t>
                  </a:r>
                  <a:r>
                    <a:rPr lang="ru-RU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</a:t>
                  </a:r>
                </a:p>
              </p:txBody>
            </p:sp>
            <p:sp>
              <p:nvSpPr>
                <p:cNvPr id="39" name="Text Box 710"/>
                <p:cNvSpPr txBox="1">
                  <a:spLocks noChangeArrowheads="1"/>
                </p:cNvSpPr>
                <p:nvPr/>
              </p:nvSpPr>
              <p:spPr bwMode="auto">
                <a:xfrm>
                  <a:off x="1233" y="3249"/>
                  <a:ext cx="272" cy="1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  <a:endParaRPr lang="ru-RU" alt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0" name="Group 713"/>
                <p:cNvGrpSpPr>
                  <a:grpSpLocks/>
                </p:cNvGrpSpPr>
                <p:nvPr/>
              </p:nvGrpSpPr>
              <p:grpSpPr bwMode="auto">
                <a:xfrm>
                  <a:off x="1791" y="2659"/>
                  <a:ext cx="227" cy="233"/>
                  <a:chOff x="3038" y="2819"/>
                  <a:chExt cx="227" cy="233"/>
                </a:xfrm>
              </p:grpSpPr>
              <p:sp>
                <p:nvSpPr>
                  <p:cNvPr id="41" name="Oval 714"/>
                  <p:cNvSpPr>
                    <a:spLocks noChangeArrowheads="1"/>
                  </p:cNvSpPr>
                  <p:nvPr/>
                </p:nvSpPr>
                <p:spPr bwMode="auto">
                  <a:xfrm>
                    <a:off x="3038" y="2825"/>
                    <a:ext cx="227" cy="227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42" name="Line 7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52" y="2819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 type="none" w="med" len="med"/>
                    <a:tailEnd type="arrow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6" name="TextBox 5"/>
              <p:cNvSpPr txBox="1"/>
              <p:nvPr/>
            </p:nvSpPr>
            <p:spPr>
              <a:xfrm>
                <a:off x="4128417" y="1313664"/>
                <a:ext cx="432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31497" y="1988840"/>
                <a:ext cx="4320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1" name="Прямая соединительная линия 50"/>
            <p:cNvCxnSpPr/>
            <p:nvPr/>
          </p:nvCxnSpPr>
          <p:spPr>
            <a:xfrm>
              <a:off x="5292080" y="2325052"/>
              <a:ext cx="3384376" cy="35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5292080" y="1171990"/>
              <a:ext cx="0" cy="11445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 Box 689"/>
            <p:cNvSpPr txBox="1">
              <a:spLocks noChangeArrowheads="1"/>
            </p:cNvSpPr>
            <p:nvPr/>
          </p:nvSpPr>
          <p:spPr bwMode="auto">
            <a:xfrm>
              <a:off x="4708686" y="846776"/>
              <a:ext cx="777150" cy="523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Text Box 689"/>
            <p:cNvSpPr txBox="1">
              <a:spLocks noChangeArrowheads="1"/>
            </p:cNvSpPr>
            <p:nvPr/>
          </p:nvSpPr>
          <p:spPr bwMode="auto">
            <a:xfrm>
              <a:off x="8575913" y="2308440"/>
              <a:ext cx="388575" cy="523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7" name="Прямая соединительная линия 56"/>
            <p:cNvCxnSpPr/>
            <p:nvPr/>
          </p:nvCxnSpPr>
          <p:spPr>
            <a:xfrm flipV="1">
              <a:off x="5868144" y="1737857"/>
              <a:ext cx="0" cy="57872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5292080" y="3748181"/>
              <a:ext cx="3384376" cy="35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5292080" y="2633219"/>
              <a:ext cx="0" cy="11445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 Box 689"/>
            <p:cNvSpPr txBox="1">
              <a:spLocks noChangeArrowheads="1"/>
            </p:cNvSpPr>
            <p:nvPr/>
          </p:nvSpPr>
          <p:spPr bwMode="auto">
            <a:xfrm>
              <a:off x="4572000" y="2329716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Text Box 689"/>
            <p:cNvSpPr txBox="1">
              <a:spLocks noChangeArrowheads="1"/>
            </p:cNvSpPr>
            <p:nvPr/>
          </p:nvSpPr>
          <p:spPr bwMode="auto">
            <a:xfrm>
              <a:off x="8575913" y="3769669"/>
              <a:ext cx="388575" cy="523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7236296" y="1748579"/>
              <a:ext cx="0" cy="57872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H="1" flipV="1">
              <a:off x="5848052" y="1744284"/>
              <a:ext cx="1388244" cy="1715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 Box 689"/>
            <p:cNvSpPr txBox="1">
              <a:spLocks noChangeArrowheads="1"/>
            </p:cNvSpPr>
            <p:nvPr/>
          </p:nvSpPr>
          <p:spPr bwMode="auto">
            <a:xfrm>
              <a:off x="5852772" y="2228737"/>
              <a:ext cx="5744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 Box 689"/>
            <p:cNvSpPr txBox="1">
              <a:spLocks noChangeArrowheads="1"/>
            </p:cNvSpPr>
            <p:nvPr/>
          </p:nvSpPr>
          <p:spPr bwMode="auto">
            <a:xfrm>
              <a:off x="7199716" y="2226072"/>
              <a:ext cx="5744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ru-RU" sz="1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0" name="Прямая соединительная линия 69"/>
            <p:cNvCxnSpPr>
              <a:endCxn id="79" idx="4"/>
            </p:cNvCxnSpPr>
            <p:nvPr/>
          </p:nvCxnSpPr>
          <p:spPr>
            <a:xfrm flipH="1" flipV="1">
              <a:off x="6406487" y="3743172"/>
              <a:ext cx="1033133" cy="854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5868144" y="2376816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7236296" y="2326820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>
              <a:stCxn id="79" idx="0"/>
            </p:cNvCxnSpPr>
            <p:nvPr/>
          </p:nvCxnSpPr>
          <p:spPr>
            <a:xfrm flipH="1">
              <a:off x="5306598" y="2954911"/>
              <a:ext cx="70603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Полилиния 78"/>
            <p:cNvSpPr/>
            <p:nvPr/>
          </p:nvSpPr>
          <p:spPr>
            <a:xfrm rot="10289648" flipH="1">
              <a:off x="6072707" y="2919999"/>
              <a:ext cx="409394" cy="842735"/>
            </a:xfrm>
            <a:custGeom>
              <a:avLst/>
              <a:gdLst>
                <a:gd name="connsiteX0" fmla="*/ 0 w 152400"/>
                <a:gd name="connsiteY0" fmla="*/ 510964 h 510964"/>
                <a:gd name="connsiteX1" fmla="*/ 12700 w 152400"/>
                <a:gd name="connsiteY1" fmla="*/ 193464 h 510964"/>
                <a:gd name="connsiteX2" fmla="*/ 38100 w 152400"/>
                <a:gd name="connsiteY2" fmla="*/ 117264 h 510964"/>
                <a:gd name="connsiteX3" fmla="*/ 50800 w 152400"/>
                <a:gd name="connsiteY3" fmla="*/ 79164 h 510964"/>
                <a:gd name="connsiteX4" fmla="*/ 101600 w 152400"/>
                <a:gd name="connsiteY4" fmla="*/ 2964 h 510964"/>
                <a:gd name="connsiteX5" fmla="*/ 152400 w 152400"/>
                <a:gd name="connsiteY5" fmla="*/ 2964 h 51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510964">
                  <a:moveTo>
                    <a:pt x="0" y="510964"/>
                  </a:moveTo>
                  <a:cubicBezTo>
                    <a:pt x="4233" y="405131"/>
                    <a:pt x="2498" y="298889"/>
                    <a:pt x="12700" y="193464"/>
                  </a:cubicBezTo>
                  <a:cubicBezTo>
                    <a:pt x="15279" y="166815"/>
                    <a:pt x="29633" y="142664"/>
                    <a:pt x="38100" y="117264"/>
                  </a:cubicBezTo>
                  <a:lnTo>
                    <a:pt x="50800" y="79164"/>
                  </a:lnTo>
                  <a:cubicBezTo>
                    <a:pt x="61301" y="47661"/>
                    <a:pt x="64604" y="18819"/>
                    <a:pt x="101600" y="2964"/>
                  </a:cubicBezTo>
                  <a:cubicBezTo>
                    <a:pt x="117164" y="-3706"/>
                    <a:pt x="135467" y="2964"/>
                    <a:pt x="152400" y="296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олилиния 80"/>
            <p:cNvSpPr/>
            <p:nvPr/>
          </p:nvSpPr>
          <p:spPr>
            <a:xfrm flipV="1">
              <a:off x="7439620" y="2966259"/>
              <a:ext cx="164266" cy="768405"/>
            </a:xfrm>
            <a:custGeom>
              <a:avLst/>
              <a:gdLst>
                <a:gd name="connsiteX0" fmla="*/ 0 w 546100"/>
                <a:gd name="connsiteY0" fmla="*/ 0 h 686728"/>
                <a:gd name="connsiteX1" fmla="*/ 25400 w 546100"/>
                <a:gd name="connsiteY1" fmla="*/ 101600 h 686728"/>
                <a:gd name="connsiteX2" fmla="*/ 63500 w 546100"/>
                <a:gd name="connsiteY2" fmla="*/ 177800 h 686728"/>
                <a:gd name="connsiteX3" fmla="*/ 88900 w 546100"/>
                <a:gd name="connsiteY3" fmla="*/ 279400 h 686728"/>
                <a:gd name="connsiteX4" fmla="*/ 101600 w 546100"/>
                <a:gd name="connsiteY4" fmla="*/ 317500 h 686728"/>
                <a:gd name="connsiteX5" fmla="*/ 177800 w 546100"/>
                <a:gd name="connsiteY5" fmla="*/ 431800 h 686728"/>
                <a:gd name="connsiteX6" fmla="*/ 203200 w 546100"/>
                <a:gd name="connsiteY6" fmla="*/ 469900 h 686728"/>
                <a:gd name="connsiteX7" fmla="*/ 241300 w 546100"/>
                <a:gd name="connsiteY7" fmla="*/ 508000 h 686728"/>
                <a:gd name="connsiteX8" fmla="*/ 304800 w 546100"/>
                <a:gd name="connsiteY8" fmla="*/ 584200 h 686728"/>
                <a:gd name="connsiteX9" fmla="*/ 342900 w 546100"/>
                <a:gd name="connsiteY9" fmla="*/ 596900 h 686728"/>
                <a:gd name="connsiteX10" fmla="*/ 381000 w 546100"/>
                <a:gd name="connsiteY10" fmla="*/ 622300 h 686728"/>
                <a:gd name="connsiteX11" fmla="*/ 431800 w 546100"/>
                <a:gd name="connsiteY11" fmla="*/ 647700 h 686728"/>
                <a:gd name="connsiteX12" fmla="*/ 508000 w 546100"/>
                <a:gd name="connsiteY12" fmla="*/ 685800 h 686728"/>
                <a:gd name="connsiteX13" fmla="*/ 546100 w 546100"/>
                <a:gd name="connsiteY13" fmla="*/ 685800 h 68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6100" h="686728">
                  <a:moveTo>
                    <a:pt x="0" y="0"/>
                  </a:moveTo>
                  <a:cubicBezTo>
                    <a:pt x="4830" y="24152"/>
                    <a:pt x="12383" y="75565"/>
                    <a:pt x="25400" y="101600"/>
                  </a:cubicBezTo>
                  <a:cubicBezTo>
                    <a:pt x="60080" y="170960"/>
                    <a:pt x="44347" y="107572"/>
                    <a:pt x="63500" y="177800"/>
                  </a:cubicBezTo>
                  <a:cubicBezTo>
                    <a:pt x="72685" y="211479"/>
                    <a:pt x="77861" y="246282"/>
                    <a:pt x="88900" y="279400"/>
                  </a:cubicBezTo>
                  <a:cubicBezTo>
                    <a:pt x="93133" y="292100"/>
                    <a:pt x="95099" y="305798"/>
                    <a:pt x="101600" y="317500"/>
                  </a:cubicBezTo>
                  <a:lnTo>
                    <a:pt x="177800" y="431800"/>
                  </a:lnTo>
                  <a:cubicBezTo>
                    <a:pt x="186267" y="444500"/>
                    <a:pt x="192407" y="459107"/>
                    <a:pt x="203200" y="469900"/>
                  </a:cubicBezTo>
                  <a:cubicBezTo>
                    <a:pt x="215900" y="482600"/>
                    <a:pt x="229802" y="494202"/>
                    <a:pt x="241300" y="508000"/>
                  </a:cubicBezTo>
                  <a:cubicBezTo>
                    <a:pt x="270585" y="543142"/>
                    <a:pt x="263059" y="556373"/>
                    <a:pt x="304800" y="584200"/>
                  </a:cubicBezTo>
                  <a:cubicBezTo>
                    <a:pt x="315939" y="591626"/>
                    <a:pt x="330926" y="590913"/>
                    <a:pt x="342900" y="596900"/>
                  </a:cubicBezTo>
                  <a:cubicBezTo>
                    <a:pt x="356552" y="603726"/>
                    <a:pt x="367748" y="614727"/>
                    <a:pt x="381000" y="622300"/>
                  </a:cubicBezTo>
                  <a:cubicBezTo>
                    <a:pt x="397438" y="631693"/>
                    <a:pt x="415362" y="638307"/>
                    <a:pt x="431800" y="647700"/>
                  </a:cubicBezTo>
                  <a:cubicBezTo>
                    <a:pt x="467939" y="668351"/>
                    <a:pt x="466909" y="678952"/>
                    <a:pt x="508000" y="685800"/>
                  </a:cubicBezTo>
                  <a:cubicBezTo>
                    <a:pt x="520527" y="687888"/>
                    <a:pt x="533400" y="685800"/>
                    <a:pt x="546100" y="68580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 Box 689"/>
            <p:cNvSpPr txBox="1">
              <a:spLocks noChangeArrowheads="1"/>
            </p:cNvSpPr>
            <p:nvPr/>
          </p:nvSpPr>
          <p:spPr bwMode="auto">
            <a:xfrm>
              <a:off x="5580112" y="3861048"/>
              <a:ext cx="7842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l-GR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з1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Text Box 689"/>
            <p:cNvSpPr txBox="1">
              <a:spLocks noChangeArrowheads="1"/>
            </p:cNvSpPr>
            <p:nvPr/>
          </p:nvSpPr>
          <p:spPr bwMode="auto">
            <a:xfrm>
              <a:off x="35496" y="4293096"/>
              <a:ext cx="9036495" cy="2862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indent="355600" eaLnBrk="1" hangingPunct="1">
                <a:lnSpc>
                  <a:spcPct val="90000"/>
                </a:lnSpc>
              </a:pP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Из-за инерционности транзистора включение и выключение ключа не происходит мгновенно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имеет место задержка включения (</a:t>
              </a:r>
              <a:r>
                <a:rPr lang="el-GR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з1),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определяемая временем перезаряда емкостей транзистора, время, в течение которого в базу вводится </a:t>
              </a:r>
              <a:r>
                <a:rPr lang="ru-RU" altLang="ru-RU" sz="2000" b="1" u="sn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граничный заряд 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l-GR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), </a:t>
              </a:r>
              <a:r>
                <a:rPr lang="ru-RU" altLang="ru-RU" sz="2000" b="1" u="sn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время задержки 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выключения (</a:t>
              </a:r>
              <a:r>
                <a:rPr lang="el-GR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з2), в течение которого из базы выводится </a:t>
              </a:r>
              <a:r>
                <a:rPr lang="ru-RU" altLang="ru-RU" sz="2000" b="1" u="sng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избыточный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заряд, время нарастания напряжения (</a:t>
              </a:r>
              <a:r>
                <a:rPr lang="el-GR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нар), определяемое длительностью вывода из базы граничного заряда и перезарядкой емкостей транзистора.</a:t>
              </a:r>
            </a:p>
            <a:p>
              <a:pPr indent="355600" eaLnBrk="1" hangingPunct="1">
                <a:lnSpc>
                  <a:spcPct val="90000"/>
                </a:lnSpc>
              </a:pP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сокращения указанных временных задержек  принимаются специальные меры, позволяющие, например, ускорить процесс ввода в базу граничного заряда или не допустить глубокого насыщения транзистора.</a:t>
              </a:r>
              <a:endPara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4" name="Прямая соединительная линия 83"/>
            <p:cNvCxnSpPr/>
            <p:nvPr/>
          </p:nvCxnSpPr>
          <p:spPr>
            <a:xfrm flipV="1">
              <a:off x="6022156" y="2334189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V="1">
              <a:off x="6346800" y="2350498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 Box 689"/>
            <p:cNvSpPr txBox="1">
              <a:spLocks noChangeArrowheads="1"/>
            </p:cNvSpPr>
            <p:nvPr/>
          </p:nvSpPr>
          <p:spPr bwMode="auto">
            <a:xfrm>
              <a:off x="5945485" y="3611655"/>
              <a:ext cx="10541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l-GR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7" name="Прямая соединительная линия 86"/>
            <p:cNvCxnSpPr/>
            <p:nvPr/>
          </p:nvCxnSpPr>
          <p:spPr>
            <a:xfrm flipV="1">
              <a:off x="7469336" y="2270201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689"/>
            <p:cNvSpPr txBox="1">
              <a:spLocks noChangeArrowheads="1"/>
            </p:cNvSpPr>
            <p:nvPr/>
          </p:nvSpPr>
          <p:spPr bwMode="auto">
            <a:xfrm>
              <a:off x="7434587" y="3804837"/>
              <a:ext cx="10541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l-GR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нар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9" name="Прямая соединительная линия 88"/>
            <p:cNvCxnSpPr/>
            <p:nvPr/>
          </p:nvCxnSpPr>
          <p:spPr>
            <a:xfrm flipV="1">
              <a:off x="7596336" y="2345085"/>
              <a:ext cx="0" cy="165456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 Box 689"/>
            <p:cNvSpPr txBox="1">
              <a:spLocks noChangeArrowheads="1"/>
            </p:cNvSpPr>
            <p:nvPr/>
          </p:nvSpPr>
          <p:spPr bwMode="auto">
            <a:xfrm>
              <a:off x="6974864" y="3675279"/>
              <a:ext cx="7706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l-GR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з2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6" name="Прямая соединительная линия 95"/>
            <p:cNvCxnSpPr/>
            <p:nvPr/>
          </p:nvCxnSpPr>
          <p:spPr>
            <a:xfrm flipH="1" flipV="1">
              <a:off x="7586811" y="2954058"/>
              <a:ext cx="742964" cy="4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 Box 689"/>
            <p:cNvSpPr txBox="1">
              <a:spLocks noChangeArrowheads="1"/>
            </p:cNvSpPr>
            <p:nvPr/>
          </p:nvSpPr>
          <p:spPr bwMode="auto">
            <a:xfrm>
              <a:off x="4899932" y="3546975"/>
              <a:ext cx="3921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Text Box 689"/>
            <p:cNvSpPr txBox="1">
              <a:spLocks noChangeArrowheads="1"/>
            </p:cNvSpPr>
            <p:nvPr/>
          </p:nvSpPr>
          <p:spPr bwMode="auto">
            <a:xfrm>
              <a:off x="4914450" y="2048022"/>
              <a:ext cx="3921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7779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1403648" y="524755"/>
            <a:ext cx="5422775" cy="3841753"/>
            <a:chOff x="2273300" y="357188"/>
            <a:chExt cx="3856007" cy="2430463"/>
          </a:xfrm>
        </p:grpSpPr>
        <p:sp>
          <p:nvSpPr>
            <p:cNvPr id="5" name="Oval 659"/>
            <p:cNvSpPr>
              <a:spLocks noChangeArrowheads="1"/>
            </p:cNvSpPr>
            <p:nvPr/>
          </p:nvSpPr>
          <p:spPr bwMode="auto">
            <a:xfrm flipV="1">
              <a:off x="3969416" y="1981199"/>
              <a:ext cx="70787" cy="7143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" name="Text Box 698"/>
            <p:cNvSpPr txBox="1">
              <a:spLocks noChangeArrowheads="1"/>
            </p:cNvSpPr>
            <p:nvPr/>
          </p:nvSpPr>
          <p:spPr bwMode="auto">
            <a:xfrm>
              <a:off x="4559302" y="2214574"/>
              <a:ext cx="557078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  <a:r>
                <a:rPr lang="ru-RU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grpSp>
          <p:nvGrpSpPr>
            <p:cNvPr id="7" name="Group 82"/>
            <p:cNvGrpSpPr>
              <a:grpSpLocks/>
            </p:cNvGrpSpPr>
            <p:nvPr/>
          </p:nvGrpSpPr>
          <p:grpSpPr bwMode="auto">
            <a:xfrm>
              <a:off x="3388591" y="1138237"/>
              <a:ext cx="641798" cy="909636"/>
              <a:chOff x="567" y="1162"/>
              <a:chExt cx="408" cy="573"/>
            </a:xfrm>
          </p:grpSpPr>
          <p:sp>
            <p:nvSpPr>
              <p:cNvPr id="76" name="Line 84"/>
              <p:cNvSpPr>
                <a:spLocks noChangeShapeType="1"/>
              </p:cNvSpPr>
              <p:nvPr/>
            </p:nvSpPr>
            <p:spPr bwMode="auto">
              <a:xfrm>
                <a:off x="793" y="1330"/>
                <a:ext cx="0" cy="2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Line 85"/>
              <p:cNvSpPr>
                <a:spLocks noChangeShapeType="1"/>
              </p:cNvSpPr>
              <p:nvPr/>
            </p:nvSpPr>
            <p:spPr bwMode="auto">
              <a:xfrm flipV="1">
                <a:off x="567" y="1554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" name="Line 86"/>
              <p:cNvSpPr>
                <a:spLocks noChangeShapeType="1"/>
              </p:cNvSpPr>
              <p:nvPr/>
            </p:nvSpPr>
            <p:spPr bwMode="auto">
              <a:xfrm flipV="1">
                <a:off x="793" y="1389"/>
                <a:ext cx="1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Line 87"/>
              <p:cNvSpPr>
                <a:spLocks noChangeShapeType="1"/>
              </p:cNvSpPr>
              <p:nvPr/>
            </p:nvSpPr>
            <p:spPr bwMode="auto">
              <a:xfrm>
                <a:off x="975" y="1162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Line 88"/>
              <p:cNvSpPr>
                <a:spLocks noChangeShapeType="1"/>
              </p:cNvSpPr>
              <p:nvPr/>
            </p:nvSpPr>
            <p:spPr bwMode="auto">
              <a:xfrm>
                <a:off x="962" y="155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Line 89"/>
              <p:cNvSpPr>
                <a:spLocks noChangeShapeType="1"/>
              </p:cNvSpPr>
              <p:nvPr/>
            </p:nvSpPr>
            <p:spPr bwMode="auto">
              <a:xfrm flipH="1" flipV="1">
                <a:off x="785" y="1554"/>
                <a:ext cx="1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" name="Line 509"/>
            <p:cNvSpPr>
              <a:spLocks noChangeShapeType="1"/>
            </p:cNvSpPr>
            <p:nvPr/>
          </p:nvSpPr>
          <p:spPr bwMode="auto">
            <a:xfrm>
              <a:off x="5466570" y="957263"/>
              <a:ext cx="1431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Группа 1"/>
            <p:cNvGrpSpPr>
              <a:grpSpLocks/>
            </p:cNvGrpSpPr>
            <p:nvPr/>
          </p:nvGrpSpPr>
          <p:grpSpPr bwMode="auto">
            <a:xfrm>
              <a:off x="5402379" y="357188"/>
              <a:ext cx="132146" cy="158750"/>
              <a:chOff x="5999165" y="5257800"/>
              <a:chExt cx="217486" cy="195526"/>
            </a:xfrm>
          </p:grpSpPr>
          <p:sp>
            <p:nvSpPr>
              <p:cNvPr id="73" name="Line 672"/>
              <p:cNvSpPr>
                <a:spLocks noChangeShapeType="1"/>
              </p:cNvSpPr>
              <p:nvPr/>
            </p:nvSpPr>
            <p:spPr bwMode="auto">
              <a:xfrm flipH="1">
                <a:off x="6097816" y="5257800"/>
                <a:ext cx="10092" cy="1955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Line 678"/>
              <p:cNvSpPr>
                <a:spLocks noChangeShapeType="1"/>
              </p:cNvSpPr>
              <p:nvPr/>
            </p:nvSpPr>
            <p:spPr bwMode="auto">
              <a:xfrm>
                <a:off x="5999165" y="5350183"/>
                <a:ext cx="21748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435"/>
            <p:cNvGrpSpPr>
              <a:grpSpLocks/>
            </p:cNvGrpSpPr>
            <p:nvPr/>
          </p:nvGrpSpPr>
          <p:grpSpPr bwMode="auto">
            <a:xfrm rot="5400000">
              <a:off x="3630289" y="776948"/>
              <a:ext cx="811211" cy="143147"/>
              <a:chOff x="827" y="2432"/>
              <a:chExt cx="511" cy="91"/>
            </a:xfrm>
          </p:grpSpPr>
          <p:sp>
            <p:nvSpPr>
              <p:cNvPr id="70" name="Rectangle 436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71" name="Line 437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Line 438"/>
              <p:cNvSpPr>
                <a:spLocks noChangeShapeType="1"/>
              </p:cNvSpPr>
              <p:nvPr/>
            </p:nvSpPr>
            <p:spPr bwMode="auto">
              <a:xfrm flipV="1">
                <a:off x="827" y="2474"/>
                <a:ext cx="14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439"/>
            <p:cNvGrpSpPr>
              <a:grpSpLocks/>
            </p:cNvGrpSpPr>
            <p:nvPr/>
          </p:nvGrpSpPr>
          <p:grpSpPr bwMode="auto">
            <a:xfrm rot="5400000">
              <a:off x="3594577" y="2310473"/>
              <a:ext cx="811211" cy="143146"/>
              <a:chOff x="827" y="2432"/>
              <a:chExt cx="511" cy="91"/>
            </a:xfrm>
          </p:grpSpPr>
          <p:sp>
            <p:nvSpPr>
              <p:cNvPr id="67" name="Rectangle 440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8" name="Line 441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Line 442"/>
              <p:cNvSpPr>
                <a:spLocks noChangeShapeType="1"/>
              </p:cNvSpPr>
              <p:nvPr/>
            </p:nvSpPr>
            <p:spPr bwMode="auto">
              <a:xfrm flipV="1">
                <a:off x="827" y="2471"/>
                <a:ext cx="148" cy="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447"/>
            <p:cNvGrpSpPr>
              <a:grpSpLocks/>
            </p:cNvGrpSpPr>
            <p:nvPr/>
          </p:nvGrpSpPr>
          <p:grpSpPr bwMode="auto">
            <a:xfrm rot="5400000">
              <a:off x="2988490" y="2289827"/>
              <a:ext cx="811212" cy="143147"/>
              <a:chOff x="827" y="2432"/>
              <a:chExt cx="511" cy="91"/>
            </a:xfrm>
          </p:grpSpPr>
          <p:sp>
            <p:nvSpPr>
              <p:cNvPr id="64" name="Rectangle 448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5" name="Line 449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Line 450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" name="Line 451"/>
            <p:cNvSpPr>
              <a:spLocks noChangeShapeType="1"/>
            </p:cNvSpPr>
            <p:nvPr/>
          </p:nvSpPr>
          <p:spPr bwMode="auto">
            <a:xfrm>
              <a:off x="2965445" y="1758949"/>
              <a:ext cx="6417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452"/>
            <p:cNvSpPr>
              <a:spLocks noChangeShapeType="1"/>
            </p:cNvSpPr>
            <p:nvPr/>
          </p:nvSpPr>
          <p:spPr bwMode="auto">
            <a:xfrm>
              <a:off x="3396456" y="1766887"/>
              <a:ext cx="0" cy="311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Oval 453"/>
            <p:cNvSpPr>
              <a:spLocks noChangeArrowheads="1"/>
            </p:cNvSpPr>
            <p:nvPr/>
          </p:nvSpPr>
          <p:spPr bwMode="auto">
            <a:xfrm flipV="1">
              <a:off x="3360276" y="1724024"/>
              <a:ext cx="70787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Oval 455"/>
            <p:cNvSpPr>
              <a:spLocks noChangeArrowheads="1"/>
            </p:cNvSpPr>
            <p:nvPr/>
          </p:nvSpPr>
          <p:spPr bwMode="auto">
            <a:xfrm flipV="1">
              <a:off x="4003423" y="1130299"/>
              <a:ext cx="70786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Line 457"/>
            <p:cNvSpPr>
              <a:spLocks noChangeShapeType="1"/>
            </p:cNvSpPr>
            <p:nvPr/>
          </p:nvSpPr>
          <p:spPr bwMode="auto">
            <a:xfrm flipV="1">
              <a:off x="4041467" y="431799"/>
              <a:ext cx="1208024" cy="47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458"/>
            <p:cNvSpPr>
              <a:spLocks noChangeShapeType="1"/>
            </p:cNvSpPr>
            <p:nvPr/>
          </p:nvSpPr>
          <p:spPr bwMode="auto">
            <a:xfrm>
              <a:off x="3250163" y="2768598"/>
              <a:ext cx="2862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459"/>
            <p:cNvSpPr>
              <a:spLocks noChangeShapeType="1"/>
            </p:cNvSpPr>
            <p:nvPr/>
          </p:nvSpPr>
          <p:spPr bwMode="auto">
            <a:xfrm>
              <a:off x="3847858" y="2773361"/>
              <a:ext cx="2862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466"/>
            <p:cNvSpPr>
              <a:spLocks noChangeShapeType="1"/>
            </p:cNvSpPr>
            <p:nvPr/>
          </p:nvSpPr>
          <p:spPr bwMode="auto">
            <a:xfrm>
              <a:off x="4035108" y="1163637"/>
              <a:ext cx="5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473"/>
            <p:cNvSpPr>
              <a:spLocks noChangeShapeType="1"/>
            </p:cNvSpPr>
            <p:nvPr/>
          </p:nvSpPr>
          <p:spPr bwMode="auto">
            <a:xfrm flipV="1">
              <a:off x="2454207" y="1762124"/>
              <a:ext cx="4278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475"/>
            <p:cNvSpPr>
              <a:spLocks noChangeShapeType="1"/>
            </p:cNvSpPr>
            <p:nvPr/>
          </p:nvSpPr>
          <p:spPr bwMode="auto">
            <a:xfrm>
              <a:off x="4631288" y="1163637"/>
              <a:ext cx="714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477"/>
            <p:cNvSpPr>
              <a:spLocks noChangeShapeType="1"/>
            </p:cNvSpPr>
            <p:nvPr/>
          </p:nvSpPr>
          <p:spPr bwMode="auto">
            <a:xfrm>
              <a:off x="5320278" y="1955799"/>
              <a:ext cx="0" cy="7905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479"/>
            <p:cNvSpPr>
              <a:spLocks noChangeShapeType="1"/>
            </p:cNvSpPr>
            <p:nvPr/>
          </p:nvSpPr>
          <p:spPr bwMode="auto">
            <a:xfrm>
              <a:off x="5139379" y="2733673"/>
              <a:ext cx="35707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" name="Group 481"/>
            <p:cNvGrpSpPr>
              <a:grpSpLocks/>
            </p:cNvGrpSpPr>
            <p:nvPr/>
          </p:nvGrpSpPr>
          <p:grpSpPr bwMode="auto">
            <a:xfrm>
              <a:off x="2273300" y="2351109"/>
              <a:ext cx="357077" cy="409578"/>
              <a:chOff x="2018" y="1955"/>
              <a:chExt cx="227" cy="258"/>
            </a:xfrm>
          </p:grpSpPr>
          <p:sp>
            <p:nvSpPr>
              <p:cNvPr id="61" name="Oval 482"/>
              <p:cNvSpPr>
                <a:spLocks noChangeArrowheads="1"/>
              </p:cNvSpPr>
              <p:nvPr/>
            </p:nvSpPr>
            <p:spPr bwMode="auto">
              <a:xfrm>
                <a:off x="2109" y="1955"/>
                <a:ext cx="46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2" name="Line 483"/>
              <p:cNvSpPr>
                <a:spLocks noChangeShapeType="1"/>
              </p:cNvSpPr>
              <p:nvPr/>
            </p:nvSpPr>
            <p:spPr bwMode="auto">
              <a:xfrm>
                <a:off x="2133" y="1987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Line 484"/>
              <p:cNvSpPr>
                <a:spLocks noChangeShapeType="1"/>
              </p:cNvSpPr>
              <p:nvPr/>
            </p:nvSpPr>
            <p:spPr bwMode="auto">
              <a:xfrm>
                <a:off x="2018" y="2205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Oval 486"/>
            <p:cNvSpPr>
              <a:spLocks noChangeArrowheads="1"/>
            </p:cNvSpPr>
            <p:nvPr/>
          </p:nvSpPr>
          <p:spPr bwMode="auto">
            <a:xfrm>
              <a:off x="2394432" y="1720849"/>
              <a:ext cx="72359" cy="7143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" name="Line 487"/>
            <p:cNvSpPr>
              <a:spLocks noChangeShapeType="1"/>
            </p:cNvSpPr>
            <p:nvPr/>
          </p:nvSpPr>
          <p:spPr bwMode="auto">
            <a:xfrm>
              <a:off x="2432185" y="1862137"/>
              <a:ext cx="16785" cy="4238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488"/>
            <p:cNvSpPr>
              <a:spLocks noChangeShapeType="1"/>
            </p:cNvSpPr>
            <p:nvPr/>
          </p:nvSpPr>
          <p:spPr bwMode="auto">
            <a:xfrm>
              <a:off x="5473254" y="1450974"/>
              <a:ext cx="0" cy="2873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med"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Text Box 489"/>
            <p:cNvSpPr txBox="1">
              <a:spLocks noChangeArrowheads="1"/>
            </p:cNvSpPr>
            <p:nvPr/>
          </p:nvSpPr>
          <p:spPr bwMode="auto">
            <a:xfrm>
              <a:off x="2448970" y="1833562"/>
              <a:ext cx="571012" cy="32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490"/>
            <p:cNvSpPr txBox="1">
              <a:spLocks noChangeArrowheads="1"/>
            </p:cNvSpPr>
            <p:nvPr/>
          </p:nvSpPr>
          <p:spPr bwMode="auto">
            <a:xfrm>
              <a:off x="5465741" y="1392653"/>
              <a:ext cx="663566" cy="351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" name="Group 491"/>
            <p:cNvGrpSpPr>
              <a:grpSpLocks/>
            </p:cNvGrpSpPr>
            <p:nvPr/>
          </p:nvGrpSpPr>
          <p:grpSpPr bwMode="auto">
            <a:xfrm rot="5400000">
              <a:off x="4915458" y="1497674"/>
              <a:ext cx="811211" cy="143146"/>
              <a:chOff x="827" y="2432"/>
              <a:chExt cx="511" cy="91"/>
            </a:xfrm>
          </p:grpSpPr>
          <p:sp>
            <p:nvSpPr>
              <p:cNvPr id="58" name="Rectangle 492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9" name="Line 493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Line 494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" name="Text Box 495"/>
            <p:cNvSpPr txBox="1">
              <a:spLocks noChangeArrowheads="1"/>
            </p:cNvSpPr>
            <p:nvPr/>
          </p:nvSpPr>
          <p:spPr bwMode="auto">
            <a:xfrm>
              <a:off x="3624545" y="660400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33" name="Text Box 497"/>
            <p:cNvSpPr txBox="1">
              <a:spLocks noChangeArrowheads="1"/>
            </p:cNvSpPr>
            <p:nvPr/>
          </p:nvSpPr>
          <p:spPr bwMode="auto">
            <a:xfrm>
              <a:off x="2989040" y="2201861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</a:t>
              </a:r>
            </a:p>
          </p:txBody>
        </p:sp>
        <p:sp>
          <p:nvSpPr>
            <p:cNvPr id="34" name="Text Box 498"/>
            <p:cNvSpPr txBox="1">
              <a:spLocks noChangeArrowheads="1"/>
            </p:cNvSpPr>
            <p:nvPr/>
          </p:nvSpPr>
          <p:spPr bwMode="auto">
            <a:xfrm>
              <a:off x="4892412" y="1379537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</a:p>
          </p:txBody>
        </p:sp>
        <p:sp>
          <p:nvSpPr>
            <p:cNvPr id="35" name="Text Box 499"/>
            <p:cNvSpPr txBox="1">
              <a:spLocks noChangeArrowheads="1"/>
            </p:cNvSpPr>
            <p:nvPr/>
          </p:nvSpPr>
          <p:spPr bwMode="auto">
            <a:xfrm>
              <a:off x="3570380" y="2243136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</a:p>
          </p:txBody>
        </p:sp>
        <p:sp>
          <p:nvSpPr>
            <p:cNvPr id="36" name="Text Box 500"/>
            <p:cNvSpPr txBox="1">
              <a:spLocks noChangeArrowheads="1"/>
            </p:cNvSpPr>
            <p:nvPr/>
          </p:nvSpPr>
          <p:spPr bwMode="auto">
            <a:xfrm>
              <a:off x="4630739" y="785816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7" name="Text Box 502"/>
            <p:cNvSpPr txBox="1">
              <a:spLocks noChangeArrowheads="1"/>
            </p:cNvSpPr>
            <p:nvPr/>
          </p:nvSpPr>
          <p:spPr bwMode="auto">
            <a:xfrm>
              <a:off x="2734476" y="1352338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8" name="Line 504"/>
            <p:cNvSpPr>
              <a:spLocks noChangeShapeType="1"/>
            </p:cNvSpPr>
            <p:nvPr/>
          </p:nvSpPr>
          <p:spPr bwMode="auto">
            <a:xfrm flipH="1">
              <a:off x="5244771" y="890588"/>
              <a:ext cx="0" cy="1428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505"/>
            <p:cNvSpPr>
              <a:spLocks noChangeShapeType="1"/>
            </p:cNvSpPr>
            <p:nvPr/>
          </p:nvSpPr>
          <p:spPr bwMode="auto">
            <a:xfrm>
              <a:off x="5071737" y="1019174"/>
              <a:ext cx="3555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Text Box 510"/>
            <p:cNvSpPr txBox="1">
              <a:spLocks noChangeArrowheads="1"/>
            </p:cNvSpPr>
            <p:nvPr/>
          </p:nvSpPr>
          <p:spPr bwMode="auto">
            <a:xfrm>
              <a:off x="5400503" y="601663"/>
              <a:ext cx="500225" cy="276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  <a:endPara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511"/>
            <p:cNvSpPr txBox="1">
              <a:spLocks noChangeArrowheads="1"/>
            </p:cNvSpPr>
            <p:nvPr/>
          </p:nvSpPr>
          <p:spPr bwMode="auto">
            <a:xfrm>
              <a:off x="4014208" y="1465655"/>
              <a:ext cx="427866" cy="28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Line 671"/>
            <p:cNvSpPr>
              <a:spLocks noChangeShapeType="1"/>
            </p:cNvSpPr>
            <p:nvPr/>
          </p:nvSpPr>
          <p:spPr bwMode="auto">
            <a:xfrm flipH="1">
              <a:off x="5244770" y="431799"/>
              <a:ext cx="2359" cy="155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3" name="Group 717"/>
            <p:cNvGrpSpPr>
              <a:grpSpLocks/>
            </p:cNvGrpSpPr>
            <p:nvPr/>
          </p:nvGrpSpPr>
          <p:grpSpPr bwMode="auto">
            <a:xfrm>
              <a:off x="5068591" y="568325"/>
              <a:ext cx="357079" cy="369888"/>
              <a:chOff x="3038" y="2819"/>
              <a:chExt cx="227" cy="233"/>
            </a:xfrm>
          </p:grpSpPr>
          <p:sp>
            <p:nvSpPr>
              <p:cNvPr id="56" name="Oval 718"/>
              <p:cNvSpPr>
                <a:spLocks noChangeArrowheads="1"/>
              </p:cNvSpPr>
              <p:nvPr/>
            </p:nvSpPr>
            <p:spPr bwMode="auto">
              <a:xfrm>
                <a:off x="3038" y="2825"/>
                <a:ext cx="227" cy="22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7" name="Line 719"/>
              <p:cNvSpPr>
                <a:spLocks noChangeShapeType="1"/>
              </p:cNvSpPr>
              <p:nvPr/>
            </p:nvSpPr>
            <p:spPr bwMode="auto">
              <a:xfrm flipV="1">
                <a:off x="3152" y="281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cxnSp>
          <p:nvCxnSpPr>
            <p:cNvPr id="44" name="Прямая соединительная линия 43"/>
            <p:cNvCxnSpPr/>
            <p:nvPr/>
          </p:nvCxnSpPr>
          <p:spPr bwMode="auto">
            <a:xfrm>
              <a:off x="4289425" y="2278667"/>
              <a:ext cx="284163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 bwMode="auto">
            <a:xfrm>
              <a:off x="4298950" y="2373314"/>
              <a:ext cx="282575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 bwMode="auto">
            <a:xfrm rot="10800000" flipH="1" flipV="1">
              <a:off x="4024313" y="2022476"/>
              <a:ext cx="425450" cy="476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 bwMode="auto">
            <a:xfrm flipH="1">
              <a:off x="4430713" y="2027241"/>
              <a:ext cx="9524" cy="25876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 bwMode="auto">
            <a:xfrm rot="5400000">
              <a:off x="4240213" y="2574926"/>
              <a:ext cx="382588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Line 479"/>
            <p:cNvSpPr>
              <a:spLocks noChangeShapeType="1"/>
            </p:cNvSpPr>
            <p:nvPr/>
          </p:nvSpPr>
          <p:spPr bwMode="auto">
            <a:xfrm>
              <a:off x="4254041" y="2767016"/>
              <a:ext cx="35707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0" name="Группа 84"/>
            <p:cNvGrpSpPr>
              <a:grpSpLocks/>
            </p:cNvGrpSpPr>
            <p:nvPr/>
          </p:nvGrpSpPr>
          <p:grpSpPr bwMode="auto">
            <a:xfrm>
              <a:off x="2861815" y="1621299"/>
              <a:ext cx="110443" cy="285756"/>
              <a:chOff x="6428594" y="2715410"/>
              <a:chExt cx="110444" cy="285756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 rot="5400000">
                <a:off x="6286961" y="2857031"/>
                <a:ext cx="28575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rot="5400000">
                <a:off x="6394912" y="2857031"/>
                <a:ext cx="28575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Группа 85"/>
            <p:cNvGrpSpPr>
              <a:grpSpLocks/>
            </p:cNvGrpSpPr>
            <p:nvPr/>
          </p:nvGrpSpPr>
          <p:grpSpPr bwMode="auto">
            <a:xfrm>
              <a:off x="4515758" y="1006251"/>
              <a:ext cx="110443" cy="285756"/>
              <a:chOff x="6428594" y="2715410"/>
              <a:chExt cx="110444" cy="285756"/>
            </a:xfrm>
          </p:grpSpPr>
          <p:cxnSp>
            <p:nvCxnSpPr>
              <p:cNvPr id="52" name="Прямая соединительная линия 51"/>
              <p:cNvCxnSpPr/>
              <p:nvPr/>
            </p:nvCxnSpPr>
            <p:spPr>
              <a:xfrm rot="5400000">
                <a:off x="6287193" y="2857715"/>
                <a:ext cx="28575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 rot="5400000">
                <a:off x="6395144" y="2857715"/>
                <a:ext cx="285750" cy="15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Прямоугольник 81"/>
          <p:cNvSpPr/>
          <p:nvPr/>
        </p:nvSpPr>
        <p:spPr>
          <a:xfrm>
            <a:off x="1069393" y="116632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Усилитель на полевом транзисторе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0" y="4317479"/>
            <a:ext cx="91440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элементов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регулирует подачу энергии от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нагрузку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источник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для создания запирающего напряжения на затворе при протекании начального  тока истока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 –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цепь переменному току истока.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разделительные конденсаторы -для развязки по постоянному току.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сопротивление коллектора, на котором выделяется усиленный сигнал.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подачи запирающего напряжения на затвор 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Line 487"/>
          <p:cNvSpPr>
            <a:spLocks noChangeShapeType="1"/>
          </p:cNvSpPr>
          <p:nvPr/>
        </p:nvSpPr>
        <p:spPr bwMode="auto">
          <a:xfrm>
            <a:off x="3303929" y="2860918"/>
            <a:ext cx="461975" cy="40802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" name="Text Box 499"/>
          <p:cNvSpPr txBox="1">
            <a:spLocks noChangeArrowheads="1"/>
          </p:cNvSpPr>
          <p:nvPr/>
        </p:nvSpPr>
        <p:spPr bwMode="auto">
          <a:xfrm>
            <a:off x="2987824" y="2930277"/>
            <a:ext cx="625468" cy="47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Line 487"/>
          <p:cNvSpPr>
            <a:spLocks noChangeShapeType="1"/>
          </p:cNvSpPr>
          <p:nvPr/>
        </p:nvSpPr>
        <p:spPr bwMode="auto">
          <a:xfrm>
            <a:off x="4046335" y="3443257"/>
            <a:ext cx="0" cy="5748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" name="Text Box 499"/>
          <p:cNvSpPr txBox="1">
            <a:spLocks noChangeArrowheads="1"/>
          </p:cNvSpPr>
          <p:nvPr/>
        </p:nvSpPr>
        <p:spPr bwMode="auto">
          <a:xfrm>
            <a:off x="3828783" y="3860934"/>
            <a:ext cx="828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 Box 511"/>
          <p:cNvSpPr txBox="1">
            <a:spLocks noChangeArrowheads="1"/>
          </p:cNvSpPr>
          <p:nvPr/>
        </p:nvSpPr>
        <p:spPr bwMode="auto">
          <a:xfrm>
            <a:off x="6588224" y="2948751"/>
            <a:ext cx="23799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полевой транзистор с управляющим 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p-n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переходом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694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548680"/>
            <a:ext cx="9143999" cy="835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Статический режим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включении источника питания протекает ток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И-С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- E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создается напряжение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через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подается на затвор Т, смещая переход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З-И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 в обратном направлении.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Устанавливается определенная ширина канала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</a:p>
          <a:p>
            <a:pPr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на нагрузке равно нулю</a:t>
            </a:r>
          </a:p>
          <a:p>
            <a:pPr algn="ctr">
              <a:lnSpc>
                <a:spcPct val="11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Динамический  режим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При подаче на вход усилителя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– 1' переменного напряжения 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 ширина канала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ведет к изменению его сопротивления, а, следовательно, и величины тока стока.</a:t>
            </a:r>
          </a:p>
          <a:p>
            <a:pPr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Переменный ток стока протекает по цепи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 обратном направлении, создавая на сопротивлении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напряжение, которое через С2 предается в нагрузку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т.е. происходит усиление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5956"/>
            <a:ext cx="91440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усилителя на полевом  транзисторе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7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3822" y="-22848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Усилители мощности (УМ)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97979" y="4869160"/>
            <a:ext cx="8912507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(биполярные транзисторы с разным типом проводимости - комплементарная пара) регулируют подачу энергии от источников питания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нагрузку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В положительный полупериод входного напряжения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режиме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усиления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Т2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 режиме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отсечки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отрицательный полупериод транзисторы меняются ролями. </a:t>
            </a:r>
            <a:endParaRPr 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Искажения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устраняются включением диодов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D1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D2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7979" y="476672"/>
            <a:ext cx="4245409" cy="4436677"/>
            <a:chOff x="97979" y="476672"/>
            <a:chExt cx="4245409" cy="4436677"/>
          </a:xfrm>
        </p:grpSpPr>
        <p:grpSp>
          <p:nvGrpSpPr>
            <p:cNvPr id="215" name="Группа 214"/>
            <p:cNvGrpSpPr/>
            <p:nvPr/>
          </p:nvGrpSpPr>
          <p:grpSpPr>
            <a:xfrm>
              <a:off x="97979" y="476672"/>
              <a:ext cx="4245409" cy="4436677"/>
              <a:chOff x="97979" y="692696"/>
              <a:chExt cx="4245409" cy="4436677"/>
            </a:xfrm>
          </p:grpSpPr>
          <p:grpSp>
            <p:nvGrpSpPr>
              <p:cNvPr id="71" name="Группа 70"/>
              <p:cNvGrpSpPr/>
              <p:nvPr/>
            </p:nvGrpSpPr>
            <p:grpSpPr>
              <a:xfrm>
                <a:off x="97979" y="692696"/>
                <a:ext cx="4245409" cy="4436677"/>
                <a:chOff x="2126791" y="1113434"/>
                <a:chExt cx="4245409" cy="4436677"/>
              </a:xfrm>
            </p:grpSpPr>
            <p:sp>
              <p:nvSpPr>
                <p:cNvPr id="13" name="Line 490"/>
                <p:cNvSpPr>
                  <a:spLocks noChangeShapeType="1"/>
                </p:cNvSpPr>
                <p:nvPr/>
              </p:nvSpPr>
              <p:spPr bwMode="auto">
                <a:xfrm>
                  <a:off x="3623196" y="2195413"/>
                  <a:ext cx="0" cy="37147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" name="Line 491"/>
                <p:cNvSpPr>
                  <a:spLocks noChangeShapeType="1"/>
                </p:cNvSpPr>
                <p:nvPr/>
              </p:nvSpPr>
              <p:spPr bwMode="auto">
                <a:xfrm>
                  <a:off x="3632721" y="2439888"/>
                  <a:ext cx="200025" cy="1539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" name="Line 492"/>
                <p:cNvSpPr>
                  <a:spLocks noChangeShapeType="1"/>
                </p:cNvSpPr>
                <p:nvPr/>
              </p:nvSpPr>
              <p:spPr bwMode="auto">
                <a:xfrm flipV="1">
                  <a:off x="3635896" y="2147788"/>
                  <a:ext cx="200025" cy="15557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Line 493"/>
                <p:cNvSpPr>
                  <a:spLocks noChangeShapeType="1"/>
                </p:cNvSpPr>
                <p:nvPr/>
              </p:nvSpPr>
              <p:spPr bwMode="auto">
                <a:xfrm flipH="1">
                  <a:off x="3831159" y="1194854"/>
                  <a:ext cx="7714" cy="96404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Line 495"/>
                <p:cNvSpPr>
                  <a:spLocks noChangeShapeType="1"/>
                </p:cNvSpPr>
                <p:nvPr/>
              </p:nvSpPr>
              <p:spPr bwMode="auto">
                <a:xfrm flipV="1">
                  <a:off x="3335858" y="2376388"/>
                  <a:ext cx="266700" cy="79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Line 224"/>
                <p:cNvSpPr>
                  <a:spLocks noChangeShapeType="1"/>
                </p:cNvSpPr>
                <p:nvPr/>
              </p:nvSpPr>
              <p:spPr bwMode="auto">
                <a:xfrm>
                  <a:off x="3639071" y="3179069"/>
                  <a:ext cx="0" cy="38635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" name="Line 225"/>
                <p:cNvSpPr>
                  <a:spLocks noChangeShapeType="1"/>
                </p:cNvSpPr>
                <p:nvPr/>
              </p:nvSpPr>
              <p:spPr bwMode="auto">
                <a:xfrm flipH="1">
                  <a:off x="3639070" y="3168741"/>
                  <a:ext cx="190759" cy="12754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" name="Line 226"/>
                <p:cNvSpPr>
                  <a:spLocks noChangeShapeType="1"/>
                </p:cNvSpPr>
                <p:nvPr/>
              </p:nvSpPr>
              <p:spPr bwMode="auto">
                <a:xfrm flipH="1" flipV="1">
                  <a:off x="3632720" y="3427053"/>
                  <a:ext cx="231713" cy="21797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" name="Line 227"/>
                <p:cNvSpPr>
                  <a:spLocks noChangeShapeType="1"/>
                </p:cNvSpPr>
                <p:nvPr/>
              </p:nvSpPr>
              <p:spPr bwMode="auto">
                <a:xfrm>
                  <a:off x="3832746" y="2574825"/>
                  <a:ext cx="6350" cy="6175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" name="Line 228"/>
                <p:cNvSpPr>
                  <a:spLocks noChangeShapeType="1"/>
                </p:cNvSpPr>
                <p:nvPr/>
              </p:nvSpPr>
              <p:spPr bwMode="auto">
                <a:xfrm>
                  <a:off x="3843857" y="3603525"/>
                  <a:ext cx="2730" cy="8335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" name="Line 229"/>
                <p:cNvSpPr>
                  <a:spLocks noChangeShapeType="1"/>
                </p:cNvSpPr>
                <p:nvPr/>
              </p:nvSpPr>
              <p:spPr bwMode="auto">
                <a:xfrm flipV="1">
                  <a:off x="3326333" y="3390800"/>
                  <a:ext cx="287338" cy="79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Line 227"/>
                <p:cNvSpPr>
                  <a:spLocks noChangeShapeType="1"/>
                </p:cNvSpPr>
                <p:nvPr/>
              </p:nvSpPr>
              <p:spPr bwMode="auto">
                <a:xfrm>
                  <a:off x="3341514" y="2394644"/>
                  <a:ext cx="6350" cy="103425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" name="Line 227"/>
                <p:cNvSpPr>
                  <a:spLocks noChangeShapeType="1"/>
                </p:cNvSpPr>
                <p:nvPr/>
              </p:nvSpPr>
              <p:spPr bwMode="auto">
                <a:xfrm flipH="1">
                  <a:off x="2418110" y="2911772"/>
                  <a:ext cx="92975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Овал 28"/>
                <p:cNvSpPr/>
                <p:nvPr/>
              </p:nvSpPr>
              <p:spPr>
                <a:xfrm>
                  <a:off x="3304431" y="2881511"/>
                  <a:ext cx="72008" cy="7200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Line 227"/>
                <p:cNvSpPr>
                  <a:spLocks noChangeShapeType="1"/>
                </p:cNvSpPr>
                <p:nvPr/>
              </p:nvSpPr>
              <p:spPr bwMode="auto">
                <a:xfrm flipH="1">
                  <a:off x="3835921" y="2911772"/>
                  <a:ext cx="92975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3784104" y="2886844"/>
                  <a:ext cx="72008" cy="7200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Rectangle 436"/>
                <p:cNvSpPr>
                  <a:spLocks noChangeArrowheads="1"/>
                </p:cNvSpPr>
                <p:nvPr/>
              </p:nvSpPr>
              <p:spPr bwMode="auto">
                <a:xfrm rot="5400000">
                  <a:off x="4480869" y="3417145"/>
                  <a:ext cx="569612" cy="20131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grpSp>
              <p:nvGrpSpPr>
                <p:cNvPr id="35" name="Группа 34"/>
                <p:cNvGrpSpPr/>
                <p:nvPr/>
              </p:nvGrpSpPr>
              <p:grpSpPr>
                <a:xfrm>
                  <a:off x="4814219" y="1508299"/>
                  <a:ext cx="502167" cy="534442"/>
                  <a:chOff x="5334718" y="908720"/>
                  <a:chExt cx="502167" cy="534442"/>
                </a:xfrm>
              </p:grpSpPr>
              <p:sp>
                <p:nvSpPr>
                  <p:cNvPr id="33" name="Oval 718"/>
                  <p:cNvSpPr>
                    <a:spLocks noChangeArrowheads="1"/>
                  </p:cNvSpPr>
                  <p:nvPr/>
                </p:nvSpPr>
                <p:spPr bwMode="auto">
                  <a:xfrm>
                    <a:off x="5334718" y="908720"/>
                    <a:ext cx="502167" cy="53444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34" name="Line 7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586908" y="908720"/>
                    <a:ext cx="0" cy="5193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 type="none" w="med" len="med"/>
                    <a:tailEnd type="arrow" w="med" len="med"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6" name="Line 227"/>
                <p:cNvSpPr>
                  <a:spLocks noChangeShapeType="1"/>
                </p:cNvSpPr>
                <p:nvPr/>
              </p:nvSpPr>
              <p:spPr bwMode="auto">
                <a:xfrm flipH="1">
                  <a:off x="3837062" y="1202891"/>
                  <a:ext cx="121982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Line 227"/>
                <p:cNvSpPr>
                  <a:spLocks noChangeShapeType="1"/>
                </p:cNvSpPr>
                <p:nvPr/>
              </p:nvSpPr>
              <p:spPr bwMode="auto">
                <a:xfrm flipH="1" flipV="1">
                  <a:off x="5063628" y="1194854"/>
                  <a:ext cx="0" cy="34873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" name="Line 493"/>
                <p:cNvSpPr>
                  <a:spLocks noChangeShapeType="1"/>
                </p:cNvSpPr>
                <p:nvPr/>
              </p:nvSpPr>
              <p:spPr bwMode="auto">
                <a:xfrm flipH="1">
                  <a:off x="4803775" y="2332124"/>
                  <a:ext cx="50405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Line 493"/>
                <p:cNvSpPr>
                  <a:spLocks noChangeShapeType="1"/>
                </p:cNvSpPr>
                <p:nvPr/>
              </p:nvSpPr>
              <p:spPr bwMode="auto">
                <a:xfrm flipH="1" flipV="1">
                  <a:off x="5054103" y="2042741"/>
                  <a:ext cx="0" cy="30613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" name="Line 493"/>
                <p:cNvSpPr>
                  <a:spLocks noChangeShapeType="1"/>
                </p:cNvSpPr>
                <p:nvPr/>
              </p:nvSpPr>
              <p:spPr bwMode="auto">
                <a:xfrm flipH="1">
                  <a:off x="4513647" y="4116313"/>
                  <a:ext cx="50405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Line 493"/>
                <p:cNvSpPr>
                  <a:spLocks noChangeShapeType="1"/>
                </p:cNvSpPr>
                <p:nvPr/>
              </p:nvSpPr>
              <p:spPr bwMode="auto">
                <a:xfrm flipH="1" flipV="1">
                  <a:off x="4765675" y="2911772"/>
                  <a:ext cx="0" cy="30613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" name="Line 493"/>
                <p:cNvSpPr>
                  <a:spLocks noChangeShapeType="1"/>
                </p:cNvSpPr>
                <p:nvPr/>
              </p:nvSpPr>
              <p:spPr bwMode="auto">
                <a:xfrm flipH="1" flipV="1">
                  <a:off x="4765675" y="3802606"/>
                  <a:ext cx="0" cy="30613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8" name="Группа 47"/>
                <p:cNvGrpSpPr/>
                <p:nvPr/>
              </p:nvGrpSpPr>
              <p:grpSpPr>
                <a:xfrm>
                  <a:off x="4689775" y="4700079"/>
                  <a:ext cx="512611" cy="850032"/>
                  <a:chOff x="4788024" y="4571677"/>
                  <a:chExt cx="512611" cy="850032"/>
                </a:xfrm>
              </p:grpSpPr>
              <p:grpSp>
                <p:nvGrpSpPr>
                  <p:cNvPr id="43" name="Группа 42"/>
                  <p:cNvGrpSpPr/>
                  <p:nvPr/>
                </p:nvGrpSpPr>
                <p:grpSpPr>
                  <a:xfrm>
                    <a:off x="4798468" y="4571677"/>
                    <a:ext cx="502167" cy="553417"/>
                    <a:chOff x="5334718" y="899269"/>
                    <a:chExt cx="502167" cy="553417"/>
                  </a:xfrm>
                </p:grpSpPr>
                <p:sp>
                  <p:nvSpPr>
                    <p:cNvPr id="44" name="Oval 7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334718" y="908720"/>
                      <a:ext cx="502167" cy="534442"/>
                    </a:xfrm>
                    <a:prstGeom prst="ellips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eaLnBrk="1" hangingPunct="1"/>
                      <a:endParaRPr lang="ru-RU" altLang="ru-RU"/>
                    </a:p>
                  </p:txBody>
                </p:sp>
                <p:sp>
                  <p:nvSpPr>
                    <p:cNvPr id="45" name="Line 7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86908" y="899269"/>
                      <a:ext cx="8418" cy="55341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 type="none" w="med" len="med"/>
                      <a:tailEnd type="arrow" w="med" len="med"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6" name="Line 49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88024" y="5395428"/>
                    <a:ext cx="50405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7" name="Line 4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038352" y="5115570"/>
                    <a:ext cx="0" cy="30613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9" name="Line 227"/>
                <p:cNvSpPr>
                  <a:spLocks noChangeShapeType="1"/>
                </p:cNvSpPr>
                <p:nvPr/>
              </p:nvSpPr>
              <p:spPr bwMode="auto">
                <a:xfrm flipH="1" flipV="1">
                  <a:off x="3856112" y="4437111"/>
                  <a:ext cx="1086772" cy="287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" name="Line 227"/>
                <p:cNvSpPr>
                  <a:spLocks noChangeShapeType="1"/>
                </p:cNvSpPr>
                <p:nvPr/>
              </p:nvSpPr>
              <p:spPr bwMode="auto">
                <a:xfrm flipH="1" flipV="1">
                  <a:off x="4957155" y="4439989"/>
                  <a:ext cx="0" cy="34873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2272854" y="2821893"/>
                  <a:ext cx="154781" cy="13695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3" name="Line 227"/>
                <p:cNvSpPr>
                  <a:spLocks noChangeShapeType="1"/>
                </p:cNvSpPr>
                <p:nvPr/>
              </p:nvSpPr>
              <p:spPr bwMode="auto">
                <a:xfrm flipH="1" flipV="1">
                  <a:off x="2355627" y="3603525"/>
                  <a:ext cx="0" cy="34873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2282379" y="3508065"/>
                  <a:ext cx="154781" cy="13695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Line 493"/>
                <p:cNvSpPr>
                  <a:spLocks noChangeShapeType="1"/>
                </p:cNvSpPr>
                <p:nvPr/>
              </p:nvSpPr>
              <p:spPr bwMode="auto">
                <a:xfrm flipH="1">
                  <a:off x="2126791" y="3955675"/>
                  <a:ext cx="50405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4985236" y="5069396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5127811" y="1113434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5109817" y="1848048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‒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4958853" y="4351834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‒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5374198" y="1512962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Е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5202386" y="4713921"/>
                  <a:ext cx="36004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Е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4122266" y="3543399"/>
                  <a:ext cx="66575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</a:t>
                  </a:r>
                  <a:r>
                    <a:rPr lang="ru-RU" sz="20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н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Line 719"/>
                <p:cNvSpPr>
                  <a:spLocks noChangeShapeType="1"/>
                </p:cNvSpPr>
                <p:nvPr/>
              </p:nvSpPr>
              <p:spPr bwMode="auto">
                <a:xfrm>
                  <a:off x="5056884" y="3232994"/>
                  <a:ext cx="8418" cy="55341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5279110" y="3277232"/>
                  <a:ext cx="109309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sz="2000" b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вых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2342446" y="2851494"/>
                  <a:ext cx="86140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sz="2000" b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вх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8" name="Line 719"/>
                <p:cNvSpPr>
                  <a:spLocks noChangeShapeType="1"/>
                </p:cNvSpPr>
                <p:nvPr/>
              </p:nvSpPr>
              <p:spPr bwMode="auto">
                <a:xfrm>
                  <a:off x="2350244" y="2996952"/>
                  <a:ext cx="0" cy="44322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med" len="med"/>
                  <a:tailEnd type="arrow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3846587" y="2114778"/>
                  <a:ext cx="63796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Т</a:t>
                  </a:r>
                  <a:r>
                    <a:rPr lang="ru-RU" sz="20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3864434" y="3121804"/>
                  <a:ext cx="63796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Т</a:t>
                  </a:r>
                  <a:r>
                    <a:rPr lang="ru-RU" sz="20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1" name="Line 719"/>
              <p:cNvSpPr>
                <a:spLocks noChangeShapeType="1"/>
              </p:cNvSpPr>
              <p:nvPr/>
            </p:nvSpPr>
            <p:spPr bwMode="auto">
              <a:xfrm>
                <a:off x="2325113" y="2492896"/>
                <a:ext cx="29694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" name="Text Box 9"/>
              <p:cNvSpPr txBox="1">
                <a:spLocks noChangeArrowheads="1"/>
              </p:cNvSpPr>
              <p:nvPr/>
            </p:nvSpPr>
            <p:spPr bwMode="auto">
              <a:xfrm>
                <a:off x="2325113" y="2060848"/>
                <a:ext cx="469596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r" rtl="1" eaLnBrk="1" hangingPunct="1">
                  <a:spcBef>
                    <a:spcPct val="50000"/>
                  </a:spcBef>
                </a:pPr>
                <a:r>
                  <a:rPr lang="en-US" alt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</a:t>
                </a:r>
                <a:endPara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1" name="Group 131"/>
            <p:cNvGrpSpPr>
              <a:grpSpLocks/>
            </p:cNvGrpSpPr>
            <p:nvPr/>
          </p:nvGrpSpPr>
          <p:grpSpPr bwMode="auto">
            <a:xfrm>
              <a:off x="1057541" y="1844824"/>
              <a:ext cx="499010" cy="785769"/>
              <a:chOff x="1531" y="2251"/>
              <a:chExt cx="227" cy="493"/>
            </a:xfrm>
          </p:grpSpPr>
          <p:grpSp>
            <p:nvGrpSpPr>
              <p:cNvPr id="222" name="Group 132"/>
              <p:cNvGrpSpPr>
                <a:grpSpLocks/>
              </p:cNvGrpSpPr>
              <p:nvPr/>
            </p:nvGrpSpPr>
            <p:grpSpPr bwMode="auto">
              <a:xfrm>
                <a:off x="1531" y="2251"/>
                <a:ext cx="227" cy="294"/>
                <a:chOff x="539" y="893"/>
                <a:chExt cx="227" cy="294"/>
              </a:xfrm>
            </p:grpSpPr>
            <p:sp>
              <p:nvSpPr>
                <p:cNvPr id="227" name="AutoShape 133"/>
                <p:cNvSpPr>
                  <a:spLocks noChangeArrowheads="1"/>
                </p:cNvSpPr>
                <p:nvPr/>
              </p:nvSpPr>
              <p:spPr bwMode="auto">
                <a:xfrm rot="10800000">
                  <a:off x="566" y="1001"/>
                  <a:ext cx="182" cy="108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rgbClr val="002060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28" name="Line 134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657" y="893"/>
                  <a:ext cx="0" cy="294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9" name="Line 13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539" y="1117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3" name="Group 136"/>
              <p:cNvGrpSpPr>
                <a:grpSpLocks/>
              </p:cNvGrpSpPr>
              <p:nvPr/>
            </p:nvGrpSpPr>
            <p:grpSpPr bwMode="auto">
              <a:xfrm>
                <a:off x="1531" y="2450"/>
                <a:ext cx="227" cy="294"/>
                <a:chOff x="539" y="893"/>
                <a:chExt cx="227" cy="294"/>
              </a:xfrm>
            </p:grpSpPr>
            <p:sp>
              <p:nvSpPr>
                <p:cNvPr id="224" name="AutoShape 137"/>
                <p:cNvSpPr>
                  <a:spLocks noChangeArrowheads="1"/>
                </p:cNvSpPr>
                <p:nvPr/>
              </p:nvSpPr>
              <p:spPr bwMode="auto">
                <a:xfrm rot="10800000">
                  <a:off x="566" y="1001"/>
                  <a:ext cx="182" cy="108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rgbClr val="002060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225" name="Line 138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657" y="893"/>
                  <a:ext cx="0" cy="294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" name="Line 139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539" y="1117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30" name="Text Box 10"/>
            <p:cNvSpPr txBox="1">
              <a:spLocks noChangeArrowheads="1"/>
            </p:cNvSpPr>
            <p:nvPr/>
          </p:nvSpPr>
          <p:spPr bwMode="auto">
            <a:xfrm>
              <a:off x="898423" y="1720999"/>
              <a:ext cx="5082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D1</a:t>
              </a:r>
              <a:endPara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0"/>
            <p:cNvSpPr txBox="1">
              <a:spLocks noChangeArrowheads="1"/>
            </p:cNvSpPr>
            <p:nvPr/>
          </p:nvSpPr>
          <p:spPr bwMode="auto">
            <a:xfrm>
              <a:off x="934608" y="2458988"/>
              <a:ext cx="50827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D2</a:t>
              </a:r>
              <a:endParaRPr lang="ru-RU" alt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283968" y="365211"/>
            <a:ext cx="4859211" cy="4504507"/>
            <a:chOff x="4283968" y="365211"/>
            <a:chExt cx="4859211" cy="4504507"/>
          </a:xfrm>
        </p:grpSpPr>
        <p:sp>
          <p:nvSpPr>
            <p:cNvPr id="96" name="Text Box 10"/>
            <p:cNvSpPr txBox="1">
              <a:spLocks noChangeArrowheads="1"/>
            </p:cNvSpPr>
            <p:nvPr/>
          </p:nvSpPr>
          <p:spPr bwMode="auto">
            <a:xfrm>
              <a:off x="4283968" y="1777030"/>
              <a:ext cx="110013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БЭ</a:t>
              </a:r>
              <a:r>
                <a:rPr lang="ru-RU" altLang="ru-RU" sz="1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  <a:r>
                <a:rPr lang="ru-RU" altLang="ru-RU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>
              <a:off x="4592018" y="2165633"/>
              <a:ext cx="23762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flipH="1" flipV="1">
              <a:off x="5678960" y="561664"/>
              <a:ext cx="3065" cy="408009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2"/>
            <p:cNvGrpSpPr>
              <a:grpSpLocks/>
            </p:cNvGrpSpPr>
            <p:nvPr/>
          </p:nvGrpSpPr>
          <p:grpSpPr bwMode="auto">
            <a:xfrm>
              <a:off x="5581031" y="365211"/>
              <a:ext cx="1839913" cy="2155825"/>
              <a:chOff x="846" y="572"/>
              <a:chExt cx="1159" cy="1358"/>
            </a:xfrm>
          </p:grpSpPr>
          <p:grpSp>
            <p:nvGrpSpPr>
              <p:cNvPr id="82" name="Group 4"/>
              <p:cNvGrpSpPr>
                <a:grpSpLocks/>
              </p:cNvGrpSpPr>
              <p:nvPr/>
            </p:nvGrpSpPr>
            <p:grpSpPr bwMode="auto">
              <a:xfrm>
                <a:off x="903" y="822"/>
                <a:ext cx="273" cy="884"/>
                <a:chOff x="903" y="822"/>
                <a:chExt cx="273" cy="884"/>
              </a:xfrm>
            </p:grpSpPr>
            <p:sp>
              <p:nvSpPr>
                <p:cNvPr id="88" name="Arc 6"/>
                <p:cNvSpPr>
                  <a:spLocks/>
                </p:cNvSpPr>
                <p:nvPr/>
              </p:nvSpPr>
              <p:spPr bwMode="auto">
                <a:xfrm flipV="1">
                  <a:off x="903" y="1570"/>
                  <a:ext cx="118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89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1029" y="822"/>
                  <a:ext cx="147" cy="74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3" name="Text Box 8"/>
              <p:cNvSpPr txBox="1">
                <a:spLocks noChangeArrowheads="1"/>
              </p:cNvSpPr>
              <p:nvPr/>
            </p:nvSpPr>
            <p:spPr bwMode="auto">
              <a:xfrm>
                <a:off x="887" y="1708"/>
                <a:ext cx="181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b="1" dirty="0"/>
                  <a:t>0</a:t>
                </a:r>
              </a:p>
            </p:txBody>
          </p:sp>
          <p:sp>
            <p:nvSpPr>
              <p:cNvPr id="84" name="Text Box 9"/>
              <p:cNvSpPr txBox="1">
                <a:spLocks noChangeArrowheads="1"/>
              </p:cNvSpPr>
              <p:nvPr/>
            </p:nvSpPr>
            <p:spPr bwMode="auto">
              <a:xfrm>
                <a:off x="846" y="572"/>
                <a:ext cx="35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r" rtl="1" eaLnBrk="1" hangingPunct="1">
                  <a:spcBef>
                    <a:spcPct val="50000"/>
                  </a:spcBef>
                </a:pPr>
                <a:r>
                  <a:rPr lang="en-US" alt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alt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</a:t>
                </a:r>
                <a:r>
                  <a:rPr lang="ru-RU" altLang="ru-RU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altLang="ru-RU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Text Box 10"/>
              <p:cNvSpPr txBox="1">
                <a:spLocks noChangeArrowheads="1"/>
              </p:cNvSpPr>
              <p:nvPr/>
            </p:nvSpPr>
            <p:spPr bwMode="auto">
              <a:xfrm>
                <a:off x="1312" y="1678"/>
                <a:ext cx="69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БЭ</a:t>
                </a:r>
                <a:r>
                  <a:rPr lang="ru-RU" altLang="ru-RU" sz="1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lang="ru-RU" altLang="ru-RU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altLang="ru-RU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0" name="Line 7"/>
            <p:cNvSpPr>
              <a:spLocks noChangeShapeType="1"/>
            </p:cNvSpPr>
            <p:nvPr/>
          </p:nvSpPr>
          <p:spPr bwMode="auto">
            <a:xfrm flipH="1">
              <a:off x="5240090" y="2263276"/>
              <a:ext cx="277564" cy="13059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Arc 6"/>
            <p:cNvSpPr>
              <a:spLocks/>
            </p:cNvSpPr>
            <p:nvPr/>
          </p:nvSpPr>
          <p:spPr bwMode="auto">
            <a:xfrm flipH="1">
              <a:off x="5527180" y="2164426"/>
              <a:ext cx="151780" cy="1184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>
            <a:xfrm flipV="1">
              <a:off x="6082757" y="693619"/>
              <a:ext cx="0" cy="359317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flipV="1">
              <a:off x="5259140" y="753325"/>
              <a:ext cx="0" cy="359317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Group 329"/>
            <p:cNvGrpSpPr>
              <a:grpSpLocks/>
            </p:cNvGrpSpPr>
            <p:nvPr/>
          </p:nvGrpSpPr>
          <p:grpSpPr bwMode="auto">
            <a:xfrm rot="5400000">
              <a:off x="5695274" y="3831338"/>
              <a:ext cx="396383" cy="422884"/>
              <a:chOff x="1565" y="3657"/>
              <a:chExt cx="272" cy="181"/>
            </a:xfrm>
          </p:grpSpPr>
          <p:sp>
            <p:nvSpPr>
              <p:cNvPr id="118" name="Arc 330"/>
              <p:cNvSpPr>
                <a:spLocks/>
              </p:cNvSpPr>
              <p:nvPr/>
            </p:nvSpPr>
            <p:spPr bwMode="auto">
              <a:xfrm>
                <a:off x="1701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9" name="Arc 331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grpSp>
          <p:nvGrpSpPr>
            <p:cNvPr id="115" name="Group 332"/>
            <p:cNvGrpSpPr>
              <a:grpSpLocks/>
            </p:cNvGrpSpPr>
            <p:nvPr/>
          </p:nvGrpSpPr>
          <p:grpSpPr bwMode="auto">
            <a:xfrm rot="5400000" flipV="1">
              <a:off x="5272391" y="4232125"/>
              <a:ext cx="396383" cy="422884"/>
              <a:chOff x="1565" y="3657"/>
              <a:chExt cx="272" cy="181"/>
            </a:xfrm>
          </p:grpSpPr>
          <p:sp>
            <p:nvSpPr>
              <p:cNvPr id="116" name="Arc 333"/>
              <p:cNvSpPr>
                <a:spLocks/>
              </p:cNvSpPr>
              <p:nvPr/>
            </p:nvSpPr>
            <p:spPr bwMode="auto">
              <a:xfrm>
                <a:off x="1701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7" name="Arc 334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cxnSp>
          <p:nvCxnSpPr>
            <p:cNvPr id="120" name="Прямая соединительная линия 119"/>
            <p:cNvCxnSpPr/>
            <p:nvPr/>
          </p:nvCxnSpPr>
          <p:spPr>
            <a:xfrm>
              <a:off x="7120682" y="2174381"/>
              <a:ext cx="1791816" cy="26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 flipH="1" flipV="1">
              <a:off x="6122123" y="762086"/>
              <a:ext cx="2520281" cy="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Прямая соединительная линия 133"/>
            <p:cNvCxnSpPr/>
            <p:nvPr/>
          </p:nvCxnSpPr>
          <p:spPr>
            <a:xfrm flipH="1">
              <a:off x="5235320" y="3563158"/>
              <a:ext cx="3677178" cy="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Arc 6"/>
            <p:cNvSpPr>
              <a:spLocks/>
            </p:cNvSpPr>
            <p:nvPr/>
          </p:nvSpPr>
          <p:spPr bwMode="auto">
            <a:xfrm flipV="1">
              <a:off x="7615459" y="1973840"/>
              <a:ext cx="93663" cy="2050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37" name="Arc 6"/>
            <p:cNvSpPr>
              <a:spLocks/>
            </p:cNvSpPr>
            <p:nvPr/>
          </p:nvSpPr>
          <p:spPr bwMode="auto">
            <a:xfrm flipH="1" flipV="1">
              <a:off x="8103236" y="1963524"/>
              <a:ext cx="91100" cy="20508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38" name="Group 329"/>
            <p:cNvGrpSpPr>
              <a:grpSpLocks/>
            </p:cNvGrpSpPr>
            <p:nvPr/>
          </p:nvGrpSpPr>
          <p:grpSpPr bwMode="auto">
            <a:xfrm>
              <a:off x="7706951" y="762084"/>
              <a:ext cx="396383" cy="1282570"/>
              <a:chOff x="1565" y="3657"/>
              <a:chExt cx="272" cy="181"/>
            </a:xfrm>
          </p:grpSpPr>
          <p:sp>
            <p:nvSpPr>
              <p:cNvPr id="139" name="Arc 330"/>
              <p:cNvSpPr>
                <a:spLocks/>
              </p:cNvSpPr>
              <p:nvPr/>
            </p:nvSpPr>
            <p:spPr bwMode="auto">
              <a:xfrm>
                <a:off x="1701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40" name="Arc 331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grpSp>
          <p:nvGrpSpPr>
            <p:cNvPr id="141" name="Group 332"/>
            <p:cNvGrpSpPr>
              <a:grpSpLocks/>
            </p:cNvGrpSpPr>
            <p:nvPr/>
          </p:nvGrpSpPr>
          <p:grpSpPr bwMode="auto">
            <a:xfrm flipV="1">
              <a:off x="8272307" y="2323714"/>
              <a:ext cx="375981" cy="1236189"/>
              <a:chOff x="1572" y="3657"/>
              <a:chExt cx="258" cy="181"/>
            </a:xfrm>
          </p:grpSpPr>
          <p:sp>
            <p:nvSpPr>
              <p:cNvPr id="142" name="Arc 333"/>
              <p:cNvSpPr>
                <a:spLocks/>
              </p:cNvSpPr>
              <p:nvPr/>
            </p:nvSpPr>
            <p:spPr bwMode="auto">
              <a:xfrm>
                <a:off x="1694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43" name="Arc 334"/>
              <p:cNvSpPr>
                <a:spLocks/>
              </p:cNvSpPr>
              <p:nvPr/>
            </p:nvSpPr>
            <p:spPr bwMode="auto">
              <a:xfrm flipH="1">
                <a:off x="1572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144" name="Arc 6"/>
            <p:cNvSpPr>
              <a:spLocks/>
            </p:cNvSpPr>
            <p:nvPr/>
          </p:nvSpPr>
          <p:spPr bwMode="auto">
            <a:xfrm>
              <a:off x="8141336" y="2147977"/>
              <a:ext cx="121752" cy="2010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5" name="Arc 6"/>
            <p:cNvSpPr>
              <a:spLocks/>
            </p:cNvSpPr>
            <p:nvPr/>
          </p:nvSpPr>
          <p:spPr bwMode="auto">
            <a:xfrm flipH="1">
              <a:off x="8647881" y="2174959"/>
              <a:ext cx="105917" cy="1740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7" name="Text Box 10"/>
            <p:cNvSpPr txBox="1">
              <a:spLocks noChangeArrowheads="1"/>
            </p:cNvSpPr>
            <p:nvPr/>
          </p:nvSpPr>
          <p:spPr bwMode="auto">
            <a:xfrm>
              <a:off x="6302872" y="3720297"/>
              <a:ext cx="73873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3" name="Text Box 9"/>
            <p:cNvSpPr txBox="1">
              <a:spLocks noChangeArrowheads="1"/>
            </p:cNvSpPr>
            <p:nvPr/>
          </p:nvSpPr>
          <p:spPr bwMode="auto">
            <a:xfrm>
              <a:off x="5194362" y="3460998"/>
              <a:ext cx="5572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r" rtl="1" eaLnBrk="1" hangingPunct="1">
                <a:spcBef>
                  <a:spcPct val="50000"/>
                </a:spcBef>
              </a:pP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alt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</a:t>
              </a:r>
              <a:r>
                <a:rPr lang="ru-RU" altLang="ru-RU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4893880" y="3831898"/>
              <a:ext cx="1791816" cy="26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 Box 10"/>
            <p:cNvSpPr txBox="1">
              <a:spLocks noChangeArrowheads="1"/>
            </p:cNvSpPr>
            <p:nvPr/>
          </p:nvSpPr>
          <p:spPr bwMode="auto">
            <a:xfrm>
              <a:off x="5765181" y="4346498"/>
              <a:ext cx="3693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Text Box 10"/>
            <p:cNvSpPr txBox="1">
              <a:spLocks noChangeArrowheads="1"/>
            </p:cNvSpPr>
            <p:nvPr/>
          </p:nvSpPr>
          <p:spPr bwMode="auto">
            <a:xfrm>
              <a:off x="8773813" y="2049469"/>
              <a:ext cx="3693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8" name="Прямая соединительная линия 207"/>
            <p:cNvCxnSpPr/>
            <p:nvPr/>
          </p:nvCxnSpPr>
          <p:spPr>
            <a:xfrm flipH="1" flipV="1">
              <a:off x="7582113" y="703367"/>
              <a:ext cx="19339" cy="28658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Text Box 9"/>
            <p:cNvSpPr txBox="1">
              <a:spLocks noChangeArrowheads="1"/>
            </p:cNvSpPr>
            <p:nvPr/>
          </p:nvSpPr>
          <p:spPr bwMode="auto">
            <a:xfrm>
              <a:off x="7016759" y="404664"/>
              <a:ext cx="5572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r" rtl="1" eaLnBrk="1" hangingPunct="1">
                <a:spcBef>
                  <a:spcPct val="50000"/>
                </a:spcBef>
              </a:pP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alt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3" name="Text Box 8"/>
            <p:cNvSpPr txBox="1">
              <a:spLocks noChangeArrowheads="1"/>
            </p:cNvSpPr>
            <p:nvPr/>
          </p:nvSpPr>
          <p:spPr bwMode="auto">
            <a:xfrm>
              <a:off x="7314114" y="2168611"/>
              <a:ext cx="28733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/>
                <a:t>0</a:t>
              </a:r>
            </a:p>
          </p:txBody>
        </p:sp>
        <p:sp>
          <p:nvSpPr>
            <p:cNvPr id="216" name="Text Box 10"/>
            <p:cNvSpPr txBox="1">
              <a:spLocks noChangeArrowheads="1"/>
            </p:cNvSpPr>
            <p:nvPr/>
          </p:nvSpPr>
          <p:spPr bwMode="auto">
            <a:xfrm>
              <a:off x="5682702" y="3760465"/>
              <a:ext cx="4492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Text Box 10"/>
            <p:cNvSpPr txBox="1">
              <a:spLocks noChangeArrowheads="1"/>
            </p:cNvSpPr>
            <p:nvPr/>
          </p:nvSpPr>
          <p:spPr bwMode="auto">
            <a:xfrm>
              <a:off x="5312211" y="4139555"/>
              <a:ext cx="4492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‒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8" name="Line 7"/>
            <p:cNvSpPr>
              <a:spLocks noChangeShapeType="1"/>
            </p:cNvSpPr>
            <p:nvPr/>
          </p:nvSpPr>
          <p:spPr bwMode="auto">
            <a:xfrm flipH="1">
              <a:off x="5714602" y="753325"/>
              <a:ext cx="273622" cy="1389056"/>
            </a:xfrm>
            <a:prstGeom prst="line">
              <a:avLst/>
            </a:prstGeom>
            <a:noFill/>
            <a:ln w="19050">
              <a:solidFill>
                <a:srgbClr val="00206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9" name="Line 7"/>
            <p:cNvSpPr>
              <a:spLocks noChangeShapeType="1"/>
            </p:cNvSpPr>
            <p:nvPr/>
          </p:nvSpPr>
          <p:spPr bwMode="auto">
            <a:xfrm flipH="1">
              <a:off x="5384105" y="2164426"/>
              <a:ext cx="297999" cy="1404804"/>
            </a:xfrm>
            <a:prstGeom prst="line">
              <a:avLst/>
            </a:prstGeom>
            <a:noFill/>
            <a:ln w="19050">
              <a:solidFill>
                <a:srgbClr val="00206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0" name="Text Box 9"/>
            <p:cNvSpPr txBox="1">
              <a:spLocks noChangeArrowheads="1"/>
            </p:cNvSpPr>
            <p:nvPr/>
          </p:nvSpPr>
          <p:spPr bwMode="auto">
            <a:xfrm>
              <a:off x="7164288" y="4201924"/>
              <a:ext cx="18898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rtl="1" eaLnBrk="1" hangingPunct="1">
                <a:spcBef>
                  <a:spcPct val="50000"/>
                </a:spcBef>
              </a:pPr>
              <a:r>
                <a:rPr lang="en-US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r>
                <a:rPr lang="en-US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endPara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5" name="Group 332"/>
            <p:cNvGrpSpPr>
              <a:grpSpLocks/>
            </p:cNvGrpSpPr>
            <p:nvPr/>
          </p:nvGrpSpPr>
          <p:grpSpPr bwMode="auto">
            <a:xfrm rot="10800000" flipV="1">
              <a:off x="7640174" y="762084"/>
              <a:ext cx="472686" cy="1396728"/>
              <a:chOff x="1565" y="3657"/>
              <a:chExt cx="264" cy="181"/>
            </a:xfrm>
          </p:grpSpPr>
          <p:sp>
            <p:nvSpPr>
              <p:cNvPr id="236" name="Arc 333"/>
              <p:cNvSpPr>
                <a:spLocks/>
              </p:cNvSpPr>
              <p:nvPr/>
            </p:nvSpPr>
            <p:spPr bwMode="auto">
              <a:xfrm>
                <a:off x="1693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206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37" name="Arc 334"/>
              <p:cNvSpPr>
                <a:spLocks/>
              </p:cNvSpPr>
              <p:nvPr/>
            </p:nvSpPr>
            <p:spPr bwMode="auto">
              <a:xfrm flipH="1">
                <a:off x="1565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206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grpSp>
          <p:nvGrpSpPr>
            <p:cNvPr id="238" name="Group 332"/>
            <p:cNvGrpSpPr>
              <a:grpSpLocks/>
            </p:cNvGrpSpPr>
            <p:nvPr/>
          </p:nvGrpSpPr>
          <p:grpSpPr bwMode="auto">
            <a:xfrm flipV="1">
              <a:off x="8216536" y="2171644"/>
              <a:ext cx="411810" cy="1396728"/>
              <a:chOff x="1607" y="3657"/>
              <a:chExt cx="230" cy="181"/>
            </a:xfrm>
          </p:grpSpPr>
          <p:sp>
            <p:nvSpPr>
              <p:cNvPr id="239" name="Arc 333"/>
              <p:cNvSpPr>
                <a:spLocks/>
              </p:cNvSpPr>
              <p:nvPr/>
            </p:nvSpPr>
            <p:spPr bwMode="auto">
              <a:xfrm>
                <a:off x="1701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206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40" name="Arc 334"/>
              <p:cNvSpPr>
                <a:spLocks/>
              </p:cNvSpPr>
              <p:nvPr/>
            </p:nvSpPr>
            <p:spPr bwMode="auto">
              <a:xfrm flipH="1">
                <a:off x="1607" y="3657"/>
                <a:ext cx="136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206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1401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9427" y="44624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Операционный усилитель (ОУ)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4664"/>
            <a:ext cx="878497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ОУ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высококачественный усилитель для усиления как постоянных, так и переменных сигналов.</a:t>
            </a:r>
          </a:p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Свое название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получили от первоначальной области их  преимущественного применения для выполнения математических операций (сложения, вычитания и т.п.) в аналоговых вычислительных машинах.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настоящее время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выполняются в виде полупроводниковых интегральных схем, содержат большое число  (десятки)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( транзисторов, диодов и т.д.), но по размерам и стоимости приближаются к отдельным транзисторам.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удобно использовать для решения самых разнообразных задач (генерирования, преобразования маломощных сигналов), что определило их широкое применение на практике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66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762" y="44624"/>
            <a:ext cx="90364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Усилитель – это электронное устройство, управляющее потоком энергии, идущей от источника питания к нагрузке,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мощность, требуемая для управления, как правило, меньше мощности, отдаваемой в нагрузку, а формы входного (усиливаемого)  и выходного (на нагрузке) сигналов совпадают.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35496" y="3356992"/>
            <a:ext cx="9108504" cy="3456384"/>
            <a:chOff x="35496" y="3356992"/>
            <a:chExt cx="9108504" cy="345638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79512" y="3356992"/>
              <a:ext cx="8467468" cy="3456384"/>
              <a:chOff x="179512" y="3418367"/>
              <a:chExt cx="8467468" cy="3456384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3235747" y="5434591"/>
                <a:ext cx="2272356" cy="144016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3235746" y="3429000"/>
                <a:ext cx="2272357" cy="144016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465474" y="3418367"/>
                <a:ext cx="2181506" cy="144016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Стрелка вправо 2"/>
              <p:cNvSpPr/>
              <p:nvPr/>
            </p:nvSpPr>
            <p:spPr>
              <a:xfrm>
                <a:off x="2267744" y="3861048"/>
                <a:ext cx="936104" cy="576064"/>
              </a:xfrm>
              <a:prstGeom prst="right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Стрелка вправо 9"/>
              <p:cNvSpPr/>
              <p:nvPr/>
            </p:nvSpPr>
            <p:spPr>
              <a:xfrm>
                <a:off x="5508104" y="3861048"/>
                <a:ext cx="936104" cy="576064"/>
              </a:xfrm>
              <a:prstGeom prst="right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Стрелка вправо 10"/>
              <p:cNvSpPr/>
              <p:nvPr/>
            </p:nvSpPr>
            <p:spPr>
              <a:xfrm rot="16200000">
                <a:off x="4137275" y="4855850"/>
                <a:ext cx="581418" cy="576064"/>
              </a:xfrm>
              <a:prstGeom prst="right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" name="Группа 13"/>
              <p:cNvGrpSpPr/>
              <p:nvPr/>
            </p:nvGrpSpPr>
            <p:grpSpPr>
              <a:xfrm>
                <a:off x="179512" y="3429000"/>
                <a:ext cx="2088232" cy="1440160"/>
                <a:chOff x="467544" y="3212976"/>
                <a:chExt cx="2088232" cy="1440160"/>
              </a:xfrm>
              <a:solidFill>
                <a:schemeClr val="accent2">
                  <a:lumMod val="20000"/>
                  <a:lumOff val="80000"/>
                </a:schemeClr>
              </a:solidFill>
            </p:grpSpPr>
            <p:sp>
              <p:nvSpPr>
                <p:cNvPr id="2" name="Прямоугольник 1"/>
                <p:cNvSpPr/>
                <p:nvPr/>
              </p:nvSpPr>
              <p:spPr>
                <a:xfrm>
                  <a:off x="467544" y="3212976"/>
                  <a:ext cx="2088232" cy="1440160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531342" y="3528061"/>
                  <a:ext cx="1944216" cy="830997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Источник сигнала</a:t>
                  </a:r>
                  <a:endPara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3235747" y="3722948"/>
                <a:ext cx="227235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Усилительный элемент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520543" y="3759423"/>
                <a:ext cx="19398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Нагрузка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278279" y="5683714"/>
                <a:ext cx="2200349" cy="83099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Источник питания (ИП)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9" name="Прямая со стрелкой 18"/>
            <p:cNvCxnSpPr/>
            <p:nvPr/>
          </p:nvCxnSpPr>
          <p:spPr>
            <a:xfrm flipH="1" flipV="1">
              <a:off x="5508105" y="4807786"/>
              <a:ext cx="1012438" cy="56543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334759" y="5311841"/>
              <a:ext cx="280924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Регулирует подачу энергии от ИП в нагрузку</a:t>
              </a:r>
              <a:endPara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496" y="5561364"/>
              <a:ext cx="280924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За счет его энергии происходит усиление</a:t>
              </a:r>
              <a:endPara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>
              <a:off x="2483768" y="6093296"/>
              <a:ext cx="64807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01638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68549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обозначение операционного усилителя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971600" y="620688"/>
            <a:ext cx="6408712" cy="3492009"/>
            <a:chOff x="971600" y="620688"/>
            <a:chExt cx="6408712" cy="3492009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971600" y="620688"/>
              <a:ext cx="6264696" cy="349200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1043608" y="764704"/>
              <a:ext cx="6336704" cy="3217427"/>
              <a:chOff x="-36512" y="908720"/>
              <a:chExt cx="6336704" cy="3217427"/>
            </a:xfrm>
          </p:grpSpPr>
          <p:grpSp>
            <p:nvGrpSpPr>
              <p:cNvPr id="24" name="Группа 23"/>
              <p:cNvGrpSpPr/>
              <p:nvPr/>
            </p:nvGrpSpPr>
            <p:grpSpPr>
              <a:xfrm>
                <a:off x="1881594" y="957795"/>
                <a:ext cx="3194462" cy="3168352"/>
                <a:chOff x="1449546" y="1628800"/>
                <a:chExt cx="3194462" cy="3168352"/>
              </a:xfrm>
            </p:grpSpPr>
            <p:sp>
              <p:nvSpPr>
                <p:cNvPr id="5" name="Прямоугольник 4"/>
                <p:cNvSpPr/>
                <p:nvPr/>
              </p:nvSpPr>
              <p:spPr>
                <a:xfrm>
                  <a:off x="2051720" y="1628800"/>
                  <a:ext cx="2592288" cy="3168352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Прямоугольник 5"/>
                <p:cNvSpPr/>
                <p:nvPr/>
              </p:nvSpPr>
              <p:spPr>
                <a:xfrm>
                  <a:off x="2051720" y="1628800"/>
                  <a:ext cx="792088" cy="3168352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 flipH="1">
                  <a:off x="2051720" y="2780928"/>
                  <a:ext cx="79208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 flipH="1">
                  <a:off x="2051720" y="4149080"/>
                  <a:ext cx="79208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 flipH="1">
                  <a:off x="1474898" y="1916832"/>
                  <a:ext cx="57606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 flipH="1">
                  <a:off x="1474898" y="2564904"/>
                  <a:ext cx="57682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flipH="1">
                  <a:off x="1474898" y="3068960"/>
                  <a:ext cx="57682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 flipH="1">
                  <a:off x="1473296" y="3717032"/>
                  <a:ext cx="57682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 flipH="1">
                  <a:off x="1449546" y="4509120"/>
                  <a:ext cx="57682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Овал 19"/>
                <p:cNvSpPr/>
                <p:nvPr/>
              </p:nvSpPr>
              <p:spPr>
                <a:xfrm>
                  <a:off x="1961165" y="1808820"/>
                  <a:ext cx="216024" cy="21602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101556" y="3486199"/>
                  <a:ext cx="69241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- U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2143297" y="2826252"/>
                  <a:ext cx="69241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>
                      <a:latin typeface="Times New Roman" pitchFamily="18" charset="0"/>
                      <a:cs typeface="Times New Roman" pitchFamily="18" charset="0"/>
                    </a:rPr>
                    <a:t>+</a:t>
                  </a:r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U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2165314" y="4254537"/>
                  <a:ext cx="69241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0U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107504" y="908720"/>
                <a:ext cx="22322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Инвертирующий вход</a:t>
                </a: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-36512" y="1529120"/>
                <a:ext cx="247276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Неинвертирующий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вход</a:t>
                </a: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-36512" y="2294174"/>
                <a:ext cx="211278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Выводы для подключения источника питания</a:t>
                </a: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5888" y="3531205"/>
                <a:ext cx="21127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Общий вывод</a:t>
                </a: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Равнобедренный треугольник 28"/>
              <p:cNvSpPr/>
              <p:nvPr/>
            </p:nvSpPr>
            <p:spPr>
              <a:xfrm rot="5400000">
                <a:off x="3582082" y="1286954"/>
                <a:ext cx="504056" cy="467668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 flipH="1">
                <a:off x="5076056" y="1366120"/>
                <a:ext cx="57682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4860032" y="1052736"/>
                <a:ext cx="14401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Выход</a:t>
                </a: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73" name="Группа 72"/>
          <p:cNvGrpSpPr/>
          <p:nvPr/>
        </p:nvGrpSpPr>
        <p:grpSpPr>
          <a:xfrm>
            <a:off x="1162358" y="4437221"/>
            <a:ext cx="7586106" cy="2422139"/>
            <a:chOff x="1162358" y="4437221"/>
            <a:chExt cx="7586106" cy="2422139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1162358" y="4437221"/>
              <a:ext cx="2730795" cy="242213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5652120" y="4512370"/>
              <a:ext cx="3096344" cy="21395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56"/>
            <p:cNvGrpSpPr/>
            <p:nvPr/>
          </p:nvGrpSpPr>
          <p:grpSpPr>
            <a:xfrm>
              <a:off x="1331640" y="4557966"/>
              <a:ext cx="2442763" cy="2182644"/>
              <a:chOff x="1979712" y="4386084"/>
              <a:chExt cx="2442763" cy="2182644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 flipH="1">
                <a:off x="1996133" y="4733860"/>
                <a:ext cx="3731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>
                <a:off x="1979712" y="6189812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Овал 52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 flipH="1">
                <a:off x="4048852" y="4667375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Группа 67"/>
            <p:cNvGrpSpPr/>
            <p:nvPr/>
          </p:nvGrpSpPr>
          <p:grpSpPr>
            <a:xfrm>
              <a:off x="5839936" y="4543515"/>
              <a:ext cx="2768935" cy="2108386"/>
              <a:chOff x="5777090" y="4412890"/>
              <a:chExt cx="2768935" cy="2108386"/>
            </a:xfrm>
          </p:grpSpPr>
          <p:sp>
            <p:nvSpPr>
              <p:cNvPr id="58" name="Равнобедренный треугольник 57"/>
              <p:cNvSpPr/>
              <p:nvPr/>
            </p:nvSpPr>
            <p:spPr>
              <a:xfrm rot="5400000">
                <a:off x="6201413" y="4469072"/>
                <a:ext cx="1925752" cy="2016224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59" name="Прямая соединительная линия 58"/>
              <p:cNvCxnSpPr/>
              <p:nvPr/>
            </p:nvCxnSpPr>
            <p:spPr>
              <a:xfrm flipH="1">
                <a:off x="5782553" y="4924430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Прямая соединительная линия 59"/>
              <p:cNvCxnSpPr/>
              <p:nvPr/>
            </p:nvCxnSpPr>
            <p:spPr>
              <a:xfrm flipH="1">
                <a:off x="5777090" y="6165304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flipH="1">
                <a:off x="8172402" y="5477184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1"/>
              <p:cNvCxnSpPr/>
              <p:nvPr/>
            </p:nvCxnSpPr>
            <p:spPr>
              <a:xfrm flipV="1">
                <a:off x="7164289" y="4526183"/>
                <a:ext cx="1" cy="48143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flipV="1">
                <a:off x="7152415" y="5949665"/>
                <a:ext cx="1" cy="48143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Овал 64"/>
              <p:cNvSpPr/>
              <p:nvPr/>
            </p:nvSpPr>
            <p:spPr>
              <a:xfrm>
                <a:off x="6080750" y="4858060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7164290" y="4412890"/>
                <a:ext cx="6924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7164290" y="6059611"/>
                <a:ext cx="6924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69" name="TextBox 68"/>
          <p:cNvSpPr txBox="1"/>
          <p:nvPr/>
        </p:nvSpPr>
        <p:spPr>
          <a:xfrm>
            <a:off x="1518451" y="4124572"/>
            <a:ext cx="694725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Упрощенные обозначения ОУ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5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021151"/>
            <a:ext cx="2133600" cy="365125"/>
          </a:xfrm>
        </p:spPr>
        <p:txBody>
          <a:bodyPr/>
          <a:lstStyle/>
          <a:p>
            <a:fld id="{1CC51B17-15D7-4F1E-A197-B259DED68F55}" type="slidenum">
              <a:rPr lang="ru-RU"/>
              <a:pPr/>
              <a:t>21</a:t>
            </a:fld>
            <a:endParaRPr lang="ru-RU"/>
          </a:p>
        </p:txBody>
      </p:sp>
      <p:graphicFrame>
        <p:nvGraphicFramePr>
          <p:cNvPr id="134403" name="Group 25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06002172"/>
              </p:ext>
            </p:extLst>
          </p:nvPr>
        </p:nvGraphicFramePr>
        <p:xfrm>
          <a:off x="179388" y="1052736"/>
          <a:ext cx="8785225" cy="5425441"/>
        </p:xfrm>
        <a:graphic>
          <a:graphicData uri="http://schemas.openxmlformats.org/drawingml/2006/table">
            <a:tbl>
              <a:tblPr/>
              <a:tblGrid>
                <a:gridCol w="2520950"/>
                <a:gridCol w="2808287"/>
                <a:gridCol w="3455988"/>
              </a:tblGrid>
              <a:tr h="188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8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Идеальный ОУ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D8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Реальный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D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8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kumimoji="0" lang="en-US" sz="36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ru-RU" sz="3600" b="1" i="0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  <a:r>
                        <a:rPr kumimoji="0" lang="en-US" sz="36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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3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3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ru-RU" sz="36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ВХ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3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2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(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БПТ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)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10</a:t>
                      </a:r>
                      <a:r>
                        <a:rPr kumimoji="0" lang="ru-RU" sz="3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3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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3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4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(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ПТ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ru-RU" sz="36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Ом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3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МГц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kumimoji="0" lang="ru-RU" sz="36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СФ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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8543" y="188640"/>
            <a:ext cx="878497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операционного усилителя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038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28543" y="188640"/>
            <a:ext cx="878497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на входах и выходе ОУ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7504" y="1413643"/>
            <a:ext cx="5472608" cy="3599533"/>
            <a:chOff x="107504" y="1413643"/>
            <a:chExt cx="5472608" cy="3599533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932544" y="1413643"/>
              <a:ext cx="2276842" cy="295146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932544" y="1413643"/>
              <a:ext cx="695701" cy="295146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742065" y="1883920"/>
              <a:ext cx="118981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1403648" y="3852718"/>
              <a:ext cx="5066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1853010" y="1783302"/>
              <a:ext cx="189737" cy="20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5400000">
              <a:off x="2883793" y="1732716"/>
              <a:ext cx="469551" cy="410759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4209386" y="1794016"/>
              <a:ext cx="50663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/>
            <p:cNvSpPr/>
            <p:nvPr/>
          </p:nvSpPr>
          <p:spPr>
            <a:xfrm>
              <a:off x="565839" y="1784691"/>
              <a:ext cx="189737" cy="20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259632" y="3755570"/>
              <a:ext cx="189737" cy="20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464970" y="4456699"/>
              <a:ext cx="506630" cy="556477"/>
              <a:chOff x="235435" y="4264486"/>
              <a:chExt cx="506630" cy="556477"/>
            </a:xfrm>
          </p:grpSpPr>
          <p:sp>
            <p:nvSpPr>
              <p:cNvPr id="29" name="Овал 28"/>
              <p:cNvSpPr/>
              <p:nvPr/>
            </p:nvSpPr>
            <p:spPr>
              <a:xfrm>
                <a:off x="393882" y="4264486"/>
                <a:ext cx="189737" cy="2012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 flipH="1">
                <a:off x="235435" y="4809027"/>
                <a:ext cx="5066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V="1">
                <a:off x="473157" y="4489533"/>
                <a:ext cx="0" cy="3314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Прямая со стрелкой 35"/>
            <p:cNvCxnSpPr/>
            <p:nvPr/>
          </p:nvCxnSpPr>
          <p:spPr>
            <a:xfrm>
              <a:off x="654731" y="2244879"/>
              <a:ext cx="0" cy="197620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>
              <a:off x="1324706" y="4036547"/>
              <a:ext cx="0" cy="52077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flipV="1">
              <a:off x="1619672" y="2172871"/>
              <a:ext cx="0" cy="132813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Группа 44"/>
            <p:cNvGrpSpPr/>
            <p:nvPr/>
          </p:nvGrpSpPr>
          <p:grpSpPr>
            <a:xfrm>
              <a:off x="4497418" y="4437112"/>
              <a:ext cx="506630" cy="556477"/>
              <a:chOff x="235435" y="4264486"/>
              <a:chExt cx="506630" cy="556477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393882" y="4264486"/>
                <a:ext cx="189737" cy="2012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 flipH="1">
                <a:off x="235435" y="4809027"/>
                <a:ext cx="5066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 flipV="1">
                <a:off x="473157" y="4489533"/>
                <a:ext cx="0" cy="33143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Овал 48"/>
            <p:cNvSpPr/>
            <p:nvPr/>
          </p:nvSpPr>
          <p:spPr>
            <a:xfrm>
              <a:off x="4591263" y="1681523"/>
              <a:ext cx="189737" cy="20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 стрелкой 49"/>
            <p:cNvCxnSpPr/>
            <p:nvPr/>
          </p:nvCxnSpPr>
          <p:spPr>
            <a:xfrm>
              <a:off x="4715625" y="2320723"/>
              <a:ext cx="0" cy="197620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910709" y="2575330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4" name="Группа 53"/>
            <p:cNvGrpSpPr/>
            <p:nvPr/>
          </p:nvGrpSpPr>
          <p:grpSpPr>
            <a:xfrm>
              <a:off x="1331640" y="3981597"/>
              <a:ext cx="864096" cy="599531"/>
              <a:chOff x="1478230" y="4827874"/>
              <a:chExt cx="864096" cy="599531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478230" y="4827874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691713" y="4965740"/>
                <a:ext cx="5649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+</a:t>
                </a:r>
                <a:endParaRPr lang="ru-RU" sz="2400" dirty="0"/>
              </a:p>
            </p:txBody>
          </p:sp>
        </p:grpSp>
        <p:grpSp>
          <p:nvGrpSpPr>
            <p:cNvPr id="55" name="Группа 54"/>
            <p:cNvGrpSpPr/>
            <p:nvPr/>
          </p:nvGrpSpPr>
          <p:grpSpPr>
            <a:xfrm>
              <a:off x="107504" y="2911173"/>
              <a:ext cx="864096" cy="589836"/>
              <a:chOff x="1478230" y="4827874"/>
              <a:chExt cx="864096" cy="589836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1478230" y="4827874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1691713" y="4894490"/>
                <a:ext cx="5649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4716016" y="2889373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994137" y="5981448"/>
            <a:ext cx="2857783" cy="615904"/>
            <a:chOff x="994137" y="5414095"/>
            <a:chExt cx="2857783" cy="615904"/>
          </a:xfrm>
        </p:grpSpPr>
        <p:sp>
          <p:nvSpPr>
            <p:cNvPr id="59" name="TextBox 58"/>
            <p:cNvSpPr txBox="1"/>
            <p:nvPr/>
          </p:nvSpPr>
          <p:spPr>
            <a:xfrm>
              <a:off x="994137" y="5445224"/>
              <a:ext cx="20768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=  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0" name="Группа 59"/>
            <p:cNvGrpSpPr/>
            <p:nvPr/>
          </p:nvGrpSpPr>
          <p:grpSpPr>
            <a:xfrm>
              <a:off x="2027970" y="5414095"/>
              <a:ext cx="864096" cy="599531"/>
              <a:chOff x="1478230" y="4827874"/>
              <a:chExt cx="864096" cy="599531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1478230" y="4827874"/>
                <a:ext cx="8640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691713" y="4965740"/>
                <a:ext cx="5649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+</a:t>
                </a:r>
                <a:endParaRPr lang="ru-RU" sz="2400" dirty="0"/>
              </a:p>
            </p:txBody>
          </p:sp>
        </p:grpSp>
        <p:grpSp>
          <p:nvGrpSpPr>
            <p:cNvPr id="63" name="Группа 62"/>
            <p:cNvGrpSpPr/>
            <p:nvPr/>
          </p:nvGrpSpPr>
          <p:grpSpPr>
            <a:xfrm>
              <a:off x="2650776" y="5420335"/>
              <a:ext cx="1201144" cy="589836"/>
              <a:chOff x="1478230" y="4827874"/>
              <a:chExt cx="1201144" cy="589836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1478230" y="4827874"/>
                <a:ext cx="8640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  <a:cs typeface="Times New Roman" pitchFamily="18" charset="0"/>
                  </a:rPr>
                  <a:t>-  </a:t>
                </a:r>
                <a:r>
                  <a:rPr lang="en-US" sz="32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114443" y="4894490"/>
                <a:ext cx="5649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67" name="TextBox 66"/>
          <p:cNvSpPr txBox="1"/>
          <p:nvPr/>
        </p:nvSpPr>
        <p:spPr>
          <a:xfrm>
            <a:off x="286989" y="5559623"/>
            <a:ext cx="4717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Дифференциальное напряжение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5508104" y="1250751"/>
            <a:ext cx="3456384" cy="4832092"/>
            <a:chOff x="5580112" y="980728"/>
            <a:chExt cx="3456384" cy="483209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8" name="TextBox 67"/>
            <p:cNvSpPr txBox="1"/>
            <p:nvPr/>
          </p:nvSpPr>
          <p:spPr>
            <a:xfrm>
              <a:off x="5580112" y="980728"/>
              <a:ext cx="3456384" cy="48320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ОУ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 проектируются так, чтобы 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вых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как можно больше изменялось  при изменении  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диф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и как можно меньше изменялось при одинаковом изменении</a:t>
              </a:r>
              <a:endParaRPr lang="en-US" sz="2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                       ,   т.е. синфазном изменении напряжений на входах </a:t>
              </a:r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ОУ</a:t>
              </a:r>
              <a:endPara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5" name="Группа 74"/>
            <p:cNvGrpSpPr/>
            <p:nvPr/>
          </p:nvGrpSpPr>
          <p:grpSpPr>
            <a:xfrm>
              <a:off x="5644012" y="4045507"/>
              <a:ext cx="2143082" cy="712507"/>
              <a:chOff x="5644012" y="4104882"/>
              <a:chExt cx="2143082" cy="712507"/>
            </a:xfrm>
            <a:grpFill/>
          </p:grpSpPr>
          <p:grpSp>
            <p:nvGrpSpPr>
              <p:cNvPr id="69" name="Группа 68"/>
              <p:cNvGrpSpPr/>
              <p:nvPr/>
            </p:nvGrpSpPr>
            <p:grpSpPr>
              <a:xfrm>
                <a:off x="5644012" y="4104882"/>
                <a:ext cx="864096" cy="712507"/>
                <a:chOff x="1478230" y="4827874"/>
                <a:chExt cx="864096" cy="712507"/>
              </a:xfrm>
              <a:grpFill/>
            </p:grpSpPr>
            <p:sp>
              <p:nvSpPr>
                <p:cNvPr id="70" name="TextBox 69"/>
                <p:cNvSpPr txBox="1"/>
                <p:nvPr/>
              </p:nvSpPr>
              <p:spPr>
                <a:xfrm>
                  <a:off x="1478230" y="4827874"/>
                  <a:ext cx="86409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u</a:t>
                  </a:r>
                  <a:r>
                    <a:rPr lang="ru-RU" sz="28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1" name="TextBox 70"/>
                <p:cNvSpPr txBox="1"/>
                <p:nvPr/>
              </p:nvSpPr>
              <p:spPr>
                <a:xfrm>
                  <a:off x="1810463" y="5017161"/>
                  <a:ext cx="282465" cy="523220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dirty="0" smtClean="0"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  <a:endParaRPr lang="ru-RU" sz="28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72" name="Группа 71"/>
              <p:cNvGrpSpPr/>
              <p:nvPr/>
            </p:nvGrpSpPr>
            <p:grpSpPr>
              <a:xfrm>
                <a:off x="6258710" y="4113738"/>
                <a:ext cx="1528384" cy="646023"/>
                <a:chOff x="1478230" y="4827874"/>
                <a:chExt cx="1528384" cy="646023"/>
              </a:xfrm>
              <a:grpFill/>
            </p:grpSpPr>
            <p:sp>
              <p:nvSpPr>
                <p:cNvPr id="73" name="TextBox 72"/>
                <p:cNvSpPr txBox="1"/>
                <p:nvPr/>
              </p:nvSpPr>
              <p:spPr>
                <a:xfrm>
                  <a:off x="1478230" y="4827874"/>
                  <a:ext cx="152838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800" b="1" dirty="0" smtClean="0">
                      <a:latin typeface="Times New Roman" pitchFamily="18" charset="0"/>
                      <a:cs typeface="Times New Roman" pitchFamily="18" charset="0"/>
                    </a:rPr>
                    <a:t>и  </a:t>
                  </a:r>
                  <a:r>
                    <a:rPr lang="en-US" sz="2800" b="1" dirty="0" smtClean="0">
                      <a:latin typeface="Times New Roman" pitchFamily="18" charset="0"/>
                      <a:cs typeface="Times New Roman" pitchFamily="18" charset="0"/>
                    </a:rPr>
                    <a:t>- </a:t>
                  </a:r>
                  <a:r>
                    <a:rPr lang="en-US" sz="32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u</a:t>
                  </a:r>
                  <a:r>
                    <a:rPr lang="ru-RU" sz="2800" b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endPara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2322933" y="5012232"/>
                  <a:ext cx="420915" cy="461665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400" b="1" dirty="0" smtClean="0"/>
                    <a:t>+</a:t>
                  </a:r>
                  <a:endParaRPr lang="ru-RU" sz="2400" b="1" dirty="0"/>
                </a:p>
              </p:txBody>
            </p:sp>
          </p:grpSp>
        </p:grpSp>
      </p:grpSp>
    </p:spTree>
    <p:extLst>
      <p:ext uri="{BB962C8B-B14F-4D97-AF65-F5344CB8AC3E}">
        <p14:creationId xmlns="" xmlns:p14="http://schemas.microsoft.com/office/powerpoint/2010/main" val="59235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3E420-237B-4B04-85FD-A79B4F5A96AA}" type="slidenum">
              <a:rPr lang="ru-RU"/>
              <a:pPr/>
              <a:t>23</a:t>
            </a:fld>
            <a:endParaRPr lang="ru-RU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67544" y="313492"/>
            <a:ext cx="79208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Передаточная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характеристика ОУ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19619903"/>
              </p:ext>
            </p:extLst>
          </p:nvPr>
        </p:nvGraphicFramePr>
        <p:xfrm>
          <a:off x="1763713" y="1019894"/>
          <a:ext cx="5448300" cy="5505450"/>
        </p:xfrm>
        <a:graphic>
          <a:graphicData uri="http://schemas.openxmlformats.org/presentationml/2006/ole">
            <p:oleObj spid="_x0000_s2093" name="Точечный рисунок" r:id="rId3" imgW="5447619" imgH="5504762" progId="PBrus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47543121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256" y="44624"/>
            <a:ext cx="878497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 усилитель  на ОУ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6" name="Группа 105"/>
          <p:cNvGrpSpPr/>
          <p:nvPr/>
        </p:nvGrpSpPr>
        <p:grpSpPr>
          <a:xfrm>
            <a:off x="986975" y="630579"/>
            <a:ext cx="6639820" cy="4166573"/>
            <a:chOff x="569283" y="907837"/>
            <a:chExt cx="6639820" cy="4166573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339752" y="2060848"/>
              <a:ext cx="3888431" cy="2808312"/>
              <a:chOff x="1979712" y="4386084"/>
              <a:chExt cx="3112658" cy="218264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2" name="Прямая соединительная линия 21"/>
              <p:cNvCxnSpPr/>
              <p:nvPr/>
            </p:nvCxnSpPr>
            <p:spPr>
              <a:xfrm flipH="1">
                <a:off x="1979712" y="6189812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Овал 22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Равнобедренный треугольник 23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flipH="1">
                <a:off x="4048852" y="4667375"/>
                <a:ext cx="104351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Rectangle 436"/>
            <p:cNvSpPr>
              <a:spLocks noChangeArrowheads="1"/>
            </p:cNvSpPr>
            <p:nvPr/>
          </p:nvSpPr>
          <p:spPr bwMode="auto">
            <a:xfrm>
              <a:off x="3419872" y="1359807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4287660" y="1530307"/>
              <a:ext cx="136446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436"/>
            <p:cNvSpPr>
              <a:spLocks noChangeArrowheads="1"/>
            </p:cNvSpPr>
            <p:nvPr/>
          </p:nvSpPr>
          <p:spPr bwMode="auto">
            <a:xfrm>
              <a:off x="1239793" y="2336476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flipH="1">
              <a:off x="2046417" y="2518851"/>
              <a:ext cx="713946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2462765" y="1530307"/>
              <a:ext cx="995634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2462765" y="1530308"/>
              <a:ext cx="0" cy="9780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888696" y="2531917"/>
              <a:ext cx="3240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5627612" y="1530307"/>
              <a:ext cx="0" cy="882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Овал 65"/>
            <p:cNvSpPr/>
            <p:nvPr/>
          </p:nvSpPr>
          <p:spPr>
            <a:xfrm>
              <a:off x="5552845" y="2363603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2383061" y="2453017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7523" y="2436179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>
              <a:off x="6199853" y="2339853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>
              <a:off x="6199852" y="3369266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2" name="Прямая соединительная линия 71"/>
            <p:cNvCxnSpPr/>
            <p:nvPr/>
          </p:nvCxnSpPr>
          <p:spPr>
            <a:xfrm flipH="1">
              <a:off x="6084014" y="3957564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6287252" y="3560742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2122007" y="5074410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Овал 78"/>
            <p:cNvSpPr/>
            <p:nvPr/>
          </p:nvSpPr>
          <p:spPr>
            <a:xfrm>
              <a:off x="685121" y="3701308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569283" y="4289606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V="1">
              <a:off x="772521" y="3892784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 стрелкой 82"/>
            <p:cNvCxnSpPr/>
            <p:nvPr/>
          </p:nvCxnSpPr>
          <p:spPr>
            <a:xfrm>
              <a:off x="768771" y="2807003"/>
              <a:ext cx="0" cy="7774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>
              <a:off x="6287252" y="2660796"/>
              <a:ext cx="1" cy="57994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 стрелкой 88"/>
            <p:cNvCxnSpPr/>
            <p:nvPr/>
          </p:nvCxnSpPr>
          <p:spPr>
            <a:xfrm flipH="1" flipV="1">
              <a:off x="2441280" y="2912573"/>
              <a:ext cx="21484" cy="8844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1731559" y="3012656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90884" y="2852971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345007" y="2690972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257911" y="1709833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467372" y="907837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7" name="Прямая со стрелкой 96"/>
            <p:cNvCxnSpPr/>
            <p:nvPr/>
          </p:nvCxnSpPr>
          <p:spPr>
            <a:xfrm>
              <a:off x="955065" y="2525323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861376" y="2040926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0" name="Прямая со стрелкой 99"/>
            <p:cNvCxnSpPr/>
            <p:nvPr/>
          </p:nvCxnSpPr>
          <p:spPr>
            <a:xfrm>
              <a:off x="2469306" y="2513448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/>
            <p:nvPr/>
          </p:nvCxnSpPr>
          <p:spPr>
            <a:xfrm>
              <a:off x="2683598" y="1534104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2608246" y="1007087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2428751" y="4332560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4" name="Прямая со стрелкой 103"/>
            <p:cNvCxnSpPr/>
            <p:nvPr/>
          </p:nvCxnSpPr>
          <p:spPr>
            <a:xfrm>
              <a:off x="2449681" y="4381626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/>
            <p:cNvSpPr txBox="1"/>
            <p:nvPr/>
          </p:nvSpPr>
          <p:spPr>
            <a:xfrm>
              <a:off x="2446695" y="1988425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2333894" y="4369751"/>
              <a:ext cx="0" cy="70355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Группа 110"/>
          <p:cNvGrpSpPr/>
          <p:nvPr/>
        </p:nvGrpSpPr>
        <p:grpSpPr>
          <a:xfrm>
            <a:off x="251520" y="4896544"/>
            <a:ext cx="8604448" cy="1808911"/>
            <a:chOff x="0" y="4869160"/>
            <a:chExt cx="8604448" cy="1808911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0" y="4869160"/>
              <a:ext cx="8604448" cy="180891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79513" y="4869160"/>
              <a:ext cx="770485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(R</a:t>
              </a:r>
              <a:r>
                <a:rPr lang="ru-RU" sz="2000" b="1" dirty="0" err="1" smtClean="0">
                  <a:latin typeface="Times New Roman" pitchFamily="18" charset="0"/>
                  <a:cs typeface="Times New Roman" pitchFamily="18" charset="0"/>
                </a:rPr>
                <a:t>вх.оу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 = ∞),  </a:t>
              </a:r>
              <a:r>
                <a:rPr lang="ru-RU" sz="2600" b="1" dirty="0" smtClean="0">
                  <a:latin typeface="Times New Roman" pitchFamily="18" charset="0"/>
                  <a:cs typeface="Times New Roman" pitchFamily="18" charset="0"/>
                </a:rPr>
                <a:t>по закону Кирхгофа  </a:t>
              </a:r>
              <a:r>
                <a:rPr lang="en-US" sz="32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b="1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sz="32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  <a:p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58882" y="5373216"/>
              <a:ext cx="75814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= 0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b="1" dirty="0" err="1" smtClean="0">
                  <a:latin typeface="Times New Roman" pitchFamily="18" charset="0"/>
                  <a:cs typeface="Times New Roman" pitchFamily="18" charset="0"/>
                </a:rPr>
                <a:t>оу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∞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),   </a:t>
              </a:r>
              <a:r>
                <a:rPr lang="en-US" sz="36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1 = </a:t>
              </a:r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24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/ R1,  </a:t>
              </a:r>
              <a:r>
                <a:rPr lang="en-US" sz="36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 = -  </a:t>
              </a:r>
              <a:r>
                <a:rPr lang="en-US" sz="3600" b="1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2400" b="1" i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/R2 </a:t>
              </a:r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79512" y="6093296"/>
              <a:ext cx="6768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2400" b="1" i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= - 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2800" b="1" dirty="0" err="1">
                  <a:latin typeface="Times New Roman" pitchFamily="18" charset="0"/>
                  <a:cs typeface="Times New Roman" pitchFamily="18" charset="0"/>
                </a:rPr>
                <a:t>вх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R2/R1),       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 = -</a:t>
              </a:r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 R2/R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9693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/>
          <p:cNvSpPr/>
          <p:nvPr/>
        </p:nvSpPr>
        <p:spPr>
          <a:xfrm>
            <a:off x="161256" y="44624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 усилитель  на ОУ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1043608" y="764704"/>
            <a:ext cx="6840760" cy="5920069"/>
            <a:chOff x="1043608" y="764704"/>
            <a:chExt cx="6840760" cy="5920069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1043608" y="2782536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flipV="1">
              <a:off x="2987824" y="910328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222491" y="1426259"/>
              <a:ext cx="1008112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3672279" y="4146484"/>
              <a:ext cx="1008112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54353" y="1414384"/>
              <a:ext cx="1429801" cy="2736304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1043608" y="4726752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2966189" y="4696723"/>
              <a:ext cx="0" cy="190223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олилиния 22"/>
            <p:cNvSpPr/>
            <p:nvPr/>
          </p:nvSpPr>
          <p:spPr>
            <a:xfrm>
              <a:off x="2959980" y="4750983"/>
              <a:ext cx="401279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flipH="1">
              <a:off x="2555775" y="5462839"/>
              <a:ext cx="414423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3387490" y="3646632"/>
              <a:ext cx="16572" cy="137894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539203" y="1911963"/>
              <a:ext cx="0" cy="390989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V="1">
              <a:off x="5580112" y="948256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Полилиния 34"/>
            <p:cNvSpPr/>
            <p:nvPr/>
          </p:nvSpPr>
          <p:spPr>
            <a:xfrm rot="5400000">
              <a:off x="5483392" y="2868143"/>
              <a:ext cx="936790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 flipH="1" flipV="1">
              <a:off x="3404062" y="3664899"/>
              <a:ext cx="3159425" cy="3143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Полилиния 39"/>
            <p:cNvSpPr/>
            <p:nvPr/>
          </p:nvSpPr>
          <p:spPr>
            <a:xfrm rot="5400000" flipH="1">
              <a:off x="6236581" y="2023074"/>
              <a:ext cx="870572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2555775" y="1911963"/>
              <a:ext cx="4201298" cy="1187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487359" y="4633342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001218" y="766312"/>
              <a:ext cx="922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640778" y="764704"/>
              <a:ext cx="922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47832" y="2594355"/>
              <a:ext cx="392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681521" y="2711286"/>
              <a:ext cx="392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77242" y="4361800"/>
              <a:ext cx="392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rot="5400000">
              <a:off x="2503961" y="620091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439862" y="277066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36103" y="2693458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5580112" y="2782536"/>
              <a:ext cx="2304256" cy="118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4818025" y="5199485"/>
            <a:ext cx="4128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Входное и выходное напряжения находятся в противофазе.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469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Группа 54"/>
          <p:cNvGrpSpPr/>
          <p:nvPr/>
        </p:nvGrpSpPr>
        <p:grpSpPr>
          <a:xfrm>
            <a:off x="164428" y="514932"/>
            <a:ext cx="6279780" cy="4570252"/>
            <a:chOff x="914753" y="1215688"/>
            <a:chExt cx="6639820" cy="473359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673347" y="2517524"/>
              <a:ext cx="3888431" cy="2808312"/>
              <a:chOff x="1979712" y="4386084"/>
              <a:chExt cx="3112658" cy="2182644"/>
            </a:xfrm>
          </p:grpSpPr>
          <p:sp>
            <p:nvSpPr>
              <p:cNvPr id="42" name="Прямоугольник 41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 flipH="1">
                <a:off x="1979712" y="6120324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Овал 43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Равнобедренный треугольник 44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4048852" y="4667375"/>
                <a:ext cx="104351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436"/>
            <p:cNvSpPr>
              <a:spLocks noChangeArrowheads="1"/>
            </p:cNvSpPr>
            <p:nvPr/>
          </p:nvSpPr>
          <p:spPr bwMode="auto">
            <a:xfrm>
              <a:off x="3765342" y="1792733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4633130" y="1963233"/>
              <a:ext cx="136446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436"/>
            <p:cNvSpPr>
              <a:spLocks noChangeArrowheads="1"/>
            </p:cNvSpPr>
            <p:nvPr/>
          </p:nvSpPr>
          <p:spPr bwMode="auto">
            <a:xfrm>
              <a:off x="1585263" y="2769402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2391887" y="2951777"/>
              <a:ext cx="713946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2808235" y="1963233"/>
              <a:ext cx="995634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808235" y="1963234"/>
              <a:ext cx="0" cy="9780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1148124" y="2964843"/>
              <a:ext cx="410078" cy="1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5973082" y="1963233"/>
              <a:ext cx="0" cy="882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Овал 13"/>
            <p:cNvSpPr/>
            <p:nvPr/>
          </p:nvSpPr>
          <p:spPr>
            <a:xfrm>
              <a:off x="5898315" y="2796529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728531" y="2885943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6545323" y="2772779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6545322" y="380219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6358814" y="4390489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6632722" y="3993668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2379891" y="5949280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914753" y="4722532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1117991" y="2946374"/>
              <a:ext cx="30133" cy="1747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3735810" y="1676223"/>
              <a:ext cx="94798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6632722" y="3093722"/>
              <a:ext cx="1" cy="57994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H="1" flipV="1">
              <a:off x="2786750" y="3345499"/>
              <a:ext cx="21484" cy="8844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077029" y="3445582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65352" y="4725144"/>
              <a:ext cx="662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90477" y="312389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03381" y="2142759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49934" y="1494610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Прямая со стрелкой 32"/>
            <p:cNvCxnSpPr/>
            <p:nvPr/>
          </p:nvCxnSpPr>
          <p:spPr>
            <a:xfrm>
              <a:off x="1258599" y="295914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027992" y="2500005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>
              <a:off x="2814776" y="2946374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3029068" y="196703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953716" y="1440013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08746" y="4653136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9" name="Прямая со стрелкой 38"/>
            <p:cNvCxnSpPr/>
            <p:nvPr/>
          </p:nvCxnSpPr>
          <p:spPr>
            <a:xfrm>
              <a:off x="2609428" y="4921088"/>
              <a:ext cx="0" cy="41662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792165" y="2421351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608803" y="5506235"/>
              <a:ext cx="0" cy="4430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47"/>
            <p:cNvSpPr/>
            <p:nvPr/>
          </p:nvSpPr>
          <p:spPr>
            <a:xfrm>
              <a:off x="2537737" y="539862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533904" y="4629406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88181" y="121568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R2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172547" y="116632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Неинвертирующий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усилитель  на ОУ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4781059" y="3284984"/>
            <a:ext cx="4255437" cy="3443683"/>
            <a:chOff x="1043608" y="198273"/>
            <a:chExt cx="6840760" cy="6486500"/>
          </a:xfrm>
        </p:grpSpPr>
        <p:cxnSp>
          <p:nvCxnSpPr>
            <p:cNvPr id="58" name="Прямая со стрелкой 57"/>
            <p:cNvCxnSpPr/>
            <p:nvPr/>
          </p:nvCxnSpPr>
          <p:spPr>
            <a:xfrm>
              <a:off x="1043608" y="2782536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2987824" y="910328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578827" y="1464967"/>
              <a:ext cx="100811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1293253" y="4315131"/>
              <a:ext cx="100811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2330457" y="1406101"/>
              <a:ext cx="1240441" cy="29557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1043608" y="4726752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2966189" y="4696723"/>
              <a:ext cx="0" cy="190223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Полилиния 64"/>
            <p:cNvSpPr/>
            <p:nvPr/>
          </p:nvSpPr>
          <p:spPr>
            <a:xfrm>
              <a:off x="2959980" y="4750983"/>
              <a:ext cx="401279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олилиния 65"/>
            <p:cNvSpPr/>
            <p:nvPr/>
          </p:nvSpPr>
          <p:spPr>
            <a:xfrm flipH="1">
              <a:off x="2555775" y="5462839"/>
              <a:ext cx="414423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3361259" y="1838670"/>
              <a:ext cx="26233" cy="3186907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>
              <a:off x="2539203" y="3589119"/>
              <a:ext cx="31996" cy="223273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flipV="1">
              <a:off x="5580112" y="948256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Полилиния 69"/>
            <p:cNvSpPr/>
            <p:nvPr/>
          </p:nvSpPr>
          <p:spPr>
            <a:xfrm rot="5400000" flipH="1">
              <a:off x="5497286" y="1993090"/>
              <a:ext cx="909002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>
            <a:xfrm flipH="1" flipV="1">
              <a:off x="2612031" y="3696335"/>
              <a:ext cx="3992287" cy="2392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Полилиния 71"/>
            <p:cNvSpPr/>
            <p:nvPr/>
          </p:nvSpPr>
          <p:spPr>
            <a:xfrm rot="5400000">
              <a:off x="6226842" y="2879463"/>
              <a:ext cx="890049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flipH="1">
              <a:off x="3361259" y="1911963"/>
              <a:ext cx="3783714" cy="2374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4487359" y="4633340"/>
              <a:ext cx="1153417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001216" y="198273"/>
              <a:ext cx="1417430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640776" y="764704"/>
              <a:ext cx="1379015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104922" y="2450825"/>
              <a:ext cx="39294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436531" y="2663442"/>
              <a:ext cx="488666" cy="753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777242" y="4361800"/>
              <a:ext cx="392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2503961" y="620091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439862" y="277066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316568" y="2526007"/>
              <a:ext cx="1171608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3" name="Прямая со стрелкой 82"/>
            <p:cNvCxnSpPr/>
            <p:nvPr/>
          </p:nvCxnSpPr>
          <p:spPr>
            <a:xfrm>
              <a:off x="5580112" y="2782536"/>
              <a:ext cx="2304256" cy="118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/>
          <p:cNvSpPr txBox="1"/>
          <p:nvPr/>
        </p:nvSpPr>
        <p:spPr>
          <a:xfrm>
            <a:off x="35497" y="5356373"/>
            <a:ext cx="45295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Входное и выходное напряжения находятся в фазе.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28362" y="984098"/>
            <a:ext cx="3069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 +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R2/R1)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155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Группа 54"/>
          <p:cNvGrpSpPr/>
          <p:nvPr/>
        </p:nvGrpSpPr>
        <p:grpSpPr>
          <a:xfrm>
            <a:off x="164428" y="514932"/>
            <a:ext cx="6279780" cy="4570252"/>
            <a:chOff x="914753" y="1215688"/>
            <a:chExt cx="6639820" cy="473359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673347" y="2517524"/>
              <a:ext cx="3888431" cy="2808312"/>
              <a:chOff x="1979712" y="4386084"/>
              <a:chExt cx="3112658" cy="2182644"/>
            </a:xfrm>
          </p:grpSpPr>
          <p:sp>
            <p:nvSpPr>
              <p:cNvPr id="42" name="Прямоугольник 41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 flipH="1">
                <a:off x="1979712" y="6120324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Овал 43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Равнобедренный треугольник 44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4048852" y="4667375"/>
                <a:ext cx="104351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436"/>
            <p:cNvSpPr>
              <a:spLocks noChangeArrowheads="1"/>
            </p:cNvSpPr>
            <p:nvPr/>
          </p:nvSpPr>
          <p:spPr bwMode="auto">
            <a:xfrm>
              <a:off x="3765342" y="1792733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4633130" y="1963233"/>
              <a:ext cx="136446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436"/>
            <p:cNvSpPr>
              <a:spLocks noChangeArrowheads="1"/>
            </p:cNvSpPr>
            <p:nvPr/>
          </p:nvSpPr>
          <p:spPr bwMode="auto">
            <a:xfrm>
              <a:off x="1585263" y="2769402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2391887" y="2951777"/>
              <a:ext cx="713946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2808235" y="1963233"/>
              <a:ext cx="995634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808235" y="1963234"/>
              <a:ext cx="0" cy="9780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1148124" y="2964843"/>
              <a:ext cx="410078" cy="1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5973082" y="1963233"/>
              <a:ext cx="0" cy="882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Овал 13"/>
            <p:cNvSpPr/>
            <p:nvPr/>
          </p:nvSpPr>
          <p:spPr>
            <a:xfrm>
              <a:off x="5898315" y="2796529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728531" y="2885943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6545323" y="2772779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6545322" y="380219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6358814" y="4390489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6632722" y="3993668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2379891" y="5949280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914753" y="4722532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1117991" y="2946374"/>
              <a:ext cx="30133" cy="1747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3735810" y="1676223"/>
              <a:ext cx="94798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6632722" y="3093722"/>
              <a:ext cx="1" cy="57994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H="1" flipV="1">
              <a:off x="2786750" y="3345499"/>
              <a:ext cx="21484" cy="8844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077029" y="3445582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65352" y="4725144"/>
              <a:ext cx="662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90477" y="312389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03381" y="2142759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49934" y="1494610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Прямая со стрелкой 32"/>
            <p:cNvCxnSpPr/>
            <p:nvPr/>
          </p:nvCxnSpPr>
          <p:spPr>
            <a:xfrm>
              <a:off x="1258599" y="295914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027992" y="2500005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Прямая со стрелкой 34"/>
            <p:cNvCxnSpPr/>
            <p:nvPr/>
          </p:nvCxnSpPr>
          <p:spPr>
            <a:xfrm>
              <a:off x="2814776" y="2946374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3029068" y="196703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953716" y="1440013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08746" y="4653136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9" name="Прямая со стрелкой 38"/>
            <p:cNvCxnSpPr/>
            <p:nvPr/>
          </p:nvCxnSpPr>
          <p:spPr>
            <a:xfrm>
              <a:off x="2609428" y="4921088"/>
              <a:ext cx="0" cy="41662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792165" y="2421351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608803" y="5506235"/>
              <a:ext cx="0" cy="44304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47"/>
            <p:cNvSpPr/>
            <p:nvPr/>
          </p:nvSpPr>
          <p:spPr>
            <a:xfrm>
              <a:off x="2537737" y="539862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533904" y="4629406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88181" y="121568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R2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172547" y="116632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 усилитель  на ОУ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4781059" y="3284984"/>
            <a:ext cx="4255437" cy="3443683"/>
            <a:chOff x="1043608" y="198273"/>
            <a:chExt cx="6840760" cy="6486500"/>
          </a:xfrm>
        </p:grpSpPr>
        <p:cxnSp>
          <p:nvCxnSpPr>
            <p:cNvPr id="58" name="Прямая со стрелкой 57"/>
            <p:cNvCxnSpPr/>
            <p:nvPr/>
          </p:nvCxnSpPr>
          <p:spPr>
            <a:xfrm>
              <a:off x="1043608" y="2782536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2987824" y="910328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3578827" y="1464967"/>
              <a:ext cx="100811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1293253" y="4315131"/>
              <a:ext cx="100811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2330457" y="1406101"/>
              <a:ext cx="1240441" cy="29557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1043608" y="4726752"/>
              <a:ext cx="410445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2966189" y="4696723"/>
              <a:ext cx="0" cy="190223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Полилиния 64"/>
            <p:cNvSpPr/>
            <p:nvPr/>
          </p:nvSpPr>
          <p:spPr>
            <a:xfrm>
              <a:off x="2959980" y="4750983"/>
              <a:ext cx="401279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олилиния 65"/>
            <p:cNvSpPr/>
            <p:nvPr/>
          </p:nvSpPr>
          <p:spPr>
            <a:xfrm flipH="1">
              <a:off x="2555775" y="5462839"/>
              <a:ext cx="414423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3361259" y="1838670"/>
              <a:ext cx="26233" cy="3186907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>
              <a:off x="2539203" y="3589119"/>
              <a:ext cx="31996" cy="223273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flipV="1">
              <a:off x="5580112" y="948256"/>
              <a:ext cx="0" cy="353258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Полилиния 69"/>
            <p:cNvSpPr/>
            <p:nvPr/>
          </p:nvSpPr>
          <p:spPr>
            <a:xfrm rot="5400000" flipH="1">
              <a:off x="5497286" y="1993090"/>
              <a:ext cx="909002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>
            <a:xfrm flipH="1" flipV="1">
              <a:off x="2612031" y="3696335"/>
              <a:ext cx="3992287" cy="2392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Полилиния 71"/>
            <p:cNvSpPr/>
            <p:nvPr/>
          </p:nvSpPr>
          <p:spPr>
            <a:xfrm rot="5400000">
              <a:off x="6226842" y="2879463"/>
              <a:ext cx="890049" cy="695850"/>
            </a:xfrm>
            <a:custGeom>
              <a:avLst/>
              <a:gdLst>
                <a:gd name="connsiteX0" fmla="*/ 23751 w 401279"/>
                <a:gd name="connsiteY0" fmla="*/ 0 h 1163782"/>
                <a:gd name="connsiteX1" fmla="*/ 59377 w 401279"/>
                <a:gd name="connsiteY1" fmla="*/ 59376 h 1163782"/>
                <a:gd name="connsiteX2" fmla="*/ 118753 w 401279"/>
                <a:gd name="connsiteY2" fmla="*/ 142504 h 1163782"/>
                <a:gd name="connsiteX3" fmla="*/ 166255 w 401279"/>
                <a:gd name="connsiteY3" fmla="*/ 166254 h 1163782"/>
                <a:gd name="connsiteX4" fmla="*/ 237507 w 401279"/>
                <a:gd name="connsiteY4" fmla="*/ 237506 h 1163782"/>
                <a:gd name="connsiteX5" fmla="*/ 296883 w 401279"/>
                <a:gd name="connsiteY5" fmla="*/ 296883 h 1163782"/>
                <a:gd name="connsiteX6" fmla="*/ 320634 w 401279"/>
                <a:gd name="connsiteY6" fmla="*/ 332509 h 1163782"/>
                <a:gd name="connsiteX7" fmla="*/ 368135 w 401279"/>
                <a:gd name="connsiteY7" fmla="*/ 439387 h 1163782"/>
                <a:gd name="connsiteX8" fmla="*/ 380010 w 401279"/>
                <a:gd name="connsiteY8" fmla="*/ 748145 h 1163782"/>
                <a:gd name="connsiteX9" fmla="*/ 356260 w 401279"/>
                <a:gd name="connsiteY9" fmla="*/ 783771 h 1163782"/>
                <a:gd name="connsiteX10" fmla="*/ 344384 w 401279"/>
                <a:gd name="connsiteY10" fmla="*/ 819397 h 1163782"/>
                <a:gd name="connsiteX11" fmla="*/ 273133 w 401279"/>
                <a:gd name="connsiteY11" fmla="*/ 890649 h 1163782"/>
                <a:gd name="connsiteX12" fmla="*/ 190005 w 401279"/>
                <a:gd name="connsiteY12" fmla="*/ 1009402 h 1163782"/>
                <a:gd name="connsiteX13" fmla="*/ 154379 w 401279"/>
                <a:gd name="connsiteY13" fmla="*/ 1033153 h 1163782"/>
                <a:gd name="connsiteX14" fmla="*/ 71252 w 401279"/>
                <a:gd name="connsiteY14" fmla="*/ 1116280 h 1163782"/>
                <a:gd name="connsiteX15" fmla="*/ 35626 w 401279"/>
                <a:gd name="connsiteY15" fmla="*/ 1151906 h 1163782"/>
                <a:gd name="connsiteX16" fmla="*/ 0 w 401279"/>
                <a:gd name="connsiteY16" fmla="*/ 1163782 h 11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279" h="1163782">
                  <a:moveTo>
                    <a:pt x="23751" y="0"/>
                  </a:moveTo>
                  <a:cubicBezTo>
                    <a:pt x="35626" y="19792"/>
                    <a:pt x="48168" y="39199"/>
                    <a:pt x="59377" y="59376"/>
                  </a:cubicBezTo>
                  <a:cubicBezTo>
                    <a:pt x="83042" y="101974"/>
                    <a:pt x="77814" y="113263"/>
                    <a:pt x="118753" y="142504"/>
                  </a:cubicBezTo>
                  <a:cubicBezTo>
                    <a:pt x="133158" y="152793"/>
                    <a:pt x="150421" y="158337"/>
                    <a:pt x="166255" y="166254"/>
                  </a:cubicBezTo>
                  <a:cubicBezTo>
                    <a:pt x="190006" y="190005"/>
                    <a:pt x="218876" y="209558"/>
                    <a:pt x="237507" y="237506"/>
                  </a:cubicBezTo>
                  <a:cubicBezTo>
                    <a:pt x="269174" y="285007"/>
                    <a:pt x="249382" y="265215"/>
                    <a:pt x="296883" y="296883"/>
                  </a:cubicBezTo>
                  <a:cubicBezTo>
                    <a:pt x="304800" y="308758"/>
                    <a:pt x="314837" y="319467"/>
                    <a:pt x="320634" y="332509"/>
                  </a:cubicBezTo>
                  <a:cubicBezTo>
                    <a:pt x="377162" y="459697"/>
                    <a:pt x="314383" y="358761"/>
                    <a:pt x="368135" y="439387"/>
                  </a:cubicBezTo>
                  <a:cubicBezTo>
                    <a:pt x="412160" y="571460"/>
                    <a:pt x="408312" y="531162"/>
                    <a:pt x="380010" y="748145"/>
                  </a:cubicBezTo>
                  <a:cubicBezTo>
                    <a:pt x="378164" y="762297"/>
                    <a:pt x="362643" y="771006"/>
                    <a:pt x="356260" y="783771"/>
                  </a:cubicBezTo>
                  <a:cubicBezTo>
                    <a:pt x="350662" y="794967"/>
                    <a:pt x="352069" y="809516"/>
                    <a:pt x="344384" y="819397"/>
                  </a:cubicBezTo>
                  <a:cubicBezTo>
                    <a:pt x="323763" y="845910"/>
                    <a:pt x="291765" y="862702"/>
                    <a:pt x="273133" y="890649"/>
                  </a:cubicBezTo>
                  <a:cubicBezTo>
                    <a:pt x="265374" y="902287"/>
                    <a:pt x="207589" y="991818"/>
                    <a:pt x="190005" y="1009402"/>
                  </a:cubicBezTo>
                  <a:cubicBezTo>
                    <a:pt x="179913" y="1019494"/>
                    <a:pt x="166254" y="1025236"/>
                    <a:pt x="154379" y="1033153"/>
                  </a:cubicBezTo>
                  <a:cubicBezTo>
                    <a:pt x="99934" y="1114820"/>
                    <a:pt x="133958" y="1095379"/>
                    <a:pt x="71252" y="1116280"/>
                  </a:cubicBezTo>
                  <a:cubicBezTo>
                    <a:pt x="59377" y="1128155"/>
                    <a:pt x="49600" y="1142590"/>
                    <a:pt x="35626" y="1151906"/>
                  </a:cubicBezTo>
                  <a:cubicBezTo>
                    <a:pt x="25211" y="1158850"/>
                    <a:pt x="0" y="1163782"/>
                    <a:pt x="0" y="1163782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flipH="1">
              <a:off x="3361259" y="1911963"/>
              <a:ext cx="3783714" cy="2374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4487359" y="4633340"/>
              <a:ext cx="1153417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001216" y="198273"/>
              <a:ext cx="1417430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640776" y="764704"/>
              <a:ext cx="1379015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104922" y="2450825"/>
              <a:ext cx="39294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436531" y="2663442"/>
              <a:ext cx="488666" cy="753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777242" y="4361800"/>
              <a:ext cx="392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5400000">
              <a:off x="2503961" y="620091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439862" y="2770660"/>
              <a:ext cx="444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316568" y="2526007"/>
              <a:ext cx="1171608" cy="985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3" name="Прямая со стрелкой 82"/>
            <p:cNvCxnSpPr/>
            <p:nvPr/>
          </p:nvCxnSpPr>
          <p:spPr>
            <a:xfrm>
              <a:off x="5580112" y="2782536"/>
              <a:ext cx="2304256" cy="118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/>
          <p:cNvSpPr txBox="1"/>
          <p:nvPr/>
        </p:nvSpPr>
        <p:spPr>
          <a:xfrm>
            <a:off x="35497" y="5356373"/>
            <a:ext cx="45295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Входное и выходное напряжения находятся в фазе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28362" y="984098"/>
            <a:ext cx="3069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 +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R2/R1)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9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Группа 117"/>
          <p:cNvGrpSpPr/>
          <p:nvPr/>
        </p:nvGrpSpPr>
        <p:grpSpPr>
          <a:xfrm>
            <a:off x="-2604" y="1146105"/>
            <a:ext cx="7670948" cy="5561355"/>
            <a:chOff x="-2604" y="1146105"/>
            <a:chExt cx="7670948" cy="5561355"/>
          </a:xfrm>
        </p:grpSpPr>
        <p:sp>
          <p:nvSpPr>
            <p:cNvPr id="111" name="TextBox 110"/>
            <p:cNvSpPr txBox="1"/>
            <p:nvPr/>
          </p:nvSpPr>
          <p:spPr>
            <a:xfrm>
              <a:off x="-2604" y="3032780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.1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7" name="Группа 116"/>
            <p:cNvGrpSpPr/>
            <p:nvPr/>
          </p:nvGrpSpPr>
          <p:grpSpPr>
            <a:xfrm>
              <a:off x="683568" y="1146105"/>
              <a:ext cx="6984776" cy="5561355"/>
              <a:chOff x="683568" y="819973"/>
              <a:chExt cx="6984776" cy="5561355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2798993" y="2791702"/>
                <a:ext cx="3888431" cy="2808312"/>
                <a:chOff x="1979712" y="4386084"/>
                <a:chExt cx="3112658" cy="2182644"/>
              </a:xfrm>
            </p:grpSpPr>
            <p:sp>
              <p:nvSpPr>
                <p:cNvPr id="86" name="Прямоугольник 85"/>
                <p:cNvSpPr/>
                <p:nvPr/>
              </p:nvSpPr>
              <p:spPr>
                <a:xfrm>
                  <a:off x="2369756" y="4386084"/>
                  <a:ext cx="1679096" cy="2182644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87" name="Прямая соединительная линия 86"/>
                <p:cNvCxnSpPr/>
                <p:nvPr/>
              </p:nvCxnSpPr>
              <p:spPr>
                <a:xfrm flipH="1">
                  <a:off x="1979712" y="6189812"/>
                  <a:ext cx="37362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Овал 87"/>
                <p:cNvSpPr/>
                <p:nvPr/>
              </p:nvSpPr>
              <p:spPr>
                <a:xfrm>
                  <a:off x="2311102" y="4659452"/>
                  <a:ext cx="139925" cy="1488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9" name="Равнобедренный треугольник 88"/>
                <p:cNvSpPr/>
                <p:nvPr/>
              </p:nvSpPr>
              <p:spPr>
                <a:xfrm rot="5400000">
                  <a:off x="3070790" y="4622463"/>
                  <a:ext cx="347239" cy="302921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90" name="Прямая соединительная линия 89"/>
                <p:cNvCxnSpPr/>
                <p:nvPr/>
              </p:nvCxnSpPr>
              <p:spPr>
                <a:xfrm flipH="1">
                  <a:off x="4048852" y="4667375"/>
                  <a:ext cx="104351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Rectangle 436"/>
              <p:cNvSpPr>
                <a:spLocks noChangeArrowheads="1"/>
              </p:cNvSpPr>
              <p:nvPr/>
            </p:nvSpPr>
            <p:spPr bwMode="auto">
              <a:xfrm>
                <a:off x="3879113" y="2090661"/>
                <a:ext cx="830374" cy="34100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51" name="Прямая соединительная линия 50"/>
              <p:cNvCxnSpPr/>
              <p:nvPr/>
            </p:nvCxnSpPr>
            <p:spPr>
              <a:xfrm flipH="1">
                <a:off x="4746901" y="2261161"/>
                <a:ext cx="13399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tangle 436"/>
              <p:cNvSpPr>
                <a:spLocks noChangeArrowheads="1"/>
              </p:cNvSpPr>
              <p:nvPr/>
            </p:nvSpPr>
            <p:spPr bwMode="auto">
              <a:xfrm>
                <a:off x="1699034" y="3067330"/>
                <a:ext cx="830374" cy="34100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53" name="Прямая соединительная линия 52"/>
              <p:cNvCxnSpPr/>
              <p:nvPr/>
            </p:nvCxnSpPr>
            <p:spPr>
              <a:xfrm flipH="1">
                <a:off x="2505658" y="3249705"/>
                <a:ext cx="713946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>
                <a:stCxn id="50" idx="1"/>
              </p:cNvCxnSpPr>
              <p:nvPr/>
            </p:nvCxnSpPr>
            <p:spPr>
              <a:xfrm flipH="1">
                <a:off x="2922006" y="2261162"/>
                <a:ext cx="95710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 flipH="1" flipV="1">
                <a:off x="2922005" y="1638690"/>
                <a:ext cx="1" cy="16004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1347937" y="3262771"/>
                <a:ext cx="32403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flipV="1">
                <a:off x="6086853" y="2261161"/>
                <a:ext cx="0" cy="88227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Овал 57"/>
              <p:cNvSpPr/>
              <p:nvPr/>
            </p:nvSpPr>
            <p:spPr>
              <a:xfrm>
                <a:off x="6012086" y="3094457"/>
                <a:ext cx="159407" cy="13268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2842302" y="3183871"/>
                <a:ext cx="159407" cy="13268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1176764" y="3167033"/>
                <a:ext cx="174799" cy="1914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6659094" y="3070707"/>
                <a:ext cx="174799" cy="1914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6659093" y="4100120"/>
                <a:ext cx="174799" cy="1914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3" name="Прямая соединительная линия 62"/>
              <p:cNvCxnSpPr/>
              <p:nvPr/>
            </p:nvCxnSpPr>
            <p:spPr>
              <a:xfrm flipH="1">
                <a:off x="6543255" y="4688418"/>
                <a:ext cx="46674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flipV="1">
                <a:off x="6746493" y="4291596"/>
                <a:ext cx="0" cy="36842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/>
              <p:nvPr/>
            </p:nvCxnSpPr>
            <p:spPr>
              <a:xfrm flipH="1">
                <a:off x="2581248" y="6381328"/>
                <a:ext cx="46674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Овал 65"/>
              <p:cNvSpPr/>
              <p:nvPr/>
            </p:nvSpPr>
            <p:spPr>
              <a:xfrm>
                <a:off x="871414" y="4432162"/>
                <a:ext cx="174799" cy="1914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67" name="Прямая соединительная линия 66"/>
              <p:cNvCxnSpPr/>
              <p:nvPr/>
            </p:nvCxnSpPr>
            <p:spPr>
              <a:xfrm flipH="1">
                <a:off x="755576" y="5020460"/>
                <a:ext cx="46674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 flipV="1">
                <a:off x="958814" y="4623638"/>
                <a:ext cx="0" cy="36842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 стрелкой 68"/>
              <p:cNvCxnSpPr/>
              <p:nvPr/>
            </p:nvCxnSpPr>
            <p:spPr>
              <a:xfrm>
                <a:off x="1228012" y="3537857"/>
                <a:ext cx="0" cy="77748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 стрелкой 69"/>
              <p:cNvCxnSpPr/>
              <p:nvPr/>
            </p:nvCxnSpPr>
            <p:spPr>
              <a:xfrm>
                <a:off x="6746493" y="3391650"/>
                <a:ext cx="1" cy="57994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 стрелкой 70"/>
              <p:cNvCxnSpPr/>
              <p:nvPr/>
            </p:nvCxnSpPr>
            <p:spPr>
              <a:xfrm flipH="1" flipV="1">
                <a:off x="2900521" y="3643427"/>
                <a:ext cx="21484" cy="88447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/>
              <p:cNvSpPr txBox="1"/>
              <p:nvPr/>
            </p:nvSpPr>
            <p:spPr>
              <a:xfrm>
                <a:off x="2190800" y="3743510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1600" b="1" dirty="0" err="1" smtClean="0">
                    <a:latin typeface="Times New Roman" pitchFamily="18" charset="0"/>
                    <a:cs typeface="Times New Roman" pitchFamily="18" charset="0"/>
                  </a:rPr>
                  <a:t>диф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250125" y="3583825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1600" b="1" dirty="0" err="1" smtClean="0">
                    <a:latin typeface="Times New Roman" pitchFamily="18" charset="0"/>
                    <a:cs typeface="Times New Roman" pitchFamily="18" charset="0"/>
                  </a:rPr>
                  <a:t>вх</a:t>
                </a:r>
                <a:r>
                  <a:rPr lang="en-US" sz="16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sz="1600" b="1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6804248" y="3421826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ru-RU" sz="1600" b="1" dirty="0" err="1" smtClean="0">
                    <a:latin typeface="Times New Roman" pitchFamily="18" charset="0"/>
                    <a:cs typeface="Times New Roman" pitchFamily="18" charset="0"/>
                  </a:rPr>
                  <a:t>вых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1791985" y="1738429"/>
                <a:ext cx="6965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743004" y="2248560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ос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7" name="Прямая со стрелкой 76"/>
              <p:cNvCxnSpPr/>
              <p:nvPr/>
            </p:nvCxnSpPr>
            <p:spPr>
              <a:xfrm>
                <a:off x="1414306" y="3256177"/>
                <a:ext cx="24579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1320617" y="2771780"/>
                <a:ext cx="540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i="1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sz="16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9" name="Прямая со стрелкой 78"/>
              <p:cNvCxnSpPr/>
              <p:nvPr/>
            </p:nvCxnSpPr>
            <p:spPr>
              <a:xfrm>
                <a:off x="2928547" y="3244302"/>
                <a:ext cx="24579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/>
              <p:nvPr/>
            </p:nvCxnSpPr>
            <p:spPr>
              <a:xfrm>
                <a:off x="3142839" y="2264958"/>
                <a:ext cx="24579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3067487" y="1737941"/>
                <a:ext cx="540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ru-RU" sz="1600" b="1" i="1" dirty="0" smtClean="0">
                    <a:latin typeface="Times New Roman" pitchFamily="18" charset="0"/>
                    <a:cs typeface="Times New Roman" pitchFamily="18" charset="0"/>
                  </a:rPr>
                  <a:t>ос</a:t>
                </a:r>
                <a:endParaRPr lang="ru-RU" sz="16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2887992" y="4593828"/>
                <a:ext cx="540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ru-RU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83" name="Прямая со стрелкой 82"/>
              <p:cNvCxnSpPr/>
              <p:nvPr/>
            </p:nvCxnSpPr>
            <p:spPr>
              <a:xfrm>
                <a:off x="2908922" y="5112480"/>
                <a:ext cx="24579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>
              <a:xfrm>
                <a:off x="2905936" y="2719279"/>
                <a:ext cx="540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b="1" i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lang="ru-RU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85" name="Прямая соединительная линия 84"/>
              <p:cNvCxnSpPr/>
              <p:nvPr/>
            </p:nvCxnSpPr>
            <p:spPr>
              <a:xfrm flipV="1">
                <a:off x="2793135" y="5100605"/>
                <a:ext cx="0" cy="128072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Rectangle 436"/>
              <p:cNvSpPr>
                <a:spLocks noChangeArrowheads="1"/>
              </p:cNvSpPr>
              <p:nvPr/>
            </p:nvSpPr>
            <p:spPr bwMode="auto">
              <a:xfrm>
                <a:off x="1660098" y="1468190"/>
                <a:ext cx="830374" cy="34100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cxnSp>
            <p:nvCxnSpPr>
              <p:cNvPr id="94" name="Прямая соединительная линия 93"/>
              <p:cNvCxnSpPr/>
              <p:nvPr/>
            </p:nvCxnSpPr>
            <p:spPr>
              <a:xfrm flipH="1">
                <a:off x="2490473" y="1639253"/>
                <a:ext cx="43807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Овал 95"/>
              <p:cNvSpPr/>
              <p:nvPr/>
            </p:nvSpPr>
            <p:spPr>
              <a:xfrm>
                <a:off x="683568" y="1542952"/>
                <a:ext cx="174799" cy="1914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8" name="Прямая соединительная линия 97"/>
              <p:cNvCxnSpPr>
                <a:stCxn id="91" idx="1"/>
              </p:cNvCxnSpPr>
              <p:nvPr/>
            </p:nvCxnSpPr>
            <p:spPr>
              <a:xfrm flipH="1">
                <a:off x="858368" y="1638691"/>
                <a:ext cx="801730" cy="5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 стрелкой 100"/>
              <p:cNvCxnSpPr/>
              <p:nvPr/>
            </p:nvCxnSpPr>
            <p:spPr>
              <a:xfrm flipH="1">
                <a:off x="755576" y="2203400"/>
                <a:ext cx="15391" cy="211194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Овал 102"/>
              <p:cNvSpPr/>
              <p:nvPr/>
            </p:nvSpPr>
            <p:spPr>
              <a:xfrm>
                <a:off x="2842302" y="2187972"/>
                <a:ext cx="159407" cy="13268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4" name="Прямая соединительная линия 103"/>
              <p:cNvCxnSpPr/>
              <p:nvPr/>
            </p:nvCxnSpPr>
            <p:spPr>
              <a:xfrm flipH="1">
                <a:off x="1660098" y="2265349"/>
                <a:ext cx="801730" cy="56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TextBox 104"/>
              <p:cNvSpPr txBox="1"/>
              <p:nvPr/>
            </p:nvSpPr>
            <p:spPr>
              <a:xfrm>
                <a:off x="1758752" y="3309560"/>
                <a:ext cx="8640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Rn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6" name="Прямая со стрелкой 105"/>
              <p:cNvCxnSpPr/>
              <p:nvPr/>
            </p:nvCxnSpPr>
            <p:spPr>
              <a:xfrm>
                <a:off x="1655046" y="1340768"/>
                <a:ext cx="96780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TextBox 107"/>
              <p:cNvSpPr txBox="1"/>
              <p:nvPr/>
            </p:nvSpPr>
            <p:spPr>
              <a:xfrm>
                <a:off x="1751429" y="819973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sz="1600" b="1" dirty="0" smtClean="0">
                    <a:latin typeface="Times New Roman" pitchFamily="18" charset="0"/>
                    <a:cs typeface="Times New Roman" pitchFamily="18" charset="0"/>
                  </a:rPr>
                  <a:t>R1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1749988" y="2470369"/>
                <a:ext cx="864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sz="1600" b="1" dirty="0" smtClean="0">
                    <a:latin typeface="Times New Roman" pitchFamily="18" charset="0"/>
                    <a:cs typeface="Times New Roman" pitchFamily="18" charset="0"/>
                  </a:rPr>
                  <a:t>R1</a:t>
                </a:r>
                <a:endParaRPr lang="ru-RU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10" name="Прямая со стрелкой 109"/>
              <p:cNvCxnSpPr/>
              <p:nvPr/>
            </p:nvCxnSpPr>
            <p:spPr>
              <a:xfrm>
                <a:off x="1647723" y="2950057"/>
                <a:ext cx="96780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TextBox 111"/>
              <p:cNvSpPr txBox="1"/>
              <p:nvPr/>
            </p:nvSpPr>
            <p:spPr>
              <a:xfrm>
                <a:off x="1050239" y="1012558"/>
                <a:ext cx="5407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i="1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i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16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13" name="Прямая со стрелкой 112"/>
              <p:cNvCxnSpPr/>
              <p:nvPr/>
            </p:nvCxnSpPr>
            <p:spPr>
              <a:xfrm>
                <a:off x="1127229" y="1630967"/>
                <a:ext cx="24579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Rectangle 436"/>
              <p:cNvSpPr>
                <a:spLocks noChangeArrowheads="1"/>
              </p:cNvSpPr>
              <p:nvPr/>
            </p:nvSpPr>
            <p:spPr bwMode="auto">
              <a:xfrm rot="16200000">
                <a:off x="2383806" y="5575611"/>
                <a:ext cx="830374" cy="34100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015017" y="5638079"/>
                <a:ext cx="5932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э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19" name="Прямоугольник 118"/>
          <p:cNvSpPr/>
          <p:nvPr/>
        </p:nvSpPr>
        <p:spPr>
          <a:xfrm>
            <a:off x="172547" y="284573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 сумматор напряжений на ОУ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0" name="TextBox 119"/>
              <p:cNvSpPr txBox="1"/>
              <p:nvPr/>
            </p:nvSpPr>
            <p:spPr>
              <a:xfrm>
                <a:off x="4565034" y="980728"/>
                <a:ext cx="4392488" cy="1062086"/>
              </a:xfrm>
              <a:prstGeom prst="rect">
                <a:avLst/>
              </a:prstGeom>
              <a:solidFill>
                <a:srgbClr val="FFFF99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вых</a:t>
                </a: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R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ос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𝒋</m:t>
                        </m:r>
                        <m: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40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  <m:e>
                        <m:f>
                          <m:fPr>
                            <m:ctrlP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𝒖</m:t>
                            </m:r>
                            <m:r>
                              <a:rPr lang="ru-RU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вх</m:t>
                            </m:r>
                            <m: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𝒋</m:t>
                            </m:r>
                          </m:num>
                          <m:den>
                            <m:r>
                              <a:rPr lang="en-US" sz="40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𝑹𝒋</m:t>
                            </m:r>
                          </m:den>
                        </m:f>
                      </m:e>
                    </m:nary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034" y="980728"/>
                <a:ext cx="4392488" cy="1062086"/>
              </a:xfrm>
              <a:prstGeom prst="rect">
                <a:avLst/>
              </a:prstGeom>
              <a:blipFill rotWithShape="1">
                <a:blip r:embed="rId2"/>
                <a:stretch>
                  <a:fillRect l="-36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6408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2547" y="284573"/>
            <a:ext cx="878497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Интегрирующий усилитель на ОУ (интегратор)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323528" y="692696"/>
            <a:ext cx="6639820" cy="4118426"/>
            <a:chOff x="683568" y="1194480"/>
            <a:chExt cx="6639820" cy="4118426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454037" y="2299344"/>
              <a:ext cx="3888431" cy="2808312"/>
              <a:chOff x="1979712" y="4386084"/>
              <a:chExt cx="3112658" cy="2182644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 flipH="1">
                <a:off x="1979712" y="6189812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Овал 44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Равнобедренный треугольник 45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 flipH="1">
                <a:off x="4048852" y="4667375"/>
                <a:ext cx="104351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4401945" y="1768803"/>
              <a:ext cx="136446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436"/>
            <p:cNvSpPr>
              <a:spLocks noChangeArrowheads="1"/>
            </p:cNvSpPr>
            <p:nvPr/>
          </p:nvSpPr>
          <p:spPr bwMode="auto">
            <a:xfrm>
              <a:off x="1354078" y="2574972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2160702" y="2757347"/>
              <a:ext cx="713946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 flipV="1">
              <a:off x="2577050" y="1768804"/>
              <a:ext cx="1646097" cy="37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2577050" y="1768804"/>
              <a:ext cx="0" cy="9780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002981" y="2770413"/>
              <a:ext cx="3240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5767297" y="1768803"/>
              <a:ext cx="0" cy="882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Овал 14"/>
            <p:cNvSpPr/>
            <p:nvPr/>
          </p:nvSpPr>
          <p:spPr>
            <a:xfrm>
              <a:off x="5705230" y="2602099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497346" y="2691513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831808" y="2674675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6314138" y="2578349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6314137" y="360776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6198299" y="4196060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6401537" y="3799238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2236292" y="5312906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2"/>
            <p:cNvSpPr/>
            <p:nvPr/>
          </p:nvSpPr>
          <p:spPr>
            <a:xfrm>
              <a:off x="799406" y="3939804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683568" y="4528102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886806" y="4131280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883056" y="3045499"/>
              <a:ext cx="0" cy="7774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6401537" y="2899292"/>
              <a:ext cx="1" cy="57994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flipH="1" flipV="1">
              <a:off x="2555565" y="3151069"/>
              <a:ext cx="21484" cy="8844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845844" y="3251152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05169" y="3091467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459292" y="292946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72196" y="1948329"/>
              <a:ext cx="6075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21106" y="1194480"/>
              <a:ext cx="637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Прямая со стрелкой 33"/>
            <p:cNvCxnSpPr/>
            <p:nvPr/>
          </p:nvCxnSpPr>
          <p:spPr>
            <a:xfrm>
              <a:off x="1069350" y="2763819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975661" y="2279422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6" name="Прямая со стрелкой 35"/>
            <p:cNvCxnSpPr/>
            <p:nvPr/>
          </p:nvCxnSpPr>
          <p:spPr>
            <a:xfrm>
              <a:off x="2583591" y="2751944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2797883" y="175990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722531" y="1245583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543036" y="4571056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0" name="Прямая со стрелкой 39"/>
            <p:cNvCxnSpPr/>
            <p:nvPr/>
          </p:nvCxnSpPr>
          <p:spPr>
            <a:xfrm>
              <a:off x="2563966" y="4620122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560980" y="2226921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2448179" y="4608247"/>
              <a:ext cx="0" cy="70355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4223147" y="1532593"/>
              <a:ext cx="0" cy="441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4375547" y="1539900"/>
              <a:ext cx="0" cy="441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539552" y="5336083"/>
            <a:ext cx="4460180" cy="1004422"/>
            <a:chOff x="5233940" y="5460935"/>
            <a:chExt cx="3910060" cy="1004422"/>
          </a:xfrm>
        </p:grpSpPr>
        <mc:AlternateContent xmlns:mc="http://schemas.openxmlformats.org/markup-compatibility/2006">
          <mc:Choice xmlns="" xmlns:a14="http://schemas.microsoft.com/office/drawing/2010/main" Requires="a14">
            <p:sp>
              <p:nvSpPr>
                <p:cNvPr id="52" name="TextBox 51"/>
                <p:cNvSpPr txBox="1"/>
                <p:nvPr/>
              </p:nvSpPr>
              <p:spPr>
                <a:xfrm>
                  <a:off x="5233940" y="5599033"/>
                  <a:ext cx="3910060" cy="6680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sz="2000" b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вых</a:t>
                  </a:r>
                  <a:r>
                    <a:rPr lang="ru-RU" sz="28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=</a:t>
                  </a:r>
                  <a14:m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sz="28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en-US" sz="28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𝒕</m:t>
                          </m:r>
                        </m:sup>
                        <m:e>
                          <m:r>
                            <a:rPr lang="en-US" sz="28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𝒖</m:t>
                          </m:r>
                          <m:r>
                            <a:rPr lang="ru-RU" sz="28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вх </m:t>
                          </m:r>
                          <m:r>
                            <a:rPr lang="en-US" sz="2800" b="1" i="1" smtClean="0">
                              <a:latin typeface="Cambria Math"/>
                              <a:cs typeface="Times New Roman" panose="02020603050405020304" pitchFamily="18" charset="0"/>
                            </a:rPr>
                            <m:t>𝒅𝒕</m:t>
                          </m:r>
                        </m:e>
                      </m:nary>
                    </m:oMath>
                  </a14:m>
                  <a:endParaRPr lang="ru-RU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52" name="TextBox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33940" y="5599033"/>
                  <a:ext cx="3910060" cy="668003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3557" t="-7273" b="-2090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4" name="Прямая соединительная линия 53"/>
            <p:cNvCxnSpPr/>
            <p:nvPr/>
          </p:nvCxnSpPr>
          <p:spPr>
            <a:xfrm>
              <a:off x="6181592" y="5971134"/>
              <a:ext cx="5609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6247907" y="5460935"/>
              <a:ext cx="2804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sz="28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149047" y="5942137"/>
              <a:ext cx="758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RC</a:t>
              </a:r>
              <a:endParaRPr lang="ru-RU" sz="2800" dirty="0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5071740" y="4044300"/>
            <a:ext cx="3885534" cy="2337028"/>
            <a:chOff x="5071740" y="3997920"/>
            <a:chExt cx="3885534" cy="2337028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5411612" y="5089902"/>
              <a:ext cx="34808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H="1" flipV="1">
              <a:off x="5407296" y="4005064"/>
              <a:ext cx="4316" cy="23298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Прямоугольник 65"/>
            <p:cNvSpPr/>
            <p:nvPr/>
          </p:nvSpPr>
          <p:spPr>
            <a:xfrm>
              <a:off x="5411612" y="4441830"/>
              <a:ext cx="888580" cy="6480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7199112" y="4441830"/>
              <a:ext cx="888580" cy="6480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525226" y="4996259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071740" y="488251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6299439" y="5080548"/>
              <a:ext cx="888580" cy="6480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467174" y="3997920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>
              <a:off x="5440288" y="5082565"/>
              <a:ext cx="864713" cy="105961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6299439" y="5093248"/>
              <a:ext cx="888580" cy="105961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7230475" y="5093248"/>
              <a:ext cx="864713" cy="105961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7643402" y="5258985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3118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16632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усилителей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600304"/>
            <a:ext cx="691276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частоте усиливаемого сигнала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6129" y="1196752"/>
            <a:ext cx="2952328" cy="1296144"/>
            <a:chOff x="46129" y="1268760"/>
            <a:chExt cx="2952328" cy="129614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129" y="1340768"/>
              <a:ext cx="295232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 низкой частоты (УНЧ)</a:t>
              </a:r>
            </a:p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(десятки Гц…сотни Гц)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078675" y="1196752"/>
            <a:ext cx="6065325" cy="1363548"/>
            <a:chOff x="3078675" y="1196752"/>
            <a:chExt cx="6065325" cy="136354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078675" y="1196752"/>
              <a:ext cx="2952328" cy="12961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134910" y="1196752"/>
              <a:ext cx="2952328" cy="12961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25312" y="1236861"/>
              <a:ext cx="295232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Широкополосные усилители (ШПУ)</a:t>
              </a:r>
            </a:p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(единицы Гц - десятки МГц)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91672" y="1353542"/>
              <a:ext cx="2952328" cy="10156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Узкополосные  усилители (усиливают в узкой полосе частот)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79512" y="2636912"/>
            <a:ext cx="878497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роду усиливаемого сигнала 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403648" y="3215461"/>
            <a:ext cx="2952328" cy="1319338"/>
            <a:chOff x="46129" y="1268760"/>
            <a:chExt cx="2952328" cy="131933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129" y="1276970"/>
              <a:ext cx="2952328" cy="1311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 постоянного тока (УПТ)</a:t>
              </a:r>
            </a:p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(от 0  Гц  и выше)</a:t>
              </a:r>
              <a:endPara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15508" y="3212976"/>
            <a:ext cx="2952328" cy="1296144"/>
            <a:chOff x="46129" y="1268760"/>
            <a:chExt cx="2952328" cy="1296144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129" y="1298236"/>
              <a:ext cx="2952328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 переменного  тока </a:t>
              </a:r>
            </a:p>
            <a:p>
              <a:pPr algn="ctr">
                <a:lnSpc>
                  <a:spcPct val="90000"/>
                </a:lnSpc>
              </a:pPr>
              <a:r>
                <a:rPr lang="ru-RU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 ≠ </a:t>
              </a:r>
              <a:r>
                <a:rPr lang="ru-RU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0)</a:t>
              </a:r>
              <a:endPara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326388" y="4749068"/>
            <a:ext cx="757338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функциональному назначению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56762" y="5301208"/>
            <a:ext cx="2952328" cy="1296144"/>
            <a:chOff x="46129" y="1268760"/>
            <a:chExt cx="2952328" cy="12961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Прямоугольник 22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4161" y="1484784"/>
              <a:ext cx="2571022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 </a:t>
              </a:r>
            </a:p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напряжения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129932" y="5301208"/>
            <a:ext cx="2952328" cy="1296144"/>
            <a:chOff x="46129" y="1268760"/>
            <a:chExt cx="2952328" cy="12961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6" name="Прямоугольник 25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3961" y="1517883"/>
              <a:ext cx="266238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</a:t>
              </a:r>
            </a:p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тока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6168423" y="5301208"/>
            <a:ext cx="2952328" cy="1296144"/>
            <a:chOff x="46129" y="1268760"/>
            <a:chExt cx="2952328" cy="129614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9" name="Прямоугольник 28"/>
            <p:cNvSpPr/>
            <p:nvPr/>
          </p:nvSpPr>
          <p:spPr>
            <a:xfrm>
              <a:off x="46129" y="1268760"/>
              <a:ext cx="2952328" cy="129614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7290" y="1484784"/>
              <a:ext cx="2316503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Усилители </a:t>
              </a:r>
            </a:p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мощности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300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/>
          <p:cNvGrpSpPr/>
          <p:nvPr/>
        </p:nvGrpSpPr>
        <p:grpSpPr>
          <a:xfrm>
            <a:off x="251520" y="764704"/>
            <a:ext cx="6639820" cy="4067323"/>
            <a:chOff x="683568" y="1245583"/>
            <a:chExt cx="6639820" cy="406732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454037" y="2299344"/>
              <a:ext cx="3888431" cy="2808312"/>
              <a:chOff x="1979712" y="4386084"/>
              <a:chExt cx="3112658" cy="2182644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2369756" y="4386084"/>
                <a:ext cx="1679096" cy="218264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 flipH="1">
                <a:off x="1979712" y="6189812"/>
                <a:ext cx="37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Овал 44"/>
              <p:cNvSpPr/>
              <p:nvPr/>
            </p:nvSpPr>
            <p:spPr>
              <a:xfrm>
                <a:off x="2311102" y="4659452"/>
                <a:ext cx="139925" cy="14881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Равнобедренный треугольник 45"/>
              <p:cNvSpPr/>
              <p:nvPr/>
            </p:nvSpPr>
            <p:spPr>
              <a:xfrm rot="5400000">
                <a:off x="3070790" y="4622463"/>
                <a:ext cx="347239" cy="30292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 flipH="1">
                <a:off x="4048852" y="4667375"/>
                <a:ext cx="104351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Прямая соединительная линия 5"/>
            <p:cNvCxnSpPr/>
            <p:nvPr/>
          </p:nvCxnSpPr>
          <p:spPr>
            <a:xfrm flipH="1" flipV="1">
              <a:off x="4644008" y="1759900"/>
              <a:ext cx="1122397" cy="890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436"/>
            <p:cNvSpPr>
              <a:spLocks noChangeArrowheads="1"/>
            </p:cNvSpPr>
            <p:nvPr/>
          </p:nvSpPr>
          <p:spPr bwMode="auto">
            <a:xfrm>
              <a:off x="3813634" y="1607328"/>
              <a:ext cx="830374" cy="34100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H="1" flipV="1">
              <a:off x="1844080" y="2746813"/>
              <a:ext cx="1030568" cy="1053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stCxn id="7" idx="1"/>
            </p:cNvCxnSpPr>
            <p:nvPr/>
          </p:nvCxnSpPr>
          <p:spPr>
            <a:xfrm flipH="1">
              <a:off x="2566307" y="1777829"/>
              <a:ext cx="12473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577050" y="1768804"/>
              <a:ext cx="0" cy="97800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002981" y="2732313"/>
              <a:ext cx="688699" cy="59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5767297" y="1768803"/>
              <a:ext cx="0" cy="882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5705230" y="2602099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497346" y="2691513"/>
              <a:ext cx="159407" cy="1326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831808" y="2636575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6314138" y="2578349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6314137" y="3607762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6198299" y="4196060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6401537" y="3799238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2236292" y="5312906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Овал 20"/>
            <p:cNvSpPr/>
            <p:nvPr/>
          </p:nvSpPr>
          <p:spPr>
            <a:xfrm>
              <a:off x="799406" y="3939804"/>
              <a:ext cx="174799" cy="1914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683568" y="4528102"/>
              <a:ext cx="466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886806" y="4131280"/>
              <a:ext cx="0" cy="3684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883056" y="2981999"/>
              <a:ext cx="0" cy="7774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6401537" y="2899292"/>
              <a:ext cx="1" cy="57994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 flipV="1">
              <a:off x="2555565" y="3151069"/>
              <a:ext cx="21484" cy="8844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1845844" y="3251152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диф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05169" y="3091467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459292" y="292946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44008" y="1757658"/>
              <a:ext cx="6075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597069" y="2043358"/>
              <a:ext cx="637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1150310" y="2734788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1056313" y="2175762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" name="Прямая со стрелкой 33"/>
            <p:cNvCxnSpPr/>
            <p:nvPr/>
          </p:nvCxnSpPr>
          <p:spPr>
            <a:xfrm>
              <a:off x="2583591" y="2751944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>
              <a:off x="2797883" y="1772600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722531" y="1245583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i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43036" y="4571056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Прямая со стрелкой 37"/>
            <p:cNvCxnSpPr/>
            <p:nvPr/>
          </p:nvCxnSpPr>
          <p:spPr>
            <a:xfrm>
              <a:off x="2563966" y="4620122"/>
              <a:ext cx="2457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560980" y="2226921"/>
              <a:ext cx="5407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448179" y="4608247"/>
              <a:ext cx="0" cy="70355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Группа 47"/>
            <p:cNvGrpSpPr/>
            <p:nvPr/>
          </p:nvGrpSpPr>
          <p:grpSpPr>
            <a:xfrm>
              <a:off x="1691680" y="2510989"/>
              <a:ext cx="152400" cy="448443"/>
              <a:chOff x="4223147" y="1519893"/>
              <a:chExt cx="152400" cy="448443"/>
            </a:xfrm>
          </p:grpSpPr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223147" y="1519893"/>
                <a:ext cx="0" cy="44113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4375547" y="1527200"/>
                <a:ext cx="0" cy="44113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8" name="TextBox 57"/>
              <p:cNvSpPr txBox="1"/>
              <p:nvPr/>
            </p:nvSpPr>
            <p:spPr>
              <a:xfrm>
                <a:off x="899592" y="5445224"/>
                <a:ext cx="2664296" cy="721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вых</a:t>
                </a: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RC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𝒅𝒖</m:t>
                        </m:r>
                        <m:r>
                          <a:rPr lang="ru-RU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вх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𝒅𝒕</m:t>
                        </m:r>
                      </m:den>
                    </m:f>
                  </m:oMath>
                </a14:m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5445224"/>
                <a:ext cx="2664296" cy="721159"/>
              </a:xfrm>
              <a:prstGeom prst="rect">
                <a:avLst/>
              </a:prstGeom>
              <a:blipFill rotWithShape="1">
                <a:blip r:embed="rId2"/>
                <a:stretch>
                  <a:fillRect l="-5950" t="-5042" b="-134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Прямоугольник 64"/>
          <p:cNvSpPr/>
          <p:nvPr/>
        </p:nvSpPr>
        <p:spPr>
          <a:xfrm>
            <a:off x="611561" y="116632"/>
            <a:ext cx="784887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Дифференцирующий усилитель на ОУ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3" name="Группа 82"/>
          <p:cNvGrpSpPr/>
          <p:nvPr/>
        </p:nvGrpSpPr>
        <p:grpSpPr>
          <a:xfrm>
            <a:off x="5004048" y="4543126"/>
            <a:ext cx="3885534" cy="2126234"/>
            <a:chOff x="5071740" y="4365167"/>
            <a:chExt cx="3885534" cy="2126234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5425510" y="5679933"/>
              <a:ext cx="888580" cy="52948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7211460" y="5679933"/>
              <a:ext cx="888580" cy="52948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525226" y="5584760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071740" y="5471011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6311341" y="5127479"/>
              <a:ext cx="888580" cy="54250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319068" y="4365167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latin typeface="Times New Roman" pitchFamily="18" charset="0"/>
                  <a:cs typeface="Times New Roman" pitchFamily="18" charset="0"/>
                </a:rPr>
                <a:t>вх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5440288" y="4626777"/>
              <a:ext cx="859151" cy="104428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>
              <a:off x="6300192" y="4626777"/>
              <a:ext cx="887827" cy="10549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flipV="1">
              <a:off x="7230475" y="4613397"/>
              <a:ext cx="857217" cy="10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6271039" y="5660233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ru-RU" sz="1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вых</a:t>
              </a:r>
              <a:endPara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5411612" y="5678403"/>
              <a:ext cx="34808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 flipV="1">
              <a:off x="5419996" y="4593565"/>
              <a:ext cx="2158" cy="18978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4932040" y="456196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343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4624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усилителя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62" y="908720"/>
            <a:ext cx="691276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усиления по напряжению</a:t>
            </a:r>
            <a:r>
              <a:rPr 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804248" y="548680"/>
            <a:ext cx="2016224" cy="1040571"/>
            <a:chOff x="323528" y="1620590"/>
            <a:chExt cx="2016224" cy="1040571"/>
          </a:xfrm>
        </p:grpSpPr>
        <p:sp>
          <p:nvSpPr>
            <p:cNvPr id="6" name="TextBox 5"/>
            <p:cNvSpPr txBox="1"/>
            <p:nvPr/>
          </p:nvSpPr>
          <p:spPr>
            <a:xfrm>
              <a:off x="323528" y="1890933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H="1">
              <a:off x="1221205" y="2152543"/>
              <a:ext cx="79208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123826" y="1620590"/>
              <a:ext cx="10081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62055" y="2137941"/>
              <a:ext cx="869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42545" y="1817074"/>
            <a:ext cx="530957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усиления по току</a:t>
            </a:r>
            <a:r>
              <a:rPr 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418194" y="1491105"/>
            <a:ext cx="2016224" cy="1040571"/>
            <a:chOff x="323528" y="1620590"/>
            <a:chExt cx="2016224" cy="1040571"/>
          </a:xfrm>
        </p:grpSpPr>
        <p:sp>
          <p:nvSpPr>
            <p:cNvPr id="14" name="TextBox 13"/>
            <p:cNvSpPr txBox="1"/>
            <p:nvPr/>
          </p:nvSpPr>
          <p:spPr>
            <a:xfrm>
              <a:off x="323528" y="1890933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 flipH="1">
              <a:off x="1221205" y="2152543"/>
              <a:ext cx="79208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123826" y="1620590"/>
              <a:ext cx="10081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87624" y="2137941"/>
              <a:ext cx="869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323528" y="2780928"/>
            <a:ext cx="610277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усиления по мощности</a:t>
            </a:r>
            <a:r>
              <a:rPr 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695452" y="2486858"/>
            <a:ext cx="2016224" cy="1040571"/>
            <a:chOff x="323528" y="1620590"/>
            <a:chExt cx="2016224" cy="1040571"/>
          </a:xfrm>
        </p:grpSpPr>
        <p:sp>
          <p:nvSpPr>
            <p:cNvPr id="20" name="TextBox 19"/>
            <p:cNvSpPr txBox="1"/>
            <p:nvPr/>
          </p:nvSpPr>
          <p:spPr>
            <a:xfrm>
              <a:off x="323528" y="1890933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flipH="1">
              <a:off x="1221205" y="2152543"/>
              <a:ext cx="79208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123826" y="1620590"/>
              <a:ext cx="10081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87624" y="2137941"/>
              <a:ext cx="869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1163" y="3717032"/>
            <a:ext cx="908283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действующие значения переменных значений входного и выходного токов и напряжений.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Рвх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Рвых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мощности сигналов на входе и выходе усилителя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8131" y="5013176"/>
            <a:ext cx="610277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Входное сопротивление</a:t>
            </a:r>
            <a:r>
              <a:rPr 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283968" y="4692685"/>
            <a:ext cx="2016224" cy="1040571"/>
            <a:chOff x="323528" y="1620590"/>
            <a:chExt cx="2016224" cy="1040571"/>
          </a:xfrm>
        </p:grpSpPr>
        <p:sp>
          <p:nvSpPr>
            <p:cNvPr id="27" name="TextBox 26"/>
            <p:cNvSpPr txBox="1"/>
            <p:nvPr/>
          </p:nvSpPr>
          <p:spPr>
            <a:xfrm>
              <a:off x="323528" y="1890933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 flipH="1">
              <a:off x="1221205" y="2152543"/>
              <a:ext cx="79208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123826" y="1620590"/>
              <a:ext cx="10081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62055" y="2137941"/>
              <a:ext cx="869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23528" y="6021288"/>
            <a:ext cx="6102778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Выходное сопротивление</a:t>
            </a:r>
            <a:r>
              <a:rPr 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4912" y="598342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H="1" flipV="1">
            <a:off x="5609588" y="6245032"/>
            <a:ext cx="1152128" cy="247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573242" y="5713079"/>
            <a:ext cx="1303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ǀ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80112" y="6230430"/>
            <a:ext cx="1317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ǀ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ǀǀ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 flipH="1" flipV="1">
            <a:off x="6761716" y="5983422"/>
            <a:ext cx="300147" cy="873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6807812" y="6442658"/>
            <a:ext cx="300147" cy="873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296189" y="5733256"/>
            <a:ext cx="18843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Приращения напряжения  тока на выходе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096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838" y="476673"/>
            <a:ext cx="6277498" cy="3931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12725"/>
            <a:ext cx="69127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Усилитель на биполярном транзисторе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581128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элементов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регулирует подачу энергии от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нагрузку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источник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базовый делитель – для обеспечения начального режима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Сэ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обеспечения температурной стабилизации.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разделительные конденсаторы -для развязки по постоянному току.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сопротивление коллектора, на котором выделяется усиленный сигнал.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419872" y="3501008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326598" y="3920000"/>
            <a:ext cx="570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174822" y="358687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4822" y="227687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11"/>
          <p:cNvSpPr txBox="1">
            <a:spLocks noChangeArrowheads="1"/>
          </p:cNvSpPr>
          <p:nvPr/>
        </p:nvSpPr>
        <p:spPr bwMode="auto">
          <a:xfrm>
            <a:off x="6588224" y="2948751"/>
            <a:ext cx="23799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биполярный транзистор </a:t>
            </a:r>
            <a:r>
              <a:rPr lang="en-US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n-p-n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типа 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320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3948"/>
            <a:ext cx="91440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усилителя на биполярном транзисторе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48680"/>
            <a:ext cx="9143999" cy="9136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Статический режим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включении источника питания протекает ток делителя (+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R1→ R2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- E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к)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создается напряжение, которое смещает эмиттерный переход в прямом направлении.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Протекает ток базы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бн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R1→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 →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- E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к, который вызывает ток коллектора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- E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Динамический  режим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При подаче на вход усилителя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– 1' напряжения 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протекает переменный ток базы (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C1→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e-I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﬩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1'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обратном направлении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вызывает переменный коллекторный ток (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→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обратном направлении), который создает на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усиленный (по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 U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сигнал. Этот сигнал через С2 подается на сопротивление нагрузки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40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Прямоугольник 92"/>
          <p:cNvSpPr/>
          <p:nvPr/>
        </p:nvSpPr>
        <p:spPr>
          <a:xfrm>
            <a:off x="0" y="51940"/>
            <a:ext cx="91440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 усилителя на биполярном транзисторе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07504" y="4711798"/>
            <a:ext cx="89289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При расчете усилителя ток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выбирается на середине линейного участка вольтамперной характеристики.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Усиливаемый сигнал  </a:t>
            </a:r>
            <a:r>
              <a:rPr lang="en-US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остаться в пределах линейного участка, чтобы формы сигнала на входе и выходе усилителя были одинаковыми.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9" name="Группа 108"/>
          <p:cNvGrpSpPr/>
          <p:nvPr/>
        </p:nvGrpSpPr>
        <p:grpSpPr>
          <a:xfrm>
            <a:off x="452754" y="476672"/>
            <a:ext cx="8005487" cy="4061493"/>
            <a:chOff x="452754" y="476672"/>
            <a:chExt cx="8005487" cy="4061493"/>
          </a:xfrm>
        </p:grpSpPr>
        <p:grpSp>
          <p:nvGrpSpPr>
            <p:cNvPr id="94" name="Группа 93"/>
            <p:cNvGrpSpPr/>
            <p:nvPr/>
          </p:nvGrpSpPr>
          <p:grpSpPr>
            <a:xfrm>
              <a:off x="527028" y="476672"/>
              <a:ext cx="7931213" cy="4061493"/>
              <a:chOff x="527028" y="476672"/>
              <a:chExt cx="7931213" cy="4061493"/>
            </a:xfrm>
          </p:grpSpPr>
          <p:grpSp>
            <p:nvGrpSpPr>
              <p:cNvPr id="4" name="Group 183"/>
              <p:cNvGrpSpPr>
                <a:grpSpLocks/>
              </p:cNvGrpSpPr>
              <p:nvPr/>
            </p:nvGrpSpPr>
            <p:grpSpPr bwMode="auto">
              <a:xfrm>
                <a:off x="4355413" y="476672"/>
                <a:ext cx="4102828" cy="3546518"/>
                <a:chOff x="305" y="2341"/>
                <a:chExt cx="2072" cy="1624"/>
              </a:xfrm>
            </p:grpSpPr>
            <p:sp>
              <p:nvSpPr>
                <p:cNvPr id="5" name="Text Box 184"/>
                <p:cNvSpPr txBox="1">
                  <a:spLocks noChangeArrowheads="1"/>
                </p:cNvSpPr>
                <p:nvPr/>
              </p:nvSpPr>
              <p:spPr bwMode="auto">
                <a:xfrm>
                  <a:off x="1066" y="2341"/>
                  <a:ext cx="545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sz="1200" b="1" dirty="0"/>
                    <a:t>ГТ122А</a:t>
                  </a:r>
                </a:p>
              </p:txBody>
            </p:sp>
            <p:grpSp>
              <p:nvGrpSpPr>
                <p:cNvPr id="6" name="Group 185"/>
                <p:cNvGrpSpPr>
                  <a:grpSpLocks/>
                </p:cNvGrpSpPr>
                <p:nvPr/>
              </p:nvGrpSpPr>
              <p:grpSpPr bwMode="auto">
                <a:xfrm>
                  <a:off x="305" y="2374"/>
                  <a:ext cx="2072" cy="1591"/>
                  <a:chOff x="305" y="2374"/>
                  <a:chExt cx="2072" cy="1591"/>
                </a:xfrm>
              </p:grpSpPr>
              <p:sp>
                <p:nvSpPr>
                  <p:cNvPr id="7" name="Line 186"/>
                  <p:cNvSpPr>
                    <a:spLocks noChangeShapeType="1"/>
                  </p:cNvSpPr>
                  <p:nvPr/>
                </p:nvSpPr>
                <p:spPr bwMode="auto">
                  <a:xfrm>
                    <a:off x="612" y="2456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8" name="Line 187"/>
                  <p:cNvSpPr>
                    <a:spLocks noChangeShapeType="1"/>
                  </p:cNvSpPr>
                  <p:nvPr/>
                </p:nvSpPr>
                <p:spPr bwMode="auto">
                  <a:xfrm>
                    <a:off x="612" y="3793"/>
                    <a:ext cx="167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" name="Line 1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2750"/>
                    <a:ext cx="45" cy="104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" name="Line 1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" y="2614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1" name="Arc 190"/>
                  <p:cNvSpPr>
                    <a:spLocks/>
                  </p:cNvSpPr>
                  <p:nvPr/>
                </p:nvSpPr>
                <p:spPr bwMode="auto">
                  <a:xfrm flipH="1">
                    <a:off x="657" y="2659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" name="Line 1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35" y="2991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" name="Arc 192"/>
                  <p:cNvSpPr>
                    <a:spLocks/>
                  </p:cNvSpPr>
                  <p:nvPr/>
                </p:nvSpPr>
                <p:spPr bwMode="auto">
                  <a:xfrm flipH="1">
                    <a:off x="655" y="3036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" name="Line 1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3" y="3339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" name="Arc 194"/>
                  <p:cNvSpPr>
                    <a:spLocks/>
                  </p:cNvSpPr>
                  <p:nvPr/>
                </p:nvSpPr>
                <p:spPr bwMode="auto">
                  <a:xfrm flipH="1">
                    <a:off x="633" y="3384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6" name="Line 1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3" y="3718"/>
                    <a:ext cx="1315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Arc 196"/>
                  <p:cNvSpPr>
                    <a:spLocks/>
                  </p:cNvSpPr>
                  <p:nvPr/>
                </p:nvSpPr>
                <p:spPr bwMode="auto">
                  <a:xfrm flipH="1">
                    <a:off x="612" y="3765"/>
                    <a:ext cx="91" cy="49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8" name="Text Box 1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69" y="3772"/>
                    <a:ext cx="408" cy="1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U</a:t>
                    </a:r>
                    <a:r>
                      <a:rPr lang="ru-RU" alt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КЭ, В</a:t>
                    </a:r>
                  </a:p>
                </p:txBody>
              </p:sp>
              <p:sp>
                <p:nvSpPr>
                  <p:cNvPr id="19" name="Text Box 1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5" y="2374"/>
                    <a:ext cx="364" cy="1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I</a:t>
                    </a:r>
                    <a:r>
                      <a:rPr lang="ru-RU" alt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К</a:t>
                    </a:r>
                    <a:r>
                      <a:rPr lang="ru-RU" alt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, мА</a:t>
                    </a:r>
                  </a:p>
                </p:txBody>
              </p:sp>
              <p:sp>
                <p:nvSpPr>
                  <p:cNvPr id="20" name="Line 199"/>
                  <p:cNvSpPr>
                    <a:spLocks noChangeShapeType="1"/>
                  </p:cNvSpPr>
                  <p:nvPr/>
                </p:nvSpPr>
                <p:spPr bwMode="auto">
                  <a:xfrm>
                    <a:off x="781" y="246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942" y="2484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" name="Line 201"/>
                  <p:cNvSpPr>
                    <a:spLocks noChangeShapeType="1"/>
                  </p:cNvSpPr>
                  <p:nvPr/>
                </p:nvSpPr>
                <p:spPr bwMode="auto">
                  <a:xfrm>
                    <a:off x="1111" y="247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" name="Line 202"/>
                  <p:cNvSpPr>
                    <a:spLocks noChangeShapeType="1"/>
                  </p:cNvSpPr>
                  <p:nvPr/>
                </p:nvSpPr>
                <p:spPr bwMode="auto">
                  <a:xfrm>
                    <a:off x="1429" y="247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" name="Line 203"/>
                  <p:cNvSpPr>
                    <a:spLocks noChangeShapeType="1"/>
                  </p:cNvSpPr>
                  <p:nvPr/>
                </p:nvSpPr>
                <p:spPr bwMode="auto">
                  <a:xfrm>
                    <a:off x="1271" y="246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" name="Line 204"/>
                  <p:cNvSpPr>
                    <a:spLocks noChangeShapeType="1"/>
                  </p:cNvSpPr>
                  <p:nvPr/>
                </p:nvSpPr>
                <p:spPr bwMode="auto">
                  <a:xfrm>
                    <a:off x="1589" y="246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6" name="Line 205"/>
                  <p:cNvSpPr>
                    <a:spLocks noChangeShapeType="1"/>
                  </p:cNvSpPr>
                  <p:nvPr/>
                </p:nvSpPr>
                <p:spPr bwMode="auto">
                  <a:xfrm>
                    <a:off x="1746" y="2484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7" name="Line 2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3651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8" name="Line 207"/>
                  <p:cNvSpPr>
                    <a:spLocks noChangeShapeType="1"/>
                  </p:cNvSpPr>
                  <p:nvPr/>
                </p:nvSpPr>
                <p:spPr bwMode="auto">
                  <a:xfrm>
                    <a:off x="1909" y="2478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2064" y="2474"/>
                    <a:ext cx="0" cy="131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" name="Line 2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3499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1" name="Line 21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3324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" name="Line 2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3158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3" name="Line 2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2994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4" name="Line 2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2807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" name="Line 2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2" y="2520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" name="Text Box 2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3748"/>
                    <a:ext cx="204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</a:t>
                    </a:r>
                  </a:p>
                </p:txBody>
              </p:sp>
              <p:sp>
                <p:nvSpPr>
                  <p:cNvPr id="37" name="Line 2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3" y="3173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" name="Arc 217"/>
                  <p:cNvSpPr>
                    <a:spLocks/>
                  </p:cNvSpPr>
                  <p:nvPr/>
                </p:nvSpPr>
                <p:spPr bwMode="auto">
                  <a:xfrm flipH="1">
                    <a:off x="645" y="3218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9" name="Line 2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37" y="2795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0" name="Arc 219"/>
                  <p:cNvSpPr>
                    <a:spLocks/>
                  </p:cNvSpPr>
                  <p:nvPr/>
                </p:nvSpPr>
                <p:spPr bwMode="auto">
                  <a:xfrm flipH="1">
                    <a:off x="657" y="2840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" name="Line 2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8" y="2686"/>
                    <a:ext cx="145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" name="Line 2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98" y="3527"/>
                    <a:ext cx="1316" cy="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" name="Arc 222"/>
                  <p:cNvSpPr>
                    <a:spLocks/>
                  </p:cNvSpPr>
                  <p:nvPr/>
                </p:nvSpPr>
                <p:spPr bwMode="auto">
                  <a:xfrm flipH="1">
                    <a:off x="612" y="3576"/>
                    <a:ext cx="91" cy="9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" name="Text Box 2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10" y="3600"/>
                    <a:ext cx="590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ru-RU" sz="1000" b="1"/>
                      <a:t>I</a:t>
                    </a:r>
                    <a:r>
                      <a:rPr lang="ru-RU" altLang="ru-RU" sz="800" b="1"/>
                      <a:t>Б</a:t>
                    </a:r>
                    <a:r>
                      <a:rPr lang="ru-RU" altLang="ru-RU" sz="1000" b="1"/>
                      <a:t>=0 мА</a:t>
                    </a:r>
                  </a:p>
                </p:txBody>
              </p:sp>
              <p:sp>
                <p:nvSpPr>
                  <p:cNvPr id="45" name="Text Box 2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99" y="3793"/>
                    <a:ext cx="182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4</a:t>
                    </a:r>
                  </a:p>
                </p:txBody>
              </p:sp>
              <p:sp>
                <p:nvSpPr>
                  <p:cNvPr id="46" name="Text Box 2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57" y="3799"/>
                    <a:ext cx="182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8</a:t>
                    </a:r>
                  </a:p>
                </p:txBody>
              </p:sp>
              <p:sp>
                <p:nvSpPr>
                  <p:cNvPr id="47" name="Text Box 2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8" y="3799"/>
                    <a:ext cx="272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 dirty="0"/>
                      <a:t>12</a:t>
                    </a:r>
                  </a:p>
                </p:txBody>
              </p:sp>
              <p:sp>
                <p:nvSpPr>
                  <p:cNvPr id="48" name="Text Box 2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72" y="3805"/>
                    <a:ext cx="211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16</a:t>
                    </a:r>
                  </a:p>
                </p:txBody>
              </p:sp>
              <p:sp>
                <p:nvSpPr>
                  <p:cNvPr id="49" name="Text Box 2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26" y="3805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20</a:t>
                    </a:r>
                  </a:p>
                </p:txBody>
              </p:sp>
              <p:sp>
                <p:nvSpPr>
                  <p:cNvPr id="50" name="Text Box 2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83" y="3811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24</a:t>
                    </a:r>
                  </a:p>
                </p:txBody>
              </p:sp>
              <p:sp>
                <p:nvSpPr>
                  <p:cNvPr id="51" name="Text Box 2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49" y="3811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28</a:t>
                    </a:r>
                  </a:p>
                </p:txBody>
              </p:sp>
              <p:sp>
                <p:nvSpPr>
                  <p:cNvPr id="52" name="Text Box 2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09" y="3808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32</a:t>
                    </a:r>
                  </a:p>
                </p:txBody>
              </p:sp>
              <p:sp>
                <p:nvSpPr>
                  <p:cNvPr id="53" name="Text Box 2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3" y="3566"/>
                    <a:ext cx="183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2</a:t>
                    </a:r>
                  </a:p>
                </p:txBody>
              </p:sp>
              <p:sp>
                <p:nvSpPr>
                  <p:cNvPr id="54" name="Text Box 2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3424"/>
                    <a:ext cx="142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4</a:t>
                    </a:r>
                  </a:p>
                </p:txBody>
              </p:sp>
              <p:sp>
                <p:nvSpPr>
                  <p:cNvPr id="55" name="Text Box 2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3249"/>
                    <a:ext cx="188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6</a:t>
                    </a:r>
                  </a:p>
                </p:txBody>
              </p:sp>
              <p:sp>
                <p:nvSpPr>
                  <p:cNvPr id="56" name="Text Box 2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6" y="3089"/>
                    <a:ext cx="233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8</a:t>
                    </a:r>
                  </a:p>
                </p:txBody>
              </p:sp>
              <p:sp>
                <p:nvSpPr>
                  <p:cNvPr id="57" name="Text Box 2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" y="2914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10</a:t>
                    </a:r>
                  </a:p>
                </p:txBody>
              </p:sp>
              <p:sp>
                <p:nvSpPr>
                  <p:cNvPr id="58" name="Text Box 2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9" y="2756"/>
                    <a:ext cx="227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12</a:t>
                    </a:r>
                  </a:p>
                </p:txBody>
              </p:sp>
              <p:sp>
                <p:nvSpPr>
                  <p:cNvPr id="60" name="Text Box 2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5" y="3385"/>
                    <a:ext cx="455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0,2 мА</a:t>
                    </a:r>
                  </a:p>
                </p:txBody>
              </p:sp>
              <p:sp>
                <p:nvSpPr>
                  <p:cNvPr id="61" name="Text Box 2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5" y="3203"/>
                    <a:ext cx="499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0,35 мА</a:t>
                    </a:r>
                  </a:p>
                </p:txBody>
              </p:sp>
              <p:sp>
                <p:nvSpPr>
                  <p:cNvPr id="62" name="Text Box 2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67" y="3022"/>
                    <a:ext cx="499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0,5 мА</a:t>
                    </a:r>
                  </a:p>
                </p:txBody>
              </p:sp>
              <p:sp>
                <p:nvSpPr>
                  <p:cNvPr id="63" name="Text Box 2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5" y="2840"/>
                    <a:ext cx="499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0,65 мА</a:t>
                    </a:r>
                  </a:p>
                </p:txBody>
              </p:sp>
              <p:sp>
                <p:nvSpPr>
                  <p:cNvPr id="64" name="Text Box 2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79" y="2659"/>
                    <a:ext cx="408" cy="1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4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ru-RU" altLang="ru-RU" sz="1000" b="1"/>
                      <a:t>0,8 мА</a:t>
                    </a:r>
                  </a:p>
                </p:txBody>
              </p:sp>
            </p:grpSp>
          </p:grpSp>
          <p:grpSp>
            <p:nvGrpSpPr>
              <p:cNvPr id="65" name="Group 2"/>
              <p:cNvGrpSpPr>
                <a:grpSpLocks/>
              </p:cNvGrpSpPr>
              <p:nvPr/>
            </p:nvGrpSpPr>
            <p:grpSpPr bwMode="auto">
              <a:xfrm>
                <a:off x="527028" y="830390"/>
                <a:ext cx="3258658" cy="3028592"/>
                <a:chOff x="152" y="389"/>
                <a:chExt cx="1478" cy="1535"/>
              </a:xfrm>
            </p:grpSpPr>
            <p:sp>
              <p:nvSpPr>
                <p:cNvPr id="66" name="Line 3"/>
                <p:cNvSpPr>
                  <a:spLocks noChangeShapeType="1"/>
                </p:cNvSpPr>
                <p:nvPr/>
              </p:nvSpPr>
              <p:spPr bwMode="auto">
                <a:xfrm flipH="1">
                  <a:off x="431" y="1752"/>
                  <a:ext cx="104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7" name="Group 4"/>
                <p:cNvGrpSpPr>
                  <a:grpSpLocks/>
                </p:cNvGrpSpPr>
                <p:nvPr/>
              </p:nvGrpSpPr>
              <p:grpSpPr bwMode="auto">
                <a:xfrm>
                  <a:off x="431" y="436"/>
                  <a:ext cx="779" cy="1380"/>
                  <a:chOff x="431" y="436"/>
                  <a:chExt cx="779" cy="1380"/>
                </a:xfrm>
              </p:grpSpPr>
              <p:sp>
                <p:nvSpPr>
                  <p:cNvPr id="72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455"/>
                    <a:ext cx="0" cy="136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3" name="Arc 6"/>
                  <p:cNvSpPr>
                    <a:spLocks/>
                  </p:cNvSpPr>
                  <p:nvPr/>
                </p:nvSpPr>
                <p:spPr bwMode="auto">
                  <a:xfrm flipV="1">
                    <a:off x="431" y="1570"/>
                    <a:ext cx="590" cy="22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4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9" y="436"/>
                    <a:ext cx="181" cy="113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6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73" y="1690"/>
                  <a:ext cx="181" cy="1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b="1"/>
                    <a:t>0</a:t>
                  </a:r>
                </a:p>
              </p:txBody>
            </p:sp>
            <p:sp>
              <p:nvSpPr>
                <p:cNvPr id="6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52" y="389"/>
                  <a:ext cx="211" cy="2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r" rtl="1" eaLnBrk="1" hangingPunct="1">
                    <a:spcBef>
                      <a:spcPct val="50000"/>
                    </a:spcBef>
                  </a:pPr>
                  <a:r>
                    <a:rPr lang="en-US" altLang="ru-RU" sz="20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sz="10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Б</a:t>
                  </a:r>
                  <a:endParaRPr lang="ru-RU" altLang="ru-RU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313" y="1721"/>
                  <a:ext cx="317" cy="2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</a:t>
                  </a:r>
                  <a:r>
                    <a:rPr lang="ru-RU" altLang="ru-RU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БЭ</a:t>
                  </a:r>
                </a:p>
              </p:txBody>
            </p:sp>
            <p:sp>
              <p:nvSpPr>
                <p:cNvPr id="7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870" y="1049"/>
                  <a:ext cx="256" cy="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ru-RU" altLang="ru-RU" b="1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бн</a:t>
                  </a:r>
                  <a:endParaRPr lang="ru-RU" altLang="ru-RU" sz="1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5" name="Line 5"/>
              <p:cNvSpPr>
                <a:spLocks noChangeShapeType="1"/>
              </p:cNvSpPr>
              <p:nvPr/>
            </p:nvSpPr>
            <p:spPr bwMode="auto">
              <a:xfrm>
                <a:off x="4963313" y="1230088"/>
                <a:ext cx="2245467" cy="24174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Line 5"/>
              <p:cNvSpPr>
                <a:spLocks noChangeShapeType="1"/>
              </p:cNvSpPr>
              <p:nvPr/>
            </p:nvSpPr>
            <p:spPr bwMode="auto">
              <a:xfrm flipH="1">
                <a:off x="2705521" y="1566396"/>
                <a:ext cx="261025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Line 5"/>
              <p:cNvSpPr>
                <a:spLocks noChangeShapeType="1"/>
              </p:cNvSpPr>
              <p:nvPr/>
            </p:nvSpPr>
            <p:spPr bwMode="auto">
              <a:xfrm flipH="1" flipV="1">
                <a:off x="2585808" y="2337721"/>
                <a:ext cx="34386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" name="Line 5"/>
              <p:cNvSpPr>
                <a:spLocks noChangeShapeType="1"/>
              </p:cNvSpPr>
              <p:nvPr/>
            </p:nvSpPr>
            <p:spPr bwMode="auto">
              <a:xfrm flipH="1" flipV="1">
                <a:off x="2460616" y="3098481"/>
                <a:ext cx="422739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Line 5"/>
              <p:cNvSpPr>
                <a:spLocks noChangeShapeType="1"/>
              </p:cNvSpPr>
              <p:nvPr/>
            </p:nvSpPr>
            <p:spPr bwMode="auto">
              <a:xfrm flipV="1">
                <a:off x="2610897" y="2267792"/>
                <a:ext cx="0" cy="205434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Line 5"/>
              <p:cNvSpPr>
                <a:spLocks noChangeShapeType="1"/>
              </p:cNvSpPr>
              <p:nvPr/>
            </p:nvSpPr>
            <p:spPr bwMode="auto">
              <a:xfrm flipV="1">
                <a:off x="2738561" y="1569391"/>
                <a:ext cx="25089" cy="275274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Line 5"/>
              <p:cNvSpPr>
                <a:spLocks noChangeShapeType="1"/>
              </p:cNvSpPr>
              <p:nvPr/>
            </p:nvSpPr>
            <p:spPr bwMode="auto">
              <a:xfrm flipV="1">
                <a:off x="2473160" y="3066200"/>
                <a:ext cx="12545" cy="12559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Овал 81"/>
              <p:cNvSpPr/>
              <p:nvPr/>
            </p:nvSpPr>
            <p:spPr>
              <a:xfrm>
                <a:off x="2561955" y="2293607"/>
                <a:ext cx="74340" cy="6551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Text Box 11"/>
              <p:cNvSpPr txBox="1">
                <a:spLocks noChangeArrowheads="1"/>
              </p:cNvSpPr>
              <p:nvPr/>
            </p:nvSpPr>
            <p:spPr bwMode="auto">
              <a:xfrm>
                <a:off x="6000755" y="1934953"/>
                <a:ext cx="564422" cy="461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altLang="ru-RU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кн</a:t>
                </a:r>
                <a:endParaRPr lang="ru-RU" alt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Овал 83"/>
              <p:cNvSpPr/>
              <p:nvPr/>
            </p:nvSpPr>
            <p:spPr>
              <a:xfrm>
                <a:off x="5959452" y="2318791"/>
                <a:ext cx="74340" cy="6551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5" name="Line 5"/>
              <p:cNvSpPr>
                <a:spLocks noChangeShapeType="1"/>
              </p:cNvSpPr>
              <p:nvPr/>
            </p:nvSpPr>
            <p:spPr bwMode="auto">
              <a:xfrm flipV="1">
                <a:off x="5976487" y="2284301"/>
                <a:ext cx="0" cy="225386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5"/>
              <p:cNvSpPr>
                <a:spLocks noChangeShapeType="1"/>
              </p:cNvSpPr>
              <p:nvPr/>
            </p:nvSpPr>
            <p:spPr bwMode="auto">
              <a:xfrm flipV="1">
                <a:off x="5266392" y="1571035"/>
                <a:ext cx="2615" cy="296712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5"/>
              <p:cNvSpPr>
                <a:spLocks noChangeShapeType="1"/>
              </p:cNvSpPr>
              <p:nvPr/>
            </p:nvSpPr>
            <p:spPr bwMode="auto">
              <a:xfrm flipV="1">
                <a:off x="6688006" y="3098481"/>
                <a:ext cx="0" cy="1439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Полилиния 87"/>
              <p:cNvSpPr/>
              <p:nvPr/>
            </p:nvSpPr>
            <p:spPr>
              <a:xfrm>
                <a:off x="2473160" y="3674069"/>
                <a:ext cx="248792" cy="612250"/>
              </a:xfrm>
              <a:custGeom>
                <a:avLst/>
                <a:gdLst>
                  <a:gd name="connsiteX0" fmla="*/ 190832 w 286247"/>
                  <a:gd name="connsiteY0" fmla="*/ 0 h 612250"/>
                  <a:gd name="connsiteX1" fmla="*/ 214686 w 286247"/>
                  <a:gd name="connsiteY1" fmla="*/ 39756 h 612250"/>
                  <a:gd name="connsiteX2" fmla="*/ 238539 w 286247"/>
                  <a:gd name="connsiteY2" fmla="*/ 47708 h 612250"/>
                  <a:gd name="connsiteX3" fmla="*/ 254442 w 286247"/>
                  <a:gd name="connsiteY3" fmla="*/ 79513 h 612250"/>
                  <a:gd name="connsiteX4" fmla="*/ 278296 w 286247"/>
                  <a:gd name="connsiteY4" fmla="*/ 103367 h 612250"/>
                  <a:gd name="connsiteX5" fmla="*/ 286247 w 286247"/>
                  <a:gd name="connsiteY5" fmla="*/ 135172 h 612250"/>
                  <a:gd name="connsiteX6" fmla="*/ 278296 w 286247"/>
                  <a:gd name="connsiteY6" fmla="*/ 206734 h 612250"/>
                  <a:gd name="connsiteX7" fmla="*/ 270345 w 286247"/>
                  <a:gd name="connsiteY7" fmla="*/ 230588 h 612250"/>
                  <a:gd name="connsiteX8" fmla="*/ 246491 w 286247"/>
                  <a:gd name="connsiteY8" fmla="*/ 254442 h 612250"/>
                  <a:gd name="connsiteX9" fmla="*/ 174929 w 286247"/>
                  <a:gd name="connsiteY9" fmla="*/ 294198 h 612250"/>
                  <a:gd name="connsiteX10" fmla="*/ 151075 w 286247"/>
                  <a:gd name="connsiteY10" fmla="*/ 310101 h 612250"/>
                  <a:gd name="connsiteX11" fmla="*/ 103367 w 286247"/>
                  <a:gd name="connsiteY11" fmla="*/ 326003 h 612250"/>
                  <a:gd name="connsiteX12" fmla="*/ 79513 w 286247"/>
                  <a:gd name="connsiteY12" fmla="*/ 341906 h 612250"/>
                  <a:gd name="connsiteX13" fmla="*/ 55659 w 286247"/>
                  <a:gd name="connsiteY13" fmla="*/ 349857 h 612250"/>
                  <a:gd name="connsiteX14" fmla="*/ 7952 w 286247"/>
                  <a:gd name="connsiteY14" fmla="*/ 397565 h 612250"/>
                  <a:gd name="connsiteX15" fmla="*/ 0 w 286247"/>
                  <a:gd name="connsiteY15" fmla="*/ 421419 h 612250"/>
                  <a:gd name="connsiteX16" fmla="*/ 23854 w 286247"/>
                  <a:gd name="connsiteY16" fmla="*/ 524786 h 612250"/>
                  <a:gd name="connsiteX17" fmla="*/ 55659 w 286247"/>
                  <a:gd name="connsiteY17" fmla="*/ 572494 h 612250"/>
                  <a:gd name="connsiteX18" fmla="*/ 103367 w 286247"/>
                  <a:gd name="connsiteY18" fmla="*/ 596348 h 612250"/>
                  <a:gd name="connsiteX19" fmla="*/ 127221 w 286247"/>
                  <a:gd name="connsiteY19" fmla="*/ 612250 h 61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86247" h="612250">
                    <a:moveTo>
                      <a:pt x="190832" y="0"/>
                    </a:moveTo>
                    <a:cubicBezTo>
                      <a:pt x="198783" y="13252"/>
                      <a:pt x="203758" y="28828"/>
                      <a:pt x="214686" y="39756"/>
                    </a:cubicBezTo>
                    <a:cubicBezTo>
                      <a:pt x="220612" y="45682"/>
                      <a:pt x="232613" y="41782"/>
                      <a:pt x="238539" y="47708"/>
                    </a:cubicBezTo>
                    <a:cubicBezTo>
                      <a:pt x="246920" y="56090"/>
                      <a:pt x="247552" y="69868"/>
                      <a:pt x="254442" y="79513"/>
                    </a:cubicBezTo>
                    <a:cubicBezTo>
                      <a:pt x="260978" y="88663"/>
                      <a:pt x="270345" y="95416"/>
                      <a:pt x="278296" y="103367"/>
                    </a:cubicBezTo>
                    <a:cubicBezTo>
                      <a:pt x="280946" y="113969"/>
                      <a:pt x="286247" y="124244"/>
                      <a:pt x="286247" y="135172"/>
                    </a:cubicBezTo>
                    <a:cubicBezTo>
                      <a:pt x="286247" y="159173"/>
                      <a:pt x="282242" y="183060"/>
                      <a:pt x="278296" y="206734"/>
                    </a:cubicBezTo>
                    <a:cubicBezTo>
                      <a:pt x="276918" y="215001"/>
                      <a:pt x="274994" y="223614"/>
                      <a:pt x="270345" y="230588"/>
                    </a:cubicBezTo>
                    <a:cubicBezTo>
                      <a:pt x="264108" y="239944"/>
                      <a:pt x="255367" y="247538"/>
                      <a:pt x="246491" y="254442"/>
                    </a:cubicBezTo>
                    <a:cubicBezTo>
                      <a:pt x="205480" y="286340"/>
                      <a:pt x="210920" y="282202"/>
                      <a:pt x="174929" y="294198"/>
                    </a:cubicBezTo>
                    <a:cubicBezTo>
                      <a:pt x="166978" y="299499"/>
                      <a:pt x="159808" y="306220"/>
                      <a:pt x="151075" y="310101"/>
                    </a:cubicBezTo>
                    <a:cubicBezTo>
                      <a:pt x="135757" y="316909"/>
                      <a:pt x="103367" y="326003"/>
                      <a:pt x="103367" y="326003"/>
                    </a:cubicBezTo>
                    <a:cubicBezTo>
                      <a:pt x="95416" y="331304"/>
                      <a:pt x="88060" y="337632"/>
                      <a:pt x="79513" y="341906"/>
                    </a:cubicBezTo>
                    <a:cubicBezTo>
                      <a:pt x="72016" y="345654"/>
                      <a:pt x="62275" y="344711"/>
                      <a:pt x="55659" y="349857"/>
                    </a:cubicBezTo>
                    <a:cubicBezTo>
                      <a:pt x="37907" y="363664"/>
                      <a:pt x="7952" y="397565"/>
                      <a:pt x="7952" y="397565"/>
                    </a:cubicBezTo>
                    <a:cubicBezTo>
                      <a:pt x="5301" y="405516"/>
                      <a:pt x="0" y="413037"/>
                      <a:pt x="0" y="421419"/>
                    </a:cubicBezTo>
                    <a:cubicBezTo>
                      <a:pt x="0" y="471346"/>
                      <a:pt x="1792" y="488016"/>
                      <a:pt x="23854" y="524786"/>
                    </a:cubicBezTo>
                    <a:cubicBezTo>
                      <a:pt x="33687" y="541175"/>
                      <a:pt x="39756" y="561893"/>
                      <a:pt x="55659" y="572494"/>
                    </a:cubicBezTo>
                    <a:cubicBezTo>
                      <a:pt x="124020" y="618066"/>
                      <a:pt x="37528" y="563428"/>
                      <a:pt x="103367" y="596348"/>
                    </a:cubicBezTo>
                    <a:cubicBezTo>
                      <a:pt x="111914" y="600622"/>
                      <a:pt x="127221" y="612250"/>
                      <a:pt x="127221" y="61225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 Box 10"/>
              <p:cNvSpPr txBox="1">
                <a:spLocks noChangeArrowheads="1"/>
              </p:cNvSpPr>
              <p:nvPr/>
            </p:nvSpPr>
            <p:spPr bwMode="auto">
              <a:xfrm>
                <a:off x="2705522" y="3819053"/>
                <a:ext cx="5869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вх</a:t>
                </a:r>
                <a:endParaRPr lang="ru-RU" altLang="ru-RU" sz="1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Полилиния 89"/>
              <p:cNvSpPr/>
              <p:nvPr/>
            </p:nvSpPr>
            <p:spPr>
              <a:xfrm flipH="1">
                <a:off x="5269007" y="3957885"/>
                <a:ext cx="1426600" cy="551235"/>
              </a:xfrm>
              <a:custGeom>
                <a:avLst/>
                <a:gdLst>
                  <a:gd name="connsiteX0" fmla="*/ 190832 w 286247"/>
                  <a:gd name="connsiteY0" fmla="*/ 0 h 612250"/>
                  <a:gd name="connsiteX1" fmla="*/ 214686 w 286247"/>
                  <a:gd name="connsiteY1" fmla="*/ 39756 h 612250"/>
                  <a:gd name="connsiteX2" fmla="*/ 238539 w 286247"/>
                  <a:gd name="connsiteY2" fmla="*/ 47708 h 612250"/>
                  <a:gd name="connsiteX3" fmla="*/ 254442 w 286247"/>
                  <a:gd name="connsiteY3" fmla="*/ 79513 h 612250"/>
                  <a:gd name="connsiteX4" fmla="*/ 278296 w 286247"/>
                  <a:gd name="connsiteY4" fmla="*/ 103367 h 612250"/>
                  <a:gd name="connsiteX5" fmla="*/ 286247 w 286247"/>
                  <a:gd name="connsiteY5" fmla="*/ 135172 h 612250"/>
                  <a:gd name="connsiteX6" fmla="*/ 278296 w 286247"/>
                  <a:gd name="connsiteY6" fmla="*/ 206734 h 612250"/>
                  <a:gd name="connsiteX7" fmla="*/ 270345 w 286247"/>
                  <a:gd name="connsiteY7" fmla="*/ 230588 h 612250"/>
                  <a:gd name="connsiteX8" fmla="*/ 246491 w 286247"/>
                  <a:gd name="connsiteY8" fmla="*/ 254442 h 612250"/>
                  <a:gd name="connsiteX9" fmla="*/ 174929 w 286247"/>
                  <a:gd name="connsiteY9" fmla="*/ 294198 h 612250"/>
                  <a:gd name="connsiteX10" fmla="*/ 151075 w 286247"/>
                  <a:gd name="connsiteY10" fmla="*/ 310101 h 612250"/>
                  <a:gd name="connsiteX11" fmla="*/ 103367 w 286247"/>
                  <a:gd name="connsiteY11" fmla="*/ 326003 h 612250"/>
                  <a:gd name="connsiteX12" fmla="*/ 79513 w 286247"/>
                  <a:gd name="connsiteY12" fmla="*/ 341906 h 612250"/>
                  <a:gd name="connsiteX13" fmla="*/ 55659 w 286247"/>
                  <a:gd name="connsiteY13" fmla="*/ 349857 h 612250"/>
                  <a:gd name="connsiteX14" fmla="*/ 7952 w 286247"/>
                  <a:gd name="connsiteY14" fmla="*/ 397565 h 612250"/>
                  <a:gd name="connsiteX15" fmla="*/ 0 w 286247"/>
                  <a:gd name="connsiteY15" fmla="*/ 421419 h 612250"/>
                  <a:gd name="connsiteX16" fmla="*/ 23854 w 286247"/>
                  <a:gd name="connsiteY16" fmla="*/ 524786 h 612250"/>
                  <a:gd name="connsiteX17" fmla="*/ 55659 w 286247"/>
                  <a:gd name="connsiteY17" fmla="*/ 572494 h 612250"/>
                  <a:gd name="connsiteX18" fmla="*/ 103367 w 286247"/>
                  <a:gd name="connsiteY18" fmla="*/ 596348 h 612250"/>
                  <a:gd name="connsiteX19" fmla="*/ 127221 w 286247"/>
                  <a:gd name="connsiteY19" fmla="*/ 612250 h 61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86247" h="612250">
                    <a:moveTo>
                      <a:pt x="190832" y="0"/>
                    </a:moveTo>
                    <a:cubicBezTo>
                      <a:pt x="198783" y="13252"/>
                      <a:pt x="203758" y="28828"/>
                      <a:pt x="214686" y="39756"/>
                    </a:cubicBezTo>
                    <a:cubicBezTo>
                      <a:pt x="220612" y="45682"/>
                      <a:pt x="232613" y="41782"/>
                      <a:pt x="238539" y="47708"/>
                    </a:cubicBezTo>
                    <a:cubicBezTo>
                      <a:pt x="246920" y="56090"/>
                      <a:pt x="247552" y="69868"/>
                      <a:pt x="254442" y="79513"/>
                    </a:cubicBezTo>
                    <a:cubicBezTo>
                      <a:pt x="260978" y="88663"/>
                      <a:pt x="270345" y="95416"/>
                      <a:pt x="278296" y="103367"/>
                    </a:cubicBezTo>
                    <a:cubicBezTo>
                      <a:pt x="280946" y="113969"/>
                      <a:pt x="286247" y="124244"/>
                      <a:pt x="286247" y="135172"/>
                    </a:cubicBezTo>
                    <a:cubicBezTo>
                      <a:pt x="286247" y="159173"/>
                      <a:pt x="282242" y="183060"/>
                      <a:pt x="278296" y="206734"/>
                    </a:cubicBezTo>
                    <a:cubicBezTo>
                      <a:pt x="276918" y="215001"/>
                      <a:pt x="274994" y="223614"/>
                      <a:pt x="270345" y="230588"/>
                    </a:cubicBezTo>
                    <a:cubicBezTo>
                      <a:pt x="264108" y="239944"/>
                      <a:pt x="255367" y="247538"/>
                      <a:pt x="246491" y="254442"/>
                    </a:cubicBezTo>
                    <a:cubicBezTo>
                      <a:pt x="205480" y="286340"/>
                      <a:pt x="210920" y="282202"/>
                      <a:pt x="174929" y="294198"/>
                    </a:cubicBezTo>
                    <a:cubicBezTo>
                      <a:pt x="166978" y="299499"/>
                      <a:pt x="159808" y="306220"/>
                      <a:pt x="151075" y="310101"/>
                    </a:cubicBezTo>
                    <a:cubicBezTo>
                      <a:pt x="135757" y="316909"/>
                      <a:pt x="103367" y="326003"/>
                      <a:pt x="103367" y="326003"/>
                    </a:cubicBezTo>
                    <a:cubicBezTo>
                      <a:pt x="95416" y="331304"/>
                      <a:pt x="88060" y="337632"/>
                      <a:pt x="79513" y="341906"/>
                    </a:cubicBezTo>
                    <a:cubicBezTo>
                      <a:pt x="72016" y="345654"/>
                      <a:pt x="62275" y="344711"/>
                      <a:pt x="55659" y="349857"/>
                    </a:cubicBezTo>
                    <a:cubicBezTo>
                      <a:pt x="37907" y="363664"/>
                      <a:pt x="7952" y="397565"/>
                      <a:pt x="7952" y="397565"/>
                    </a:cubicBezTo>
                    <a:cubicBezTo>
                      <a:pt x="5301" y="405516"/>
                      <a:pt x="0" y="413037"/>
                      <a:pt x="0" y="421419"/>
                    </a:cubicBezTo>
                    <a:cubicBezTo>
                      <a:pt x="0" y="471346"/>
                      <a:pt x="1792" y="488016"/>
                      <a:pt x="23854" y="524786"/>
                    </a:cubicBezTo>
                    <a:cubicBezTo>
                      <a:pt x="33687" y="541175"/>
                      <a:pt x="39756" y="561893"/>
                      <a:pt x="55659" y="572494"/>
                    </a:cubicBezTo>
                    <a:cubicBezTo>
                      <a:pt x="124020" y="618066"/>
                      <a:pt x="37528" y="563428"/>
                      <a:pt x="103367" y="596348"/>
                    </a:cubicBezTo>
                    <a:cubicBezTo>
                      <a:pt x="111914" y="600622"/>
                      <a:pt x="127221" y="612250"/>
                      <a:pt x="127221" y="61225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Text Box 10"/>
              <p:cNvSpPr txBox="1">
                <a:spLocks noChangeArrowheads="1"/>
              </p:cNvSpPr>
              <p:nvPr/>
            </p:nvSpPr>
            <p:spPr bwMode="auto">
              <a:xfrm>
                <a:off x="5940152" y="3789040"/>
                <a:ext cx="6777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altLang="ru-RU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вых</a:t>
                </a:r>
                <a:endParaRPr lang="ru-RU" altLang="ru-RU" sz="1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1" name="Группа 100"/>
            <p:cNvGrpSpPr/>
            <p:nvPr/>
          </p:nvGrpSpPr>
          <p:grpSpPr>
            <a:xfrm>
              <a:off x="3279023" y="756753"/>
              <a:ext cx="1684821" cy="801370"/>
              <a:chOff x="2743163" y="4468916"/>
              <a:chExt cx="1684821" cy="801370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2743163" y="4685250"/>
                <a:ext cx="12937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 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7" name="Прямая со стрелкой 96"/>
              <p:cNvCxnSpPr/>
              <p:nvPr/>
            </p:nvCxnSpPr>
            <p:spPr>
              <a:xfrm flipH="1">
                <a:off x="3381476" y="4904033"/>
                <a:ext cx="86869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97"/>
              <p:cNvSpPr txBox="1"/>
              <p:nvPr/>
            </p:nvSpPr>
            <p:spPr>
              <a:xfrm>
                <a:off x="3529106" y="4468916"/>
                <a:ext cx="57342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</a:t>
                </a:r>
                <a:r>
                  <a:rPr lang="ru-RU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3316142" y="4870176"/>
                <a:ext cx="11118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 + </a:t>
                </a:r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7014956" y="3764738"/>
              <a:ext cx="573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r>
                <a:rPr lang="ru-RU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69009" y="3619713"/>
              <a:ext cx="74340" cy="655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4934638" y="1211967"/>
              <a:ext cx="74340" cy="6551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4638663" y="1444272"/>
              <a:ext cx="192072" cy="102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1" name="Группа 120"/>
            <p:cNvGrpSpPr/>
            <p:nvPr/>
          </p:nvGrpSpPr>
          <p:grpSpPr>
            <a:xfrm>
              <a:off x="452754" y="1342640"/>
              <a:ext cx="2126875" cy="789767"/>
              <a:chOff x="275822" y="4839543"/>
              <a:chExt cx="2126875" cy="789767"/>
            </a:xfrm>
          </p:grpSpPr>
          <p:sp>
            <p:nvSpPr>
              <p:cNvPr id="111" name="TextBox 110"/>
              <p:cNvSpPr txBox="1"/>
              <p:nvPr/>
            </p:nvSpPr>
            <p:spPr>
              <a:xfrm>
                <a:off x="275822" y="5063704"/>
                <a:ext cx="12937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1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бн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2" name="Прямая со стрелкой 111"/>
              <p:cNvCxnSpPr/>
              <p:nvPr/>
            </p:nvCxnSpPr>
            <p:spPr>
              <a:xfrm flipH="1">
                <a:off x="1007081" y="5278440"/>
                <a:ext cx="105551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TextBox 112"/>
              <p:cNvSpPr txBox="1"/>
              <p:nvPr/>
            </p:nvSpPr>
            <p:spPr>
              <a:xfrm>
                <a:off x="971600" y="4839543"/>
                <a:ext cx="14310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</a:t>
                </a:r>
                <a:r>
                  <a:rPr lang="ru-RU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ru-RU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бн</a:t>
                </a:r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988821" y="5229200"/>
                <a:ext cx="12069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 + </a:t>
                </a:r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 Box 11"/>
            <p:cNvSpPr txBox="1">
              <a:spLocks noChangeArrowheads="1"/>
            </p:cNvSpPr>
            <p:nvPr/>
          </p:nvSpPr>
          <p:spPr bwMode="auto">
            <a:xfrm>
              <a:off x="1865924" y="3645024"/>
              <a:ext cx="6898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бн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7" name="Прямая со стрелкой 116"/>
            <p:cNvCxnSpPr/>
            <p:nvPr/>
          </p:nvCxnSpPr>
          <p:spPr>
            <a:xfrm flipV="1">
              <a:off x="2195736" y="3532923"/>
              <a:ext cx="415161" cy="28280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Прямая соединительная линия 2"/>
            <p:cNvCxnSpPr/>
            <p:nvPr/>
          </p:nvCxnSpPr>
          <p:spPr>
            <a:xfrm flipV="1">
              <a:off x="5747444" y="3909631"/>
              <a:ext cx="253311" cy="5516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7328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16632"/>
            <a:ext cx="864096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Усилитель на биполярном транзисторе по схеме с ОК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Группа 154"/>
          <p:cNvGrpSpPr>
            <a:grpSpLocks/>
          </p:cNvGrpSpPr>
          <p:nvPr/>
        </p:nvGrpSpPr>
        <p:grpSpPr bwMode="auto">
          <a:xfrm>
            <a:off x="72945" y="1355152"/>
            <a:ext cx="5425911" cy="4048340"/>
            <a:chOff x="1785938" y="3652367"/>
            <a:chExt cx="3640045" cy="2662708"/>
          </a:xfrm>
        </p:grpSpPr>
        <p:sp>
          <p:nvSpPr>
            <p:cNvPr id="29" name="Oval 455"/>
            <p:cNvSpPr>
              <a:spLocks noChangeArrowheads="1"/>
            </p:cNvSpPr>
            <p:nvPr/>
          </p:nvSpPr>
          <p:spPr bwMode="auto">
            <a:xfrm flipV="1">
              <a:off x="3643306" y="3652367"/>
              <a:ext cx="76200" cy="793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30" name="Group 126"/>
            <p:cNvGrpSpPr>
              <a:grpSpLocks/>
            </p:cNvGrpSpPr>
            <p:nvPr/>
          </p:nvGrpSpPr>
          <p:grpSpPr bwMode="auto">
            <a:xfrm>
              <a:off x="3140075" y="4411663"/>
              <a:ext cx="701675" cy="1155700"/>
              <a:chOff x="212" y="210"/>
              <a:chExt cx="416" cy="658"/>
            </a:xfrm>
          </p:grpSpPr>
          <p:sp>
            <p:nvSpPr>
              <p:cNvPr id="83" name="Oval 127"/>
              <p:cNvSpPr>
                <a:spLocks noChangeArrowheads="1"/>
              </p:cNvSpPr>
              <p:nvPr/>
            </p:nvSpPr>
            <p:spPr bwMode="auto">
              <a:xfrm>
                <a:off x="311" y="372"/>
                <a:ext cx="317" cy="31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4" name="Line 128"/>
              <p:cNvSpPr>
                <a:spLocks noChangeShapeType="1"/>
              </p:cNvSpPr>
              <p:nvPr/>
            </p:nvSpPr>
            <p:spPr bwMode="auto">
              <a:xfrm>
                <a:off x="393" y="444"/>
                <a:ext cx="0" cy="1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129"/>
              <p:cNvSpPr>
                <a:spLocks noChangeShapeType="1"/>
              </p:cNvSpPr>
              <p:nvPr/>
            </p:nvSpPr>
            <p:spPr bwMode="auto">
              <a:xfrm>
                <a:off x="399" y="575"/>
                <a:ext cx="126" cy="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130"/>
              <p:cNvSpPr>
                <a:spLocks noChangeShapeType="1"/>
              </p:cNvSpPr>
              <p:nvPr/>
            </p:nvSpPr>
            <p:spPr bwMode="auto">
              <a:xfrm flipV="1">
                <a:off x="401" y="391"/>
                <a:ext cx="126" cy="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131"/>
              <p:cNvSpPr>
                <a:spLocks noChangeShapeType="1"/>
              </p:cNvSpPr>
              <p:nvPr/>
            </p:nvSpPr>
            <p:spPr bwMode="auto">
              <a:xfrm>
                <a:off x="529" y="210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Line 132"/>
              <p:cNvSpPr>
                <a:spLocks noChangeShapeType="1"/>
              </p:cNvSpPr>
              <p:nvPr/>
            </p:nvSpPr>
            <p:spPr bwMode="auto">
              <a:xfrm>
                <a:off x="529" y="674"/>
                <a:ext cx="1" cy="1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133"/>
              <p:cNvSpPr>
                <a:spLocks noChangeShapeType="1"/>
              </p:cNvSpPr>
              <p:nvPr/>
            </p:nvSpPr>
            <p:spPr bwMode="auto">
              <a:xfrm flipV="1">
                <a:off x="212" y="535"/>
                <a:ext cx="168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1" name="Group 439"/>
            <p:cNvGrpSpPr>
              <a:grpSpLocks/>
            </p:cNvGrpSpPr>
            <p:nvPr/>
          </p:nvGrpSpPr>
          <p:grpSpPr bwMode="auto">
            <a:xfrm rot="5400000">
              <a:off x="3213100" y="5761038"/>
              <a:ext cx="896937" cy="153988"/>
              <a:chOff x="827" y="2432"/>
              <a:chExt cx="511" cy="91"/>
            </a:xfrm>
          </p:grpSpPr>
          <p:sp>
            <p:nvSpPr>
              <p:cNvPr id="80" name="Rectangle 440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81" name="Line 441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Line 442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" name="Group 443"/>
            <p:cNvGrpSpPr>
              <a:grpSpLocks/>
            </p:cNvGrpSpPr>
            <p:nvPr/>
          </p:nvGrpSpPr>
          <p:grpSpPr bwMode="auto">
            <a:xfrm rot="5400000">
              <a:off x="2538413" y="4065588"/>
              <a:ext cx="896937" cy="153987"/>
              <a:chOff x="827" y="2432"/>
              <a:chExt cx="511" cy="91"/>
            </a:xfrm>
          </p:grpSpPr>
          <p:sp>
            <p:nvSpPr>
              <p:cNvPr id="77" name="Rectangle 444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78" name="Line 445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Line 446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" name="Line 451"/>
            <p:cNvSpPr>
              <a:spLocks noChangeShapeType="1"/>
            </p:cNvSpPr>
            <p:nvPr/>
          </p:nvSpPr>
          <p:spPr bwMode="auto">
            <a:xfrm>
              <a:off x="2527300" y="4992688"/>
              <a:ext cx="688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Oval 453"/>
            <p:cNvSpPr>
              <a:spLocks noChangeArrowheads="1"/>
            </p:cNvSpPr>
            <p:nvPr/>
          </p:nvSpPr>
          <p:spPr bwMode="auto">
            <a:xfrm flipV="1">
              <a:off x="2951163" y="4954588"/>
              <a:ext cx="76200" cy="793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5" name="Oval 456"/>
            <p:cNvSpPr>
              <a:spLocks noChangeArrowheads="1"/>
            </p:cNvSpPr>
            <p:nvPr/>
          </p:nvSpPr>
          <p:spPr bwMode="auto">
            <a:xfrm flipV="1">
              <a:off x="3633788" y="5394325"/>
              <a:ext cx="76200" cy="793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6" name="Line 457"/>
            <p:cNvSpPr>
              <a:spLocks noChangeShapeType="1"/>
            </p:cNvSpPr>
            <p:nvPr/>
          </p:nvSpPr>
          <p:spPr bwMode="auto">
            <a:xfrm>
              <a:off x="2986088" y="3694113"/>
              <a:ext cx="19907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59"/>
            <p:cNvSpPr>
              <a:spLocks noChangeShapeType="1"/>
            </p:cNvSpPr>
            <p:nvPr/>
          </p:nvSpPr>
          <p:spPr bwMode="auto">
            <a:xfrm>
              <a:off x="3508375" y="6270625"/>
              <a:ext cx="307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460"/>
            <p:cNvSpPr>
              <a:spLocks noChangeShapeType="1"/>
            </p:cNvSpPr>
            <p:nvPr/>
          </p:nvSpPr>
          <p:spPr bwMode="auto">
            <a:xfrm>
              <a:off x="3675063" y="5432425"/>
              <a:ext cx="5349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9" name="Group 469"/>
            <p:cNvGrpSpPr>
              <a:grpSpLocks/>
            </p:cNvGrpSpPr>
            <p:nvPr/>
          </p:nvGrpSpPr>
          <p:grpSpPr bwMode="auto">
            <a:xfrm>
              <a:off x="4214813" y="5248275"/>
              <a:ext cx="93662" cy="398463"/>
              <a:chOff x="1610" y="1549"/>
              <a:chExt cx="56" cy="227"/>
            </a:xfrm>
          </p:grpSpPr>
          <p:sp>
            <p:nvSpPr>
              <p:cNvPr id="75" name="Line 467"/>
              <p:cNvSpPr>
                <a:spLocks noChangeShapeType="1"/>
              </p:cNvSpPr>
              <p:nvPr/>
            </p:nvSpPr>
            <p:spPr bwMode="auto">
              <a:xfrm>
                <a:off x="1610" y="154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Line 468"/>
              <p:cNvSpPr>
                <a:spLocks noChangeShapeType="1"/>
              </p:cNvSpPr>
              <p:nvPr/>
            </p:nvSpPr>
            <p:spPr bwMode="auto">
              <a:xfrm>
                <a:off x="1666" y="154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" name="Group 470"/>
            <p:cNvGrpSpPr>
              <a:grpSpLocks/>
            </p:cNvGrpSpPr>
            <p:nvPr/>
          </p:nvGrpSpPr>
          <p:grpSpPr bwMode="auto">
            <a:xfrm>
              <a:off x="2452688" y="4794250"/>
              <a:ext cx="93662" cy="398463"/>
              <a:chOff x="1610" y="1549"/>
              <a:chExt cx="56" cy="227"/>
            </a:xfrm>
          </p:grpSpPr>
          <p:sp>
            <p:nvSpPr>
              <p:cNvPr id="73" name="Line 471"/>
              <p:cNvSpPr>
                <a:spLocks noChangeShapeType="1"/>
              </p:cNvSpPr>
              <p:nvPr/>
            </p:nvSpPr>
            <p:spPr bwMode="auto">
              <a:xfrm>
                <a:off x="1610" y="154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Line 472"/>
              <p:cNvSpPr>
                <a:spLocks noChangeShapeType="1"/>
              </p:cNvSpPr>
              <p:nvPr/>
            </p:nvSpPr>
            <p:spPr bwMode="auto">
              <a:xfrm>
                <a:off x="1666" y="154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" name="Line 473"/>
            <p:cNvSpPr>
              <a:spLocks noChangeShapeType="1"/>
            </p:cNvSpPr>
            <p:nvPr/>
          </p:nvSpPr>
          <p:spPr bwMode="auto">
            <a:xfrm flipV="1">
              <a:off x="1979613" y="4995863"/>
              <a:ext cx="4587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479"/>
            <p:cNvSpPr>
              <a:spLocks noChangeShapeType="1"/>
            </p:cNvSpPr>
            <p:nvPr/>
          </p:nvSpPr>
          <p:spPr bwMode="auto">
            <a:xfrm>
              <a:off x="4498975" y="6294438"/>
              <a:ext cx="382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3" name="Group 481"/>
            <p:cNvGrpSpPr>
              <a:grpSpLocks/>
            </p:cNvGrpSpPr>
            <p:nvPr/>
          </p:nvGrpSpPr>
          <p:grpSpPr bwMode="auto">
            <a:xfrm>
              <a:off x="1785938" y="5803900"/>
              <a:ext cx="382587" cy="452438"/>
              <a:chOff x="2018" y="1955"/>
              <a:chExt cx="227" cy="258"/>
            </a:xfrm>
          </p:grpSpPr>
          <p:sp>
            <p:nvSpPr>
              <p:cNvPr id="70" name="Oval 482"/>
              <p:cNvSpPr>
                <a:spLocks noChangeArrowheads="1"/>
              </p:cNvSpPr>
              <p:nvPr/>
            </p:nvSpPr>
            <p:spPr bwMode="auto">
              <a:xfrm>
                <a:off x="2109" y="1955"/>
                <a:ext cx="46" cy="4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71" name="Line 483"/>
              <p:cNvSpPr>
                <a:spLocks noChangeShapeType="1"/>
              </p:cNvSpPr>
              <p:nvPr/>
            </p:nvSpPr>
            <p:spPr bwMode="auto">
              <a:xfrm>
                <a:off x="2133" y="1987"/>
                <a:ext cx="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Line 484"/>
              <p:cNvSpPr>
                <a:spLocks noChangeShapeType="1"/>
              </p:cNvSpPr>
              <p:nvPr/>
            </p:nvSpPr>
            <p:spPr bwMode="auto">
              <a:xfrm>
                <a:off x="2018" y="2205"/>
                <a:ext cx="22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4" name="Oval 486"/>
            <p:cNvSpPr>
              <a:spLocks noChangeArrowheads="1"/>
            </p:cNvSpPr>
            <p:nvPr/>
          </p:nvSpPr>
          <p:spPr bwMode="auto">
            <a:xfrm>
              <a:off x="1916113" y="4951413"/>
              <a:ext cx="77787" cy="777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5" name="Line 487"/>
            <p:cNvSpPr>
              <a:spLocks noChangeShapeType="1"/>
            </p:cNvSpPr>
            <p:nvPr/>
          </p:nvSpPr>
          <p:spPr bwMode="auto">
            <a:xfrm>
              <a:off x="1955800" y="5262563"/>
              <a:ext cx="0" cy="3984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488"/>
            <p:cNvSpPr>
              <a:spLocks noChangeShapeType="1"/>
            </p:cNvSpPr>
            <p:nvPr/>
          </p:nvSpPr>
          <p:spPr bwMode="auto">
            <a:xfrm>
              <a:off x="4857750" y="5715000"/>
              <a:ext cx="0" cy="317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Text Box 489"/>
            <p:cNvSpPr txBox="1">
              <a:spLocks noChangeArrowheads="1"/>
            </p:cNvSpPr>
            <p:nvPr/>
          </p:nvSpPr>
          <p:spPr bwMode="auto">
            <a:xfrm>
              <a:off x="2019162" y="5281086"/>
              <a:ext cx="611188" cy="34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490"/>
            <p:cNvSpPr txBox="1">
              <a:spLocks noChangeArrowheads="1"/>
            </p:cNvSpPr>
            <p:nvPr/>
          </p:nvSpPr>
          <p:spPr bwMode="auto">
            <a:xfrm>
              <a:off x="4813208" y="5649937"/>
              <a:ext cx="612775" cy="34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ru-RU" altLang="ru-RU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вых</a:t>
              </a:r>
              <a:endPara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Group 491"/>
            <p:cNvGrpSpPr>
              <a:grpSpLocks/>
            </p:cNvGrpSpPr>
            <p:nvPr/>
          </p:nvGrpSpPr>
          <p:grpSpPr bwMode="auto">
            <a:xfrm rot="5400000">
              <a:off x="4237831" y="5790407"/>
              <a:ext cx="896937" cy="152400"/>
              <a:chOff x="827" y="2432"/>
              <a:chExt cx="511" cy="91"/>
            </a:xfrm>
          </p:grpSpPr>
          <p:sp>
            <p:nvSpPr>
              <p:cNvPr id="67" name="Rectangle 492"/>
              <p:cNvSpPr>
                <a:spLocks noChangeArrowheads="1"/>
              </p:cNvSpPr>
              <p:nvPr/>
            </p:nvSpPr>
            <p:spPr bwMode="auto">
              <a:xfrm>
                <a:off x="975" y="2432"/>
                <a:ext cx="227" cy="9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8" name="Line 493"/>
              <p:cNvSpPr>
                <a:spLocks noChangeShapeType="1"/>
              </p:cNvSpPr>
              <p:nvPr/>
            </p:nvSpPr>
            <p:spPr bwMode="auto">
              <a:xfrm>
                <a:off x="1202" y="247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Line 494"/>
              <p:cNvSpPr>
                <a:spLocks noChangeShapeType="1"/>
              </p:cNvSpPr>
              <p:nvPr/>
            </p:nvSpPr>
            <p:spPr bwMode="auto">
              <a:xfrm>
                <a:off x="827" y="2474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" name="Text Box 496"/>
            <p:cNvSpPr txBox="1">
              <a:spLocks noChangeArrowheads="1"/>
            </p:cNvSpPr>
            <p:nvPr/>
          </p:nvSpPr>
          <p:spPr bwMode="auto">
            <a:xfrm>
              <a:off x="2527300" y="3935413"/>
              <a:ext cx="458788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R1</a:t>
              </a:r>
              <a:endPara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 Box 498"/>
            <p:cNvSpPr txBox="1">
              <a:spLocks noChangeArrowheads="1"/>
            </p:cNvSpPr>
            <p:nvPr/>
          </p:nvSpPr>
          <p:spPr bwMode="auto">
            <a:xfrm>
              <a:off x="4286250" y="5715000"/>
              <a:ext cx="45878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/>
                <a:t>R</a:t>
              </a:r>
              <a:r>
                <a:rPr lang="ru-RU" altLang="ru-RU" sz="1000"/>
                <a:t>н</a:t>
              </a:r>
            </a:p>
          </p:txBody>
        </p:sp>
        <p:sp>
          <p:nvSpPr>
            <p:cNvPr id="53" name="Text Box 499"/>
            <p:cNvSpPr txBox="1">
              <a:spLocks noChangeArrowheads="1"/>
            </p:cNvSpPr>
            <p:nvPr/>
          </p:nvSpPr>
          <p:spPr bwMode="auto">
            <a:xfrm>
              <a:off x="3228975" y="5684838"/>
              <a:ext cx="458788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ru-RU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э</a:t>
              </a:r>
            </a:p>
          </p:txBody>
        </p:sp>
        <p:sp>
          <p:nvSpPr>
            <p:cNvPr id="54" name="Text Box 500"/>
            <p:cNvSpPr txBox="1">
              <a:spLocks noChangeArrowheads="1"/>
            </p:cNvSpPr>
            <p:nvPr/>
          </p:nvSpPr>
          <p:spPr bwMode="auto">
            <a:xfrm>
              <a:off x="4151313" y="4953414"/>
              <a:ext cx="458787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5" name="Text Box 502"/>
            <p:cNvSpPr txBox="1">
              <a:spLocks noChangeArrowheads="1"/>
            </p:cNvSpPr>
            <p:nvPr/>
          </p:nvSpPr>
          <p:spPr bwMode="auto">
            <a:xfrm>
              <a:off x="2063750" y="4668838"/>
              <a:ext cx="458788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altLang="ru-RU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6" name="Line 504"/>
            <p:cNvSpPr>
              <a:spLocks noChangeShapeType="1"/>
            </p:cNvSpPr>
            <p:nvPr/>
          </p:nvSpPr>
          <p:spPr bwMode="auto">
            <a:xfrm flipH="1">
              <a:off x="4970463" y="4189413"/>
              <a:ext cx="0" cy="157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505"/>
            <p:cNvSpPr>
              <a:spLocks noChangeShapeType="1"/>
            </p:cNvSpPr>
            <p:nvPr/>
          </p:nvSpPr>
          <p:spPr bwMode="auto">
            <a:xfrm>
              <a:off x="4784725" y="4330700"/>
              <a:ext cx="382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Text Box 510"/>
            <p:cNvSpPr txBox="1">
              <a:spLocks noChangeArrowheads="1"/>
            </p:cNvSpPr>
            <p:nvPr/>
          </p:nvSpPr>
          <p:spPr bwMode="auto">
            <a:xfrm>
              <a:off x="4412537" y="3866142"/>
              <a:ext cx="536575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</a:p>
          </p:txBody>
        </p:sp>
        <p:sp>
          <p:nvSpPr>
            <p:cNvPr id="59" name="Text Box 511"/>
            <p:cNvSpPr txBox="1">
              <a:spLocks noChangeArrowheads="1"/>
            </p:cNvSpPr>
            <p:nvPr/>
          </p:nvSpPr>
          <p:spPr bwMode="auto">
            <a:xfrm>
              <a:off x="3862326" y="4779587"/>
              <a:ext cx="458788" cy="30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Line 671"/>
            <p:cNvSpPr>
              <a:spLocks noChangeShapeType="1"/>
            </p:cNvSpPr>
            <p:nvPr/>
          </p:nvSpPr>
          <p:spPr bwMode="auto">
            <a:xfrm>
              <a:off x="4970463" y="3695700"/>
              <a:ext cx="0" cy="1587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" name="Group 717"/>
            <p:cNvGrpSpPr>
              <a:grpSpLocks/>
            </p:cNvGrpSpPr>
            <p:nvPr/>
          </p:nvGrpSpPr>
          <p:grpSpPr bwMode="auto">
            <a:xfrm>
              <a:off x="4781550" y="3832225"/>
              <a:ext cx="382588" cy="409575"/>
              <a:chOff x="3038" y="2819"/>
              <a:chExt cx="227" cy="233"/>
            </a:xfrm>
          </p:grpSpPr>
          <p:sp>
            <p:nvSpPr>
              <p:cNvPr id="65" name="Oval 718"/>
              <p:cNvSpPr>
                <a:spLocks noChangeArrowheads="1"/>
              </p:cNvSpPr>
              <p:nvPr/>
            </p:nvSpPr>
            <p:spPr bwMode="auto">
              <a:xfrm>
                <a:off x="3038" y="2825"/>
                <a:ext cx="227" cy="22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66" name="Line 719"/>
              <p:cNvSpPr>
                <a:spLocks noChangeShapeType="1"/>
              </p:cNvSpPr>
              <p:nvPr/>
            </p:nvSpPr>
            <p:spPr bwMode="auto">
              <a:xfrm flipV="1">
                <a:off x="3152" y="2819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2" name="Line 479"/>
            <p:cNvSpPr>
              <a:spLocks noChangeShapeType="1"/>
            </p:cNvSpPr>
            <p:nvPr/>
          </p:nvSpPr>
          <p:spPr bwMode="auto">
            <a:xfrm>
              <a:off x="4316413" y="5437188"/>
              <a:ext cx="3825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cxnSp>
          <p:nvCxnSpPr>
            <p:cNvPr id="63" name="Прямая соединительная линия 62"/>
            <p:cNvCxnSpPr/>
            <p:nvPr/>
          </p:nvCxnSpPr>
          <p:spPr>
            <a:xfrm rot="5400000" flipH="1" flipV="1">
              <a:off x="2803493" y="4768577"/>
              <a:ext cx="363602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rot="16200000" flipH="1">
              <a:off x="3285262" y="4080274"/>
              <a:ext cx="779601" cy="31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/>
          <p:cNvSpPr txBox="1"/>
          <p:nvPr/>
        </p:nvSpPr>
        <p:spPr>
          <a:xfrm>
            <a:off x="5580112" y="692696"/>
            <a:ext cx="3456384" cy="485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усилителе  на БПТ по схеме с ОК коллектор является общим электродом по переменному току для входной (базовой) и выходной (эмиттерной) цепей.</a:t>
            </a:r>
          </a:p>
          <a:p>
            <a:pPr indent="355600"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схеме имеет место усиление по току, т.к.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&lt;&lt;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усиление по напряжению,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т.к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7504" y="5696206"/>
            <a:ext cx="881953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Усилитель имеет большое входное сопротивление и малое выходное сопротивление.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1045515" y="3831431"/>
            <a:ext cx="1178445" cy="107552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5" name="Прямая со стрелкой 94"/>
          <p:cNvCxnSpPr/>
          <p:nvPr/>
        </p:nvCxnSpPr>
        <p:spPr>
          <a:xfrm flipH="1" flipV="1">
            <a:off x="1020115" y="4369193"/>
            <a:ext cx="125418" cy="28464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4897254" y="131088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953248" y="199544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10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4624"/>
            <a:ext cx="864096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76672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Усилительное устройство обычно  состоит из нескольких усилителей (каскадов), соединенных друг с другом.  Межкаскадные связи выполняются в виде непосредственных (прямых, гальванических) или с разделением по постоянному току (с помощью конденсаторов или трансформаторов).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построении усилителей с непосредственными связями важной проблемой является дрейф, т.е. изменение постоянного напряжения (тока) при отсутствии входного сигнала из-за изменения температуры окружающей среды, напряжения питания и других дестабилизирующих факторов. 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Дрейф зависит от коэффициента усиления и приводит  к искажениям усиливаемого сигнала. 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мер борьбы с дрейфом является использование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дифференциального усилителя (ДУ)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Дифференциальный усилитель представляет собой два идентичных усилителя,  к выходам которых  подключена нагрузка.</a:t>
            </a:r>
          </a:p>
          <a:p>
            <a:pPr indent="355600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20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9349</TotalTime>
  <Words>2723</Words>
  <Application>Microsoft Office PowerPoint</Application>
  <PresentationFormat>Экран (4:3)</PresentationFormat>
  <Paragraphs>531</Paragraphs>
  <Slides>30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adanilov</cp:lastModifiedBy>
  <cp:revision>836</cp:revision>
  <cp:lastPrinted>2018-08-16T12:42:44Z</cp:lastPrinted>
  <dcterms:created xsi:type="dcterms:W3CDTF">2015-10-06T16:05:06Z</dcterms:created>
  <dcterms:modified xsi:type="dcterms:W3CDTF">2023-10-02T12:22:39Z</dcterms:modified>
</cp:coreProperties>
</file>