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8"/>
  </p:notesMasterIdLst>
  <p:sldIdLst>
    <p:sldId id="256" r:id="rId2"/>
    <p:sldId id="282" r:id="rId3"/>
    <p:sldId id="258" r:id="rId4"/>
    <p:sldId id="284" r:id="rId5"/>
    <p:sldId id="259" r:id="rId6"/>
    <p:sldId id="287" r:id="rId7"/>
    <p:sldId id="304" r:id="rId8"/>
    <p:sldId id="291" r:id="rId9"/>
    <p:sldId id="293" r:id="rId10"/>
    <p:sldId id="296" r:id="rId11"/>
    <p:sldId id="297" r:id="rId12"/>
    <p:sldId id="299" r:id="rId13"/>
    <p:sldId id="301" r:id="rId14"/>
    <p:sldId id="303" r:id="rId15"/>
    <p:sldId id="308" r:id="rId16"/>
    <p:sldId id="310" r:id="rId17"/>
    <p:sldId id="336" r:id="rId18"/>
    <p:sldId id="334" r:id="rId19"/>
    <p:sldId id="335" r:id="rId20"/>
    <p:sldId id="319" r:id="rId21"/>
    <p:sldId id="339" r:id="rId22"/>
    <p:sldId id="333" r:id="rId23"/>
    <p:sldId id="340" r:id="rId24"/>
    <p:sldId id="343" r:id="rId25"/>
    <p:sldId id="344" r:id="rId26"/>
    <p:sldId id="345" r:id="rId2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62" autoAdjust="0"/>
    <p:restoredTop sz="94660"/>
  </p:normalViewPr>
  <p:slideViewPr>
    <p:cSldViewPr>
      <p:cViewPr varScale="1">
        <p:scale>
          <a:sx n="77" d="100"/>
          <a:sy n="77" d="100"/>
        </p:scale>
        <p:origin x="-108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14730E2-FB0D-496C-BA64-0C1A01B70C55}" type="datetimeFigureOut">
              <a:rPr lang="ru-RU" smtClean="0"/>
              <a:pPr/>
              <a:t>03.10.2023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FA8AC89-402E-47D3-BF4E-A8A62D68BA8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A8AC89-402E-47D3-BF4E-A8A62D68BA85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Попросить ребят сформулировать тему урока. Своё отношение к уроку выразить при помощи смайликов:</a:t>
            </a:r>
            <a:r>
              <a:rPr lang="ru-RU" baseline="0" dirty="0" smtClean="0"/>
              <a:t> прикрепить их к своим кораблям магнитами. Жюри </a:t>
            </a:r>
            <a:r>
              <a:rPr lang="ru-RU" baseline="0" smtClean="0"/>
              <a:t>подводит итоги.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A8AC89-402E-47D3-BF4E-A8A62D68BA85}" type="slidenum">
              <a:rPr lang="ru-RU" smtClean="0"/>
              <a:pPr/>
              <a:t>24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Перед</a:t>
            </a:r>
            <a:r>
              <a:rPr lang="ru-RU" baseline="0" dirty="0" smtClean="0"/>
              <a:t> заданием сказать: «Чтобы открылись ворота бухты и выпустили вас в открытое плавание, надо выполнить следующее задание».</a:t>
            </a:r>
            <a:endParaRPr lang="ru-RU" dirty="0" smtClean="0"/>
          </a:p>
          <a:p>
            <a:r>
              <a:rPr lang="ru-RU" dirty="0" smtClean="0"/>
              <a:t>После выполнения задания </a:t>
            </a:r>
            <a:r>
              <a:rPr lang="ru-RU" baseline="0" dirty="0" smtClean="0"/>
              <a:t>на доске задать команде вопрос: какая морфема образует формы слов, а какие морфемы образуют однокоренные слова? 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A8AC89-402E-47D3-BF4E-A8A62D68BA85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Количество слов равно количеству баллов.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A8AC89-402E-47D3-BF4E-A8A62D68BA85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1031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A086E9B-9BAC-483B-8768-F7A3C8A0E6B9}" type="slidenum">
              <a:rPr lang="ru-RU" smtClean="0"/>
              <a:pPr/>
              <a:t>6</a:t>
            </a:fld>
            <a:endParaRPr lang="ru-RU" smtClean="0"/>
          </a:p>
        </p:txBody>
      </p:sp>
      <p:sp>
        <p:nvSpPr>
          <p:cNvPr id="28675" name="Rectangle 1026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676" name="Rectangle 1027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1031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827C7F1-A8AF-43F8-B21E-77D2A0312544}" type="slidenum">
              <a:rPr lang="ru-RU"/>
              <a:pPr/>
              <a:t>15</a:t>
            </a:fld>
            <a:endParaRPr lang="ru-RU"/>
          </a:p>
        </p:txBody>
      </p:sp>
      <p:sp>
        <p:nvSpPr>
          <p:cNvPr id="25602" name="Rectangle 1026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603" name="Rectangle 1027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1031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AD08B47-E592-4B65-A240-30F42F39079C}" type="slidenum">
              <a:rPr lang="ru-RU" smtClean="0"/>
              <a:pPr/>
              <a:t>16</a:t>
            </a:fld>
            <a:endParaRPr lang="ru-RU" smtClean="0"/>
          </a:p>
        </p:txBody>
      </p:sp>
      <p:sp>
        <p:nvSpPr>
          <p:cNvPr id="337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379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1031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7E7D73E-AE87-42BD-942D-DCF149CD96B4}" type="slidenum">
              <a:rPr lang="ru-RU" smtClean="0"/>
              <a:pPr/>
              <a:t>17</a:t>
            </a:fld>
            <a:endParaRPr lang="ru-RU" smtClean="0"/>
          </a:p>
        </p:txBody>
      </p:sp>
      <p:sp>
        <p:nvSpPr>
          <p:cNvPr id="348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8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A8AC89-402E-47D3-BF4E-A8A62D68BA85}" type="slidenum">
              <a:rPr lang="ru-RU" smtClean="0"/>
              <a:pPr/>
              <a:t>20</a:t>
            </a:fld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A8AC89-402E-47D3-BF4E-A8A62D68BA85}" type="slidenum">
              <a:rPr lang="ru-RU" smtClean="0"/>
              <a:pPr/>
              <a:t>21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14D9C1-BBF6-4F9C-9DC8-B26548F83ED3}" type="datetimeFigureOut">
              <a:rPr lang="ru-RU" smtClean="0"/>
              <a:pPr/>
              <a:t>03.10.2023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78B9E0-1B82-43B3-9041-FFCCC04EB1E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med">
    <p:dissolv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14D9C1-BBF6-4F9C-9DC8-B26548F83ED3}" type="datetimeFigureOut">
              <a:rPr lang="ru-RU" smtClean="0"/>
              <a:pPr/>
              <a:t>03.10.2023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78B9E0-1B82-43B3-9041-FFCCC04EB1E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dissolv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14D9C1-BBF6-4F9C-9DC8-B26548F83ED3}" type="datetimeFigureOut">
              <a:rPr lang="ru-RU" smtClean="0"/>
              <a:pPr/>
              <a:t>03.10.2023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78B9E0-1B82-43B3-9041-FFCCC04EB1E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dissolv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14D9C1-BBF6-4F9C-9DC8-B26548F83ED3}" type="datetimeFigureOut">
              <a:rPr lang="ru-RU" smtClean="0"/>
              <a:pPr/>
              <a:t>03.10.2023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78B9E0-1B82-43B3-9041-FFCCC04EB1E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dissolv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14D9C1-BBF6-4F9C-9DC8-B26548F83ED3}" type="datetimeFigureOut">
              <a:rPr lang="ru-RU" smtClean="0"/>
              <a:pPr/>
              <a:t>03.10.2023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78B9E0-1B82-43B3-9041-FFCCC04EB1E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med">
    <p:dissolv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14D9C1-BBF6-4F9C-9DC8-B26548F83ED3}" type="datetimeFigureOut">
              <a:rPr lang="ru-RU" smtClean="0"/>
              <a:pPr/>
              <a:t>03.10.2023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78B9E0-1B82-43B3-9041-FFCCC04EB1E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dissolv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14D9C1-BBF6-4F9C-9DC8-B26548F83ED3}" type="datetimeFigureOut">
              <a:rPr lang="ru-RU" smtClean="0"/>
              <a:pPr/>
              <a:t>03.10.2023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78B9E0-1B82-43B3-9041-FFCCC04EB1E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dissolv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14D9C1-BBF6-4F9C-9DC8-B26548F83ED3}" type="datetimeFigureOut">
              <a:rPr lang="ru-RU" smtClean="0"/>
              <a:pPr/>
              <a:t>03.10.2023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78B9E0-1B82-43B3-9041-FFCCC04EB1E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dissolv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14D9C1-BBF6-4F9C-9DC8-B26548F83ED3}" type="datetimeFigureOut">
              <a:rPr lang="ru-RU" smtClean="0"/>
              <a:pPr/>
              <a:t>03.10.2023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78B9E0-1B82-43B3-9041-FFCCC04EB1E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dissolv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14D9C1-BBF6-4F9C-9DC8-B26548F83ED3}" type="datetimeFigureOut">
              <a:rPr lang="ru-RU" smtClean="0"/>
              <a:pPr/>
              <a:t>03.10.2023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78B9E0-1B82-43B3-9041-FFCCC04EB1E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dissolv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14D9C1-BBF6-4F9C-9DC8-B26548F83ED3}" type="datetimeFigureOut">
              <a:rPr lang="ru-RU" smtClean="0"/>
              <a:pPr/>
              <a:t>03.10.2023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AC78B9E0-1B82-43B3-9041-FFCCC04EB1E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spd="med">
    <p:dissolv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6214D9C1-BBF6-4F9C-9DC8-B26548F83ED3}" type="datetimeFigureOut">
              <a:rPr lang="ru-RU" smtClean="0"/>
              <a:pPr/>
              <a:t>03.10.2023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AC78B9E0-1B82-43B3-9041-FFCCC04EB1E2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med">
    <p:dissolve/>
  </p:transition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hyperlink" Target="http://festival.1september.ru:8080/articles/517692/img3.GIF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gif"/><Relationship Id="rId4" Type="http://schemas.openxmlformats.org/officeDocument/2006/relationships/hyperlink" Target="http://festival.1september.ru:8080/articles/517692/img1.GIF" TargetMode="Externa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gi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wm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wmf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w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алые паруса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475656" y="332656"/>
            <a:ext cx="6624736" cy="3312368"/>
          </a:xfrm>
          <a:prstGeom prst="rect">
            <a:avLst/>
          </a:prstGeom>
        </p:spPr>
      </p:pic>
      <p:sp>
        <p:nvSpPr>
          <p:cNvPr id="6" name="Заголовок 5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7" name="Подзаголовок 6"/>
          <p:cNvSpPr>
            <a:spLocks noGrp="1"/>
          </p:cNvSpPr>
          <p:nvPr>
            <p:ph type="subTitle" idx="1"/>
          </p:nvPr>
        </p:nvSpPr>
        <p:spPr>
          <a:xfrm>
            <a:off x="539552" y="3789040"/>
            <a:ext cx="7848544" cy="1192096"/>
          </a:xfrm>
        </p:spPr>
        <p:txBody>
          <a:bodyPr>
            <a:noAutofit/>
          </a:bodyPr>
          <a:lstStyle/>
          <a:p>
            <a:r>
              <a:rPr lang="ru-RU" sz="3600" dirty="0" smtClean="0"/>
              <a:t>«Правилу  следуй   упорно , чтобы   словам было   тесно , а  мыслям   просторно»      ( Н.А.Некрасов)</a:t>
            </a:r>
            <a:endParaRPr lang="ru-RU" sz="3600" dirty="0"/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39823" y="527978"/>
            <a:ext cx="7892617" cy="57813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175787030"/>
      </p:ext>
    </p:extLst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SSS\Desktop\image_1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725804354"/>
      </p:ext>
    </p:extLst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>
            <a:normAutofit lnSpcReduction="10000"/>
          </a:bodyPr>
          <a:lstStyle/>
          <a:p>
            <a:r>
              <a:rPr lang="ru-RU" sz="3600" dirty="0"/>
              <a:t>В этом городе жили глухие согласные: П, Ф, К, Т, Ш, Х, Ц, Ч, Щ во главе с </a:t>
            </a:r>
            <a:r>
              <a:rPr lang="ru-RU" sz="3600" b="1" dirty="0"/>
              <a:t>королевой </a:t>
            </a:r>
            <a:r>
              <a:rPr lang="ru-RU" sz="3600" b="1" dirty="0">
                <a:solidFill>
                  <a:srgbClr val="FF0000"/>
                </a:solidFill>
              </a:rPr>
              <a:t>С</a:t>
            </a:r>
            <a:r>
              <a:rPr lang="ru-RU" sz="3600" b="1" dirty="0"/>
              <a:t>.</a:t>
            </a:r>
          </a:p>
        </p:txBody>
      </p:sp>
      <p:pic>
        <p:nvPicPr>
          <p:cNvPr id="5" name="Объект 4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83968" y="692696"/>
            <a:ext cx="4176463" cy="482453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769169371"/>
      </p:ext>
    </p:extLst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SSS\Desktop\2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486646"/>
            <a:ext cx="7441458" cy="36724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031320520"/>
      </p:ext>
    </p:extLst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Картинка 2 из 3918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86512" y="1214422"/>
            <a:ext cx="2857488" cy="4588026"/>
          </a:xfrm>
          <a:prstGeom prst="rect">
            <a:avLst/>
          </a:prstGeom>
          <a:noFill/>
        </p:spPr>
      </p:pic>
      <p:pic>
        <p:nvPicPr>
          <p:cNvPr id="4100" name="Picture 4" descr="Картинка 3 из 3918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1214422"/>
            <a:ext cx="3000364" cy="4572008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2928926" y="1214422"/>
            <a:ext cx="1785950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 smtClean="0">
                <a:solidFill>
                  <a:srgbClr val="002060"/>
                </a:solidFill>
                <a:latin typeface="Bookman Old Style" pitchFamily="18" charset="0"/>
                <a:cs typeface="Times New Roman" pitchFamily="18" charset="0"/>
              </a:rPr>
              <a:t>РАЗ</a:t>
            </a:r>
          </a:p>
          <a:p>
            <a:r>
              <a:rPr lang="ru-RU" sz="4800" b="1" dirty="0" smtClean="0">
                <a:solidFill>
                  <a:srgbClr val="002060"/>
                </a:solidFill>
                <a:latin typeface="Bookman Old Style" pitchFamily="18" charset="0"/>
                <a:cs typeface="Times New Roman" pitchFamily="18" charset="0"/>
              </a:rPr>
              <a:t>БЕЗ</a:t>
            </a:r>
          </a:p>
          <a:p>
            <a:r>
              <a:rPr lang="ru-RU" sz="4800" b="1" dirty="0" smtClean="0">
                <a:solidFill>
                  <a:srgbClr val="002060"/>
                </a:solidFill>
                <a:latin typeface="Bookman Old Style" pitchFamily="18" charset="0"/>
                <a:cs typeface="Times New Roman" pitchFamily="18" charset="0"/>
              </a:rPr>
              <a:t>ВОЗ</a:t>
            </a:r>
          </a:p>
          <a:p>
            <a:r>
              <a:rPr lang="ru-RU" sz="4800" b="1" dirty="0" smtClean="0">
                <a:solidFill>
                  <a:srgbClr val="002060"/>
                </a:solidFill>
                <a:latin typeface="Bookman Old Style" pitchFamily="18" charset="0"/>
                <a:cs typeface="Times New Roman" pitchFamily="18" charset="0"/>
              </a:rPr>
              <a:t>НИЗ</a:t>
            </a:r>
          </a:p>
          <a:p>
            <a:r>
              <a:rPr lang="ru-RU" sz="4800" b="1" dirty="0" smtClean="0">
                <a:solidFill>
                  <a:srgbClr val="002060"/>
                </a:solidFill>
                <a:latin typeface="Bookman Old Style" pitchFamily="18" charset="0"/>
                <a:cs typeface="Times New Roman" pitchFamily="18" charset="0"/>
              </a:rPr>
              <a:t>ВЗ</a:t>
            </a:r>
          </a:p>
          <a:p>
            <a:r>
              <a:rPr lang="ru-RU" sz="4800" b="1" dirty="0" smtClean="0">
                <a:solidFill>
                  <a:srgbClr val="002060"/>
                </a:solidFill>
                <a:latin typeface="Bookman Old Style" pitchFamily="18" charset="0"/>
                <a:cs typeface="Times New Roman" pitchFamily="18" charset="0"/>
              </a:rPr>
              <a:t>ИЗ</a:t>
            </a:r>
            <a:endParaRPr lang="ru-RU" sz="4800" b="1" dirty="0">
              <a:solidFill>
                <a:srgbClr val="002060"/>
              </a:solidFill>
              <a:latin typeface="Bookman Old Style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0" y="5786455"/>
            <a:ext cx="3000364" cy="954107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БВГДЖЗРЛМН</a:t>
            </a:r>
          </a:p>
          <a:p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000760" y="5786454"/>
            <a:ext cx="3143240" cy="954107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КПСТФХЦЧШК</a:t>
            </a:r>
          </a:p>
          <a:p>
            <a:pPr algn="ctr"/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85720" y="0"/>
            <a:ext cx="8572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660066"/>
                </a:solidFill>
                <a:latin typeface="Bookman Old Style" pitchFamily="18" charset="0"/>
              </a:rPr>
              <a:t>ЛИНГВИСТИЧЕСКАЯ СКАЗКА</a:t>
            </a:r>
            <a:endParaRPr lang="ru-RU" sz="4000" b="1" dirty="0">
              <a:solidFill>
                <a:srgbClr val="660066"/>
              </a:solidFill>
              <a:latin typeface="Bookman Old Style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786314" y="1214422"/>
            <a:ext cx="1714512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 smtClean="0">
                <a:solidFill>
                  <a:srgbClr val="C00000"/>
                </a:solidFill>
                <a:latin typeface="Bookman Old Style" pitchFamily="18" charset="0"/>
                <a:cs typeface="Times New Roman" pitchFamily="18" charset="0"/>
              </a:rPr>
              <a:t>РАС</a:t>
            </a:r>
          </a:p>
          <a:p>
            <a:r>
              <a:rPr lang="ru-RU" sz="4800" b="1" dirty="0" smtClean="0">
                <a:solidFill>
                  <a:srgbClr val="C00000"/>
                </a:solidFill>
                <a:latin typeface="Bookman Old Style" pitchFamily="18" charset="0"/>
                <a:cs typeface="Times New Roman" pitchFamily="18" charset="0"/>
              </a:rPr>
              <a:t>БЕС</a:t>
            </a:r>
          </a:p>
          <a:p>
            <a:r>
              <a:rPr lang="ru-RU" sz="4800" b="1" dirty="0" smtClean="0">
                <a:solidFill>
                  <a:srgbClr val="C00000"/>
                </a:solidFill>
                <a:latin typeface="Bookman Old Style" pitchFamily="18" charset="0"/>
                <a:cs typeface="Times New Roman" pitchFamily="18" charset="0"/>
              </a:rPr>
              <a:t>ВОС</a:t>
            </a:r>
          </a:p>
          <a:p>
            <a:r>
              <a:rPr lang="ru-RU" sz="4800" b="1" dirty="0" smtClean="0">
                <a:solidFill>
                  <a:srgbClr val="C00000"/>
                </a:solidFill>
                <a:latin typeface="Bookman Old Style" pitchFamily="18" charset="0"/>
                <a:cs typeface="Times New Roman" pitchFamily="18" charset="0"/>
              </a:rPr>
              <a:t>НИС</a:t>
            </a:r>
          </a:p>
          <a:p>
            <a:r>
              <a:rPr lang="ru-RU" sz="4800" b="1" dirty="0" smtClean="0">
                <a:solidFill>
                  <a:srgbClr val="C00000"/>
                </a:solidFill>
                <a:latin typeface="Bookman Old Style" pitchFamily="18" charset="0"/>
                <a:cs typeface="Times New Roman" pitchFamily="18" charset="0"/>
              </a:rPr>
              <a:t>ВС</a:t>
            </a:r>
          </a:p>
          <a:p>
            <a:r>
              <a:rPr lang="ru-RU" sz="4800" b="1" dirty="0" smtClean="0">
                <a:solidFill>
                  <a:srgbClr val="C00000"/>
                </a:solidFill>
                <a:latin typeface="Bookman Old Style" pitchFamily="18" charset="0"/>
                <a:cs typeface="Times New Roman" pitchFamily="18" charset="0"/>
              </a:rPr>
              <a:t>ИС</a:t>
            </a:r>
            <a:endParaRPr lang="ru-RU" sz="4800" b="1" dirty="0">
              <a:solidFill>
                <a:srgbClr val="C00000"/>
              </a:solidFill>
              <a:latin typeface="Bookman Old Style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4530081"/>
      </p:ext>
    </p:extLst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8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3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48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3" dur="1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0454A-AC61-4BF7-84A7-DC20778DF45B}" type="slidenum">
              <a:rPr lang="ru-RU"/>
              <a:pPr/>
              <a:t>15</a:t>
            </a:fld>
            <a:endParaRPr lang="ru-RU"/>
          </a:p>
        </p:txBody>
      </p:sp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714348" y="0"/>
            <a:ext cx="7491412" cy="842946"/>
          </a:xfrm>
          <a:noFill/>
          <a:ln/>
        </p:spPr>
        <p:txBody>
          <a:bodyPr>
            <a:normAutofit fontScale="90000"/>
          </a:bodyPr>
          <a:lstStyle/>
          <a:p>
            <a:pPr algn="l"/>
            <a:r>
              <a:rPr lang="ru-RU" sz="3600" b="1" dirty="0">
                <a:solidFill>
                  <a:srgbClr val="990000"/>
                </a:solidFill>
              </a:rPr>
              <a:t/>
            </a:r>
            <a:br>
              <a:rPr lang="ru-RU" sz="3600" b="1" dirty="0">
                <a:solidFill>
                  <a:srgbClr val="990000"/>
                </a:solidFill>
              </a:rPr>
            </a:br>
            <a:r>
              <a:rPr lang="ru-RU" sz="3600" b="1" dirty="0">
                <a:solidFill>
                  <a:srgbClr val="990000"/>
                </a:solidFill>
              </a:rPr>
              <a:t>       </a:t>
            </a:r>
            <a:r>
              <a:rPr lang="ru-RU" sz="3600" b="1" dirty="0">
                <a:solidFill>
                  <a:srgbClr val="990000"/>
                </a:solidFill>
                <a:latin typeface="Bookman Old Style" pitchFamily="18" charset="0"/>
              </a:rPr>
              <a:t>Стихотворение - помощник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ru-RU" dirty="0"/>
              <a:t>      </a:t>
            </a:r>
            <a:r>
              <a:rPr lang="ru-RU" sz="2400" dirty="0" smtClean="0"/>
              <a:t>   </a:t>
            </a:r>
            <a:endParaRPr lang="ru-RU" sz="2400" dirty="0"/>
          </a:p>
          <a:p>
            <a:pPr>
              <a:buFont typeface="Wingdings" pitchFamily="2" charset="2"/>
              <a:buNone/>
            </a:pPr>
            <a:r>
              <a:rPr lang="ru-RU" sz="3600" b="1" dirty="0">
                <a:latin typeface="Bookman Old Style" pitchFamily="18" charset="0"/>
              </a:rPr>
              <a:t>      </a:t>
            </a:r>
            <a:r>
              <a:rPr lang="ru-RU" sz="3600" b="1" dirty="0" smtClean="0">
                <a:latin typeface="Bookman Old Style" pitchFamily="18" charset="0"/>
              </a:rPr>
              <a:t>  Не </a:t>
            </a:r>
            <a:r>
              <a:rPr lang="ru-RU" sz="3600" b="1" dirty="0">
                <a:latin typeface="Bookman Old Style" pitchFamily="18" charset="0"/>
              </a:rPr>
              <a:t>забудьте, что приставки</a:t>
            </a:r>
          </a:p>
          <a:p>
            <a:pPr>
              <a:buFont typeface="Wingdings" pitchFamily="2" charset="2"/>
              <a:buNone/>
            </a:pPr>
            <a:r>
              <a:rPr lang="ru-RU" sz="3600" b="1" dirty="0">
                <a:latin typeface="Bookman Old Style" pitchFamily="18" charset="0"/>
              </a:rPr>
              <a:t>   </a:t>
            </a:r>
            <a:r>
              <a:rPr lang="ru-RU" sz="3600" b="1" dirty="0" smtClean="0">
                <a:latin typeface="Bookman Old Style" pitchFamily="18" charset="0"/>
              </a:rPr>
              <a:t>   </a:t>
            </a:r>
            <a:r>
              <a:rPr lang="ru-RU" sz="3600" b="1" dirty="0" smtClean="0">
                <a:solidFill>
                  <a:srgbClr val="660066"/>
                </a:solidFill>
                <a:latin typeface="Bookman Old Style" pitchFamily="18" charset="0"/>
              </a:rPr>
              <a:t>ИЗ</a:t>
            </a:r>
            <a:r>
              <a:rPr lang="ru-RU" sz="3600" b="1" dirty="0">
                <a:solidFill>
                  <a:srgbClr val="660066"/>
                </a:solidFill>
                <a:latin typeface="Bookman Old Style" pitchFamily="18" charset="0"/>
              </a:rPr>
              <a:t>, РАЗ, ВОЗ, НИЗ, ЧЕРЕЗ, БЕЗ</a:t>
            </a:r>
          </a:p>
          <a:p>
            <a:pPr>
              <a:buFont typeface="Wingdings" pitchFamily="2" charset="2"/>
              <a:buNone/>
            </a:pPr>
            <a:r>
              <a:rPr lang="ru-RU" sz="3600" b="1" dirty="0">
                <a:latin typeface="Bookman Old Style" pitchFamily="18" charset="0"/>
              </a:rPr>
              <a:t>     </a:t>
            </a:r>
            <a:r>
              <a:rPr lang="ru-RU" sz="3600" b="1" dirty="0" smtClean="0">
                <a:latin typeface="Bookman Old Style" pitchFamily="18" charset="0"/>
              </a:rPr>
              <a:t> Перед </a:t>
            </a:r>
            <a:r>
              <a:rPr lang="ru-RU" sz="3600" b="1" dirty="0">
                <a:latin typeface="Bookman Old Style" pitchFamily="18" charset="0"/>
              </a:rPr>
              <a:t>согласными глухими</a:t>
            </a:r>
          </a:p>
          <a:p>
            <a:pPr>
              <a:buFont typeface="Wingdings" pitchFamily="2" charset="2"/>
              <a:buNone/>
            </a:pPr>
            <a:r>
              <a:rPr lang="ru-RU" sz="3600" b="1" dirty="0">
                <a:latin typeface="Bookman Old Style" pitchFamily="18" charset="0"/>
              </a:rPr>
              <a:t>     </a:t>
            </a:r>
            <a:r>
              <a:rPr lang="ru-RU" sz="3600" b="1" dirty="0" smtClean="0">
                <a:latin typeface="Bookman Old Style" pitchFamily="18" charset="0"/>
              </a:rPr>
              <a:t> Быстро </a:t>
            </a:r>
            <a:r>
              <a:rPr lang="ru-RU" sz="3600" b="1" dirty="0">
                <a:latin typeface="Bookman Old Style" pitchFamily="18" charset="0"/>
              </a:rPr>
              <a:t>сменят </a:t>
            </a:r>
            <a:r>
              <a:rPr lang="ru-RU" sz="3600" b="1" dirty="0">
                <a:solidFill>
                  <a:srgbClr val="990099"/>
                </a:solidFill>
                <a:latin typeface="Bookman Old Style" pitchFamily="18" charset="0"/>
              </a:rPr>
              <a:t>З</a:t>
            </a:r>
            <a:r>
              <a:rPr lang="ru-RU" sz="3600" b="1" dirty="0">
                <a:latin typeface="Bookman Old Style" pitchFamily="18" charset="0"/>
              </a:rPr>
              <a:t> на </a:t>
            </a:r>
            <a:r>
              <a:rPr lang="ru-RU" sz="3600" b="1" dirty="0">
                <a:solidFill>
                  <a:srgbClr val="990099"/>
                </a:solidFill>
                <a:latin typeface="Bookman Old Style" pitchFamily="18" charset="0"/>
              </a:rPr>
              <a:t>С</a:t>
            </a:r>
            <a:r>
              <a:rPr lang="ru-RU" sz="3600" b="1" dirty="0">
                <a:latin typeface="Bookman Old Style" pitchFamily="18" charset="0"/>
              </a:rPr>
              <a:t>.</a:t>
            </a:r>
            <a:endParaRPr lang="ru-RU" sz="3600" b="1" dirty="0">
              <a:solidFill>
                <a:srgbClr val="990099"/>
              </a:solidFill>
              <a:latin typeface="Bookman Old Style" pitchFamily="18" charset="0"/>
            </a:endParaRPr>
          </a:p>
        </p:txBody>
      </p:sp>
      <p:pic>
        <p:nvPicPr>
          <p:cNvPr id="48130" name="Picture 2" descr="arg-exclaim-50-trans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18755" y="3717032"/>
            <a:ext cx="1925245" cy="317662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76647182"/>
      </p:ext>
    </p:extLst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Номер слайда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AA80CFBE-0188-403F-A953-6A028D86A41C}" type="slidenum">
              <a:rPr lang="ru-RU" smtClean="0"/>
              <a:pPr/>
              <a:t>16</a:t>
            </a:fld>
            <a:endParaRPr lang="ru-RU" smtClean="0"/>
          </a:p>
        </p:txBody>
      </p:sp>
      <p:sp>
        <p:nvSpPr>
          <p:cNvPr id="10243" name="Rectangle 2"/>
          <p:cNvSpPr>
            <a:spLocks noGrp="1" noChangeArrowheads="1"/>
          </p:cNvSpPr>
          <p:nvPr>
            <p:ph type="title"/>
          </p:nvPr>
        </p:nvSpPr>
        <p:spPr>
          <a:xfrm>
            <a:off x="1500188" y="228600"/>
            <a:ext cx="7491412" cy="1524000"/>
          </a:xfrm>
        </p:spPr>
        <p:txBody>
          <a:bodyPr/>
          <a:lstStyle/>
          <a:p>
            <a:pPr algn="ctr" eaLnBrk="1" hangingPunct="1"/>
            <a:r>
              <a:rPr lang="ru-RU" b="1" smtClean="0">
                <a:solidFill>
                  <a:srgbClr val="990000"/>
                </a:solidFill>
              </a:rPr>
              <a:t> </a:t>
            </a:r>
            <a:br>
              <a:rPr lang="ru-RU" b="1" smtClean="0">
                <a:solidFill>
                  <a:srgbClr val="990000"/>
                </a:solidFill>
              </a:rPr>
            </a:br>
            <a:r>
              <a:rPr lang="ru-RU" sz="3600" b="1" smtClean="0">
                <a:solidFill>
                  <a:srgbClr val="990000"/>
                </a:solidFill>
              </a:rPr>
              <a:t>ЗАПОМНИ !</a:t>
            </a:r>
          </a:p>
        </p:txBody>
      </p:sp>
      <p:sp>
        <p:nvSpPr>
          <p:cNvPr id="10244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algn="ctr" eaLnBrk="1" hangingPunct="1">
              <a:buFont typeface="Wingdings" pitchFamily="2" charset="2"/>
              <a:buNone/>
            </a:pPr>
            <a:endParaRPr lang="ru-RU" dirty="0" smtClean="0"/>
          </a:p>
          <a:p>
            <a:pPr algn="ctr" eaLnBrk="1" hangingPunct="1">
              <a:lnSpc>
                <a:spcPct val="120000"/>
              </a:lnSpc>
              <a:buFont typeface="Wingdings" pitchFamily="2" charset="2"/>
              <a:buNone/>
            </a:pPr>
            <a:endParaRPr lang="ru-RU" sz="1400" dirty="0" smtClean="0">
              <a:latin typeface="Times New Roman" pitchFamily="18" charset="0"/>
            </a:endParaRPr>
          </a:p>
          <a:p>
            <a:pPr algn="ctr" eaLnBrk="1" hangingPunct="1">
              <a:lnSpc>
                <a:spcPct val="120000"/>
              </a:lnSpc>
              <a:buFont typeface="Wingdings" pitchFamily="2" charset="2"/>
              <a:buNone/>
            </a:pPr>
            <a:r>
              <a:rPr lang="ru-RU" sz="3600" dirty="0" smtClean="0">
                <a:latin typeface="Times New Roman" pitchFamily="18" charset="0"/>
              </a:rPr>
              <a:t>Приставка </a:t>
            </a:r>
            <a:r>
              <a:rPr lang="ru-RU" sz="3600" dirty="0" smtClean="0">
                <a:solidFill>
                  <a:srgbClr val="990000"/>
                </a:solidFill>
                <a:latin typeface="Times New Roman" pitchFamily="18" charset="0"/>
              </a:rPr>
              <a:t>С</a:t>
            </a:r>
            <a:r>
              <a:rPr lang="ru-RU" sz="3600" dirty="0" smtClean="0">
                <a:latin typeface="Times New Roman" pitchFamily="18" charset="0"/>
              </a:rPr>
              <a:t> – этому правилу не подчиняется; она приставка неизменяемая так же, как предлог</a:t>
            </a:r>
            <a:r>
              <a:rPr lang="ru-RU" dirty="0" smtClean="0">
                <a:latin typeface="Times New Roman" pitchFamily="18" charset="0"/>
              </a:rPr>
              <a:t>.</a:t>
            </a:r>
          </a:p>
        </p:txBody>
      </p:sp>
      <p:pic>
        <p:nvPicPr>
          <p:cNvPr id="10245" name="Picture 4" descr="icon_warning_32x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28800" y="533400"/>
            <a:ext cx="1371600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6" name="Picture 5" descr="j030125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324600" y="4648200"/>
            <a:ext cx="236220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Номер слайда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6923268D-A621-4AFB-8E47-88B5E76CADF0}" type="slidenum">
              <a:rPr lang="ru-RU" smtClean="0"/>
              <a:pPr/>
              <a:t>17</a:t>
            </a:fld>
            <a:endParaRPr lang="ru-RU" smtClean="0"/>
          </a:p>
        </p:txBody>
      </p:sp>
      <p:sp>
        <p:nvSpPr>
          <p:cNvPr id="11267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 eaLnBrk="1" hangingPunct="1"/>
            <a:r>
              <a:rPr lang="ru-RU" sz="4000" smtClean="0"/>
              <a:t> </a:t>
            </a:r>
            <a:r>
              <a:rPr lang="ru-RU" sz="4000" b="1" smtClean="0"/>
              <a:t/>
            </a:r>
            <a:br>
              <a:rPr lang="ru-RU" sz="4000" b="1" smtClean="0"/>
            </a:br>
            <a:r>
              <a:rPr lang="ru-RU" sz="3600" b="1" smtClean="0">
                <a:solidFill>
                  <a:srgbClr val="990000"/>
                </a:solidFill>
              </a:rPr>
              <a:t>ЗАПОМНИ !</a:t>
            </a:r>
          </a:p>
        </p:txBody>
      </p:sp>
      <p:sp>
        <p:nvSpPr>
          <p:cNvPr id="11268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 typeface="Wingdings" pitchFamily="2" charset="2"/>
              <a:buNone/>
            </a:pPr>
            <a:endParaRPr lang="ru-RU" dirty="0" smtClean="0"/>
          </a:p>
          <a:p>
            <a:pPr algn="ctr" eaLnBrk="1" hangingPunct="1">
              <a:buFont typeface="Wingdings" pitchFamily="2" charset="2"/>
              <a:buNone/>
            </a:pPr>
            <a:r>
              <a:rPr lang="ru-RU" sz="3200" dirty="0" smtClean="0">
                <a:latin typeface="Times New Roman" pitchFamily="18" charset="0"/>
              </a:rPr>
              <a:t>Слова – исключения:</a:t>
            </a:r>
          </a:p>
          <a:p>
            <a:pPr eaLnBrk="1" hangingPunct="1">
              <a:buFont typeface="Wingdings" pitchFamily="2" charset="2"/>
              <a:buNone/>
            </a:pPr>
            <a:r>
              <a:rPr lang="ru-RU" sz="3200" dirty="0" smtClean="0">
                <a:latin typeface="Times New Roman" pitchFamily="18" charset="0"/>
              </a:rPr>
              <a:t>        </a:t>
            </a:r>
            <a:r>
              <a:rPr lang="ru-RU" sz="3200" dirty="0" smtClean="0">
                <a:solidFill>
                  <a:srgbClr val="990000"/>
                </a:solidFill>
                <a:latin typeface="Times New Roman" pitchFamily="18" charset="0"/>
              </a:rPr>
              <a:t>З</a:t>
            </a:r>
            <a:r>
              <a:rPr lang="ru-RU" sz="3200" dirty="0" smtClean="0">
                <a:latin typeface="Times New Roman" pitchFamily="18" charset="0"/>
              </a:rPr>
              <a:t>ДЕСЬ,</a:t>
            </a:r>
          </a:p>
          <a:p>
            <a:pPr eaLnBrk="1" hangingPunct="1">
              <a:buFont typeface="Wingdings" pitchFamily="2" charset="2"/>
              <a:buNone/>
            </a:pPr>
            <a:r>
              <a:rPr lang="ru-RU" sz="3200" dirty="0" smtClean="0">
                <a:latin typeface="Times New Roman" pitchFamily="18" charset="0"/>
              </a:rPr>
              <a:t>                     </a:t>
            </a:r>
            <a:r>
              <a:rPr lang="ru-RU" sz="3200" dirty="0" smtClean="0">
                <a:solidFill>
                  <a:srgbClr val="990000"/>
                </a:solidFill>
                <a:latin typeface="Times New Roman" pitchFamily="18" charset="0"/>
              </a:rPr>
              <a:t>З</a:t>
            </a:r>
            <a:r>
              <a:rPr lang="ru-RU" sz="3200" dirty="0" smtClean="0">
                <a:latin typeface="Times New Roman" pitchFamily="18" charset="0"/>
              </a:rPr>
              <a:t>ДОРОВЬЕ,</a:t>
            </a:r>
          </a:p>
          <a:p>
            <a:pPr eaLnBrk="1" hangingPunct="1">
              <a:buFont typeface="Wingdings" pitchFamily="2" charset="2"/>
              <a:buNone/>
            </a:pPr>
            <a:r>
              <a:rPr lang="ru-RU" sz="3200" dirty="0" smtClean="0">
                <a:latin typeface="Times New Roman" pitchFamily="18" charset="0"/>
              </a:rPr>
              <a:t>                                          </a:t>
            </a:r>
            <a:r>
              <a:rPr lang="ru-RU" sz="3200" dirty="0" smtClean="0">
                <a:solidFill>
                  <a:srgbClr val="990000"/>
                </a:solidFill>
                <a:latin typeface="Times New Roman" pitchFamily="18" charset="0"/>
              </a:rPr>
              <a:t>З</a:t>
            </a:r>
            <a:r>
              <a:rPr lang="ru-RU" sz="3200" dirty="0" smtClean="0">
                <a:latin typeface="Times New Roman" pitchFamily="18" charset="0"/>
              </a:rPr>
              <a:t>ДАНИЕ</a:t>
            </a:r>
          </a:p>
        </p:txBody>
      </p:sp>
      <p:pic>
        <p:nvPicPr>
          <p:cNvPr id="11269" name="Picture 5" descr="icon_warning_32x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28800" y="304800"/>
            <a:ext cx="13716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70" name="Picture 7" descr="j030125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324600" y="4648200"/>
            <a:ext cx="236220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Сообразительный   остров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C:\Users\Таня\Desktop\Kuda-Bandos-Maldives-1038x69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988840"/>
            <a:ext cx="8640960" cy="4368485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Сообразительный  остров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 </a:t>
            </a:r>
            <a:r>
              <a:rPr lang="ru-RU" sz="2800" dirty="0" smtClean="0"/>
              <a:t>ИЗВЕЩЕНИЕ                            ВСХОДЫ</a:t>
            </a:r>
          </a:p>
          <a:p>
            <a:r>
              <a:rPr lang="ru-RU" sz="2800" dirty="0" smtClean="0"/>
              <a:t>БЕЗВЕТРИЕ                                 РАССТАВАНИЕ</a:t>
            </a:r>
          </a:p>
          <a:p>
            <a:r>
              <a:rPr lang="ru-RU" sz="2800" dirty="0" smtClean="0"/>
              <a:t>БЕЗДЕЛЬНИК                              БЕСКОЗЫРКА</a:t>
            </a:r>
          </a:p>
          <a:p>
            <a:endParaRPr lang="ru-RU" dirty="0" smtClean="0"/>
          </a:p>
          <a:p>
            <a:r>
              <a:rPr lang="ru-RU" dirty="0" smtClean="0"/>
              <a:t> ПРОВЕРЬ:                       «  5» - </a:t>
            </a:r>
            <a:r>
              <a:rPr lang="ru-RU" sz="2400" dirty="0" smtClean="0"/>
              <a:t>НЕТ  ОШИБОК</a:t>
            </a:r>
          </a:p>
          <a:p>
            <a:r>
              <a:rPr lang="ru-RU" sz="3200" dirty="0" smtClean="0"/>
              <a:t>                                   «4» -1-2 </a:t>
            </a:r>
            <a:r>
              <a:rPr lang="ru-RU" sz="2400" dirty="0" smtClean="0"/>
              <a:t>ОШИБКИ</a:t>
            </a:r>
          </a:p>
          <a:p>
            <a:r>
              <a:rPr lang="ru-RU" sz="3200" dirty="0" smtClean="0"/>
              <a:t>                                    «3» – 3-4  ошибки</a:t>
            </a:r>
          </a:p>
          <a:p>
            <a:r>
              <a:rPr lang="ru-RU" sz="3200" dirty="0" smtClean="0"/>
              <a:t>                                   «2»- 5 ошибок</a:t>
            </a:r>
            <a:endParaRPr lang="ru-RU" sz="3200" dirty="0"/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                                                    </a:t>
            </a:r>
            <a:r>
              <a:rPr lang="ru-RU" sz="2800" dirty="0" err="1" smtClean="0"/>
              <a:t>Морфемика</a:t>
            </a:r>
            <a:endParaRPr lang="ru-RU" sz="2800" dirty="0" smtClean="0"/>
          </a:p>
          <a:p>
            <a:r>
              <a:rPr lang="ru-RU" sz="2800" dirty="0" smtClean="0"/>
              <a:t>М                                                Морфемы</a:t>
            </a:r>
            <a:endParaRPr lang="ru-RU" sz="2800" dirty="0"/>
          </a:p>
        </p:txBody>
      </p:sp>
      <p:pic>
        <p:nvPicPr>
          <p:cNvPr id="1026" name="Picture 2" descr="C:\Users\Таня\Desktop\no-translate-detected_1447-160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2060848"/>
            <a:ext cx="4248472" cy="4248472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Судовой   журнал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 </a:t>
            </a:r>
          </a:p>
          <a:p>
            <a:pPr>
              <a:buNone/>
            </a:pPr>
            <a:r>
              <a:rPr lang="ru-RU" sz="4000" dirty="0" smtClean="0"/>
              <a:t>Давно  это  было! Жители   Вавилона  </a:t>
            </a:r>
            <a:r>
              <a:rPr lang="ru-RU" sz="4000" dirty="0" err="1" smtClean="0"/>
              <a:t>зодумали</a:t>
            </a:r>
            <a:r>
              <a:rPr lang="ru-RU" sz="4000" dirty="0" smtClean="0"/>
              <a:t>  </a:t>
            </a:r>
            <a:r>
              <a:rPr lang="ru-RU" sz="4000" dirty="0" err="1" smtClean="0"/>
              <a:t>восвести</a:t>
            </a:r>
            <a:r>
              <a:rPr lang="ru-RU" sz="4000" dirty="0" smtClean="0"/>
              <a:t>   башню  </a:t>
            </a:r>
            <a:r>
              <a:rPr lang="ru-RU" sz="4000" dirty="0" err="1" smtClean="0"/>
              <a:t>высатой</a:t>
            </a:r>
            <a:r>
              <a:rPr lang="ru-RU" sz="4000" dirty="0" smtClean="0"/>
              <a:t>  « до  неба»,чтобы   </a:t>
            </a:r>
            <a:r>
              <a:rPr lang="ru-RU" sz="4000" dirty="0" err="1" smtClean="0"/>
              <a:t>зделать</a:t>
            </a:r>
            <a:r>
              <a:rPr lang="ru-RU" sz="4000" dirty="0" smtClean="0"/>
              <a:t>  свои  имена   </a:t>
            </a:r>
            <a:r>
              <a:rPr lang="ru-RU" sz="4000" dirty="0" err="1" smtClean="0"/>
              <a:t>безсмертными</a:t>
            </a:r>
            <a:r>
              <a:rPr lang="ru-RU" sz="4000" dirty="0" smtClean="0"/>
              <a:t>.</a:t>
            </a:r>
            <a:endParaRPr lang="ru-RU" sz="4000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Судовой   журнал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 </a:t>
            </a:r>
          </a:p>
          <a:p>
            <a:pPr>
              <a:buNone/>
            </a:pPr>
            <a:r>
              <a:rPr lang="ru-RU" sz="4000" dirty="0" smtClean="0"/>
              <a:t>Давно  это  было! Жители   Вавилона  задумали  возвести   башню  высотой  « до  неба»,чтобы   сделать  свои  имена   бессмертными</a:t>
            </a:r>
            <a:r>
              <a:rPr lang="ru-RU" sz="4000" dirty="0" smtClean="0">
                <a:solidFill>
                  <a:srgbClr val="C00000"/>
                </a:solidFill>
              </a:rPr>
              <a:t>.(  5 ошибок)</a:t>
            </a:r>
            <a:endParaRPr lang="ru-RU" sz="4000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        Зажги   маяк      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Вот мы  приблизились  к  конечному  пункту. Нам  нужно  зажечь  маяк. Для  этого  </a:t>
            </a:r>
            <a:r>
              <a:rPr lang="ru-RU" smtClean="0"/>
              <a:t>необходимо  сделать  тест.</a:t>
            </a:r>
            <a:endParaRPr lang="ru-RU" dirty="0"/>
          </a:p>
        </p:txBody>
      </p:sp>
      <p:pic>
        <p:nvPicPr>
          <p:cNvPr id="1026" name="Picture 2" descr="C:\Users\Таня\Desktop\Lighthouse-Photo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3861048"/>
            <a:ext cx="7632848" cy="2564904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Проверь  себя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sz="4800" dirty="0" smtClean="0"/>
              <a:t>Вариант 1:    1-а ,2-а,3-а</a:t>
            </a:r>
          </a:p>
          <a:p>
            <a:pPr>
              <a:buNone/>
            </a:pPr>
            <a:r>
              <a:rPr lang="ru-RU" sz="4800" dirty="0" smtClean="0"/>
              <a:t>                     </a:t>
            </a:r>
          </a:p>
          <a:p>
            <a:pPr>
              <a:buNone/>
            </a:pPr>
            <a:r>
              <a:rPr lang="ru-RU" sz="4800" dirty="0" smtClean="0"/>
              <a:t>                    </a:t>
            </a:r>
          </a:p>
          <a:p>
            <a:pPr>
              <a:buNone/>
            </a:pPr>
            <a:r>
              <a:rPr lang="ru-RU" sz="4800" dirty="0" smtClean="0"/>
              <a:t>Вариант2:   1-в,1-в,3-в</a:t>
            </a:r>
            <a:endParaRPr lang="ru-RU" sz="4800" dirty="0"/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Финальный этап. «В порту»</a:t>
            </a:r>
            <a:endParaRPr lang="ru-RU" dirty="0"/>
          </a:p>
        </p:txBody>
      </p:sp>
      <p:pic>
        <p:nvPicPr>
          <p:cNvPr id="4" name="Содержимое 3" descr="P7170538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0" y="1844824"/>
            <a:ext cx="9144000" cy="5013176"/>
          </a:xfrm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Рефлексия: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4000" dirty="0" smtClean="0"/>
              <a:t>Я  работал  </a:t>
            </a:r>
            <a:r>
              <a:rPr lang="ru-RU" sz="4000" dirty="0" err="1" smtClean="0"/>
              <a:t>хорошо,результатами</a:t>
            </a:r>
            <a:r>
              <a:rPr lang="ru-RU" sz="4000" dirty="0" smtClean="0"/>
              <a:t>  своей  работы  доволен</a:t>
            </a:r>
          </a:p>
          <a:p>
            <a:r>
              <a:rPr lang="ru-RU" sz="4000" dirty="0" smtClean="0"/>
              <a:t> Я  старался  ,но  не  всё  понял, надо  доработать </a:t>
            </a:r>
          </a:p>
          <a:p>
            <a:r>
              <a:rPr lang="ru-RU" sz="4000" dirty="0" smtClean="0"/>
              <a:t> Было  трудно, ничего  не  понял.</a:t>
            </a:r>
            <a:endParaRPr lang="ru-RU" sz="4000" dirty="0"/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Домашнее  задание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4000" dirty="0" smtClean="0"/>
              <a:t>1.Упражнение  437,  440</a:t>
            </a:r>
          </a:p>
          <a:p>
            <a:r>
              <a:rPr lang="ru-RU" sz="4000" dirty="0" smtClean="0"/>
              <a:t>2Составить  словарный  диктант   на  орфограмму  « Правописание  приставок ,оканчивающихся  на –</a:t>
            </a:r>
            <a:r>
              <a:rPr lang="ru-RU" sz="4000" dirty="0" err="1" smtClean="0"/>
              <a:t>З,-с</a:t>
            </a:r>
            <a:r>
              <a:rPr lang="ru-RU" sz="4000" dirty="0" smtClean="0"/>
              <a:t>.»</a:t>
            </a:r>
            <a:endParaRPr lang="ru-RU" sz="4000" dirty="0"/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04664"/>
            <a:ext cx="8229600" cy="1152128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indent="-514350">
              <a:buNone/>
            </a:pPr>
            <a:r>
              <a:rPr lang="ru-RU" sz="4800" dirty="0" smtClean="0"/>
              <a:t>1.Стоит  перед  корнем</a:t>
            </a:r>
          </a:p>
          <a:p>
            <a:pPr>
              <a:buNone/>
            </a:pPr>
            <a:r>
              <a:rPr lang="ru-RU" sz="4800" dirty="0" smtClean="0"/>
              <a:t>2.Служит  для  образования  новых  слов.</a:t>
            </a:r>
          </a:p>
          <a:p>
            <a:pPr>
              <a:buNone/>
            </a:pPr>
            <a:r>
              <a:rPr lang="ru-RU" sz="4800" dirty="0" smtClean="0"/>
              <a:t>3. Имеет  значение.</a:t>
            </a:r>
            <a:endParaRPr lang="ru-RU" sz="4800" dirty="0"/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prist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EF8F8"/>
              </a:clrFrom>
              <a:clrTo>
                <a:srgbClr val="FEF8F8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123728" y="1340768"/>
            <a:ext cx="6408737" cy="4887912"/>
          </a:xfrm>
          <a:prstGeom prst="rect">
            <a:avLst/>
          </a:prstGeom>
          <a:noFill/>
        </p:spPr>
      </p:pic>
      <p:sp>
        <p:nvSpPr>
          <p:cNvPr id="3078" name="WordArt 6" descr="54"/>
          <p:cNvSpPr>
            <a:spLocks noChangeArrowheads="1" noChangeShapeType="1" noTextEdit="1"/>
          </p:cNvSpPr>
          <p:nvPr/>
        </p:nvSpPr>
        <p:spPr bwMode="auto">
          <a:xfrm>
            <a:off x="755650" y="620713"/>
            <a:ext cx="4032250" cy="50323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 smtClean="0">
                <a:ln w="9525">
                  <a:solidFill>
                    <a:schemeClr val="tx1"/>
                  </a:solidFill>
                  <a:round/>
                  <a:headEnd/>
                  <a:tailEnd/>
                </a:ln>
                <a:blipFill dpi="0" rotWithShape="0">
                  <a:blip r:embed="rId3"/>
                  <a:srcRect/>
                  <a:stretch>
                    <a:fillRect/>
                  </a:stretch>
                </a:blip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ПРИСТАВКА</a:t>
            </a:r>
            <a:endParaRPr lang="ru-RU" sz="3600" b="1" kern="10" dirty="0">
              <a:ln w="9525">
                <a:solidFill>
                  <a:schemeClr val="tx1"/>
                </a:solidFill>
                <a:round/>
                <a:headEnd/>
                <a:tailEnd/>
              </a:ln>
              <a:blipFill dpi="0" rotWithShape="0">
                <a:blip r:embed="rId3"/>
                <a:srcRect/>
                <a:stretch>
                  <a:fillRect/>
                </a:stretch>
              </a:blipFill>
              <a:effectLst>
                <a:outerShdw dist="35921" dir="2700000" algn="ctr" rotWithShape="0">
                  <a:srgbClr val="C0C0C0">
                    <a:alpha val="80000"/>
                  </a:srgbClr>
                </a:outerShdw>
              </a:effectLst>
              <a:latin typeface="Times New Roman"/>
              <a:cs typeface="Times New Roman"/>
            </a:endParaRP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repeatCount="3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78092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Задание  - испытание .Разделить слова на 2 группы ,выделить </a:t>
            </a:r>
            <a:r>
              <a:rPr lang="ru-RU" dirty="0" err="1" smtClean="0"/>
              <a:t>приставки,сделать</a:t>
            </a:r>
            <a:r>
              <a:rPr lang="ru-RU" dirty="0" smtClean="0"/>
              <a:t> вывод</a:t>
            </a:r>
            <a:br>
              <a:rPr lang="ru-RU" dirty="0" smtClean="0"/>
            </a:br>
            <a:r>
              <a:rPr lang="ru-RU" dirty="0" smtClean="0"/>
              <a:t> </a:t>
            </a:r>
            <a:endParaRPr lang="ru-RU" sz="3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sz="4000" dirty="0" smtClean="0"/>
              <a:t>      </a:t>
            </a:r>
          </a:p>
          <a:p>
            <a:pPr>
              <a:buNone/>
            </a:pPr>
            <a:endParaRPr lang="ru-RU" sz="4000" dirty="0" smtClean="0"/>
          </a:p>
          <a:p>
            <a:pPr>
              <a:buNone/>
            </a:pPr>
            <a:endParaRPr lang="ru-RU" sz="4000" dirty="0" smtClean="0"/>
          </a:p>
          <a:p>
            <a:pPr>
              <a:buNone/>
            </a:pPr>
            <a:r>
              <a:rPr lang="ru-RU" sz="4000" dirty="0" err="1" smtClean="0"/>
              <a:t>Беззаботный,безбрежный</a:t>
            </a:r>
            <a:r>
              <a:rPr lang="ru-RU" sz="4000" dirty="0" smtClean="0"/>
              <a:t>,</a:t>
            </a:r>
          </a:p>
          <a:p>
            <a:pPr>
              <a:buNone/>
            </a:pPr>
            <a:r>
              <a:rPr lang="ru-RU" sz="4000" dirty="0" smtClean="0"/>
              <a:t>     бездельник, </a:t>
            </a:r>
            <a:r>
              <a:rPr lang="ru-RU" sz="4000" dirty="0" err="1" smtClean="0"/>
              <a:t>расправила,бесшумно,рассвет</a:t>
            </a:r>
            <a:r>
              <a:rPr lang="ru-RU" sz="4000" dirty="0" smtClean="0"/>
              <a:t>.</a:t>
            </a:r>
            <a:endParaRPr lang="ru-RU" i="1" dirty="0" smtClean="0"/>
          </a:p>
          <a:p>
            <a:pPr>
              <a:buNone/>
            </a:pPr>
            <a:endParaRPr lang="ru-RU" i="1" dirty="0" smtClean="0"/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56"/>
          <p:cNvSpPr>
            <a:spLocks noGrp="1" noChangeArrowheads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80566B17-A315-4833-81E9-3334AC5C66B0}" type="slidenum">
              <a:rPr lang="ru-RU" smtClean="0"/>
              <a:pPr/>
              <a:t>6</a:t>
            </a:fld>
            <a:endParaRPr lang="ru-RU" smtClean="0"/>
          </a:p>
        </p:txBody>
      </p:sp>
      <p:sp>
        <p:nvSpPr>
          <p:cNvPr id="3075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738438" y="533400"/>
            <a:ext cx="6253162" cy="3181350"/>
          </a:xfrm>
        </p:spPr>
        <p:txBody>
          <a:bodyPr/>
          <a:lstStyle/>
          <a:p>
            <a:pPr algn="ctr" eaLnBrk="1" hangingPunct="1"/>
            <a:r>
              <a:rPr lang="ru-RU" b="1" smtClean="0">
                <a:solidFill>
                  <a:srgbClr val="663300"/>
                </a:solidFill>
              </a:rPr>
              <a:t>Правописание приставок на –з и -с</a:t>
            </a:r>
          </a:p>
        </p:txBody>
      </p:sp>
      <p:sp>
        <p:nvSpPr>
          <p:cNvPr id="3076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5029200" y="3810000"/>
            <a:ext cx="4114800" cy="1600200"/>
          </a:xfrm>
        </p:spPr>
        <p:txBody>
          <a:bodyPr>
            <a:normAutofit/>
          </a:bodyPr>
          <a:lstStyle/>
          <a:p>
            <a:pPr algn="ctr" eaLnBrk="1" hangingPunct="1"/>
            <a:endParaRPr lang="ru-RU" sz="2400" dirty="0" smtClean="0">
              <a:solidFill>
                <a:srgbClr val="003300"/>
              </a:solidFill>
            </a:endParaRPr>
          </a:p>
        </p:txBody>
      </p:sp>
      <p:pic>
        <p:nvPicPr>
          <p:cNvPr id="3077" name="Picture 6" descr="SCHOOL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538537"/>
            <a:ext cx="2209800" cy="3319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75656" y="2060848"/>
            <a:ext cx="5976664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ru-RU" sz="2800" b="1" dirty="0" smtClean="0">
                <a:latin typeface="Palatino Linotype" pitchFamily="18" charset="0"/>
              </a:rPr>
              <a:t>Задачи </a:t>
            </a:r>
            <a:r>
              <a:rPr lang="ru-RU" sz="2800" b="1" dirty="0">
                <a:latin typeface="Palatino Linotype" pitchFamily="18" charset="0"/>
              </a:rPr>
              <a:t>урока: </a:t>
            </a:r>
          </a:p>
          <a:p>
            <a:pPr marL="263525" indent="-263525" algn="just">
              <a:buFont typeface="Wingdings" pitchFamily="2" charset="2"/>
              <a:buChar char="ü"/>
            </a:pPr>
            <a:r>
              <a:rPr lang="ru-RU" sz="2800" dirty="0">
                <a:latin typeface="Palatino Linotype" pitchFamily="18" charset="0"/>
              </a:rPr>
              <a:t>научиться определять условия выбора букв –з, -с на конце приставок; </a:t>
            </a:r>
          </a:p>
          <a:p>
            <a:pPr marL="263525" indent="-263525" algn="just">
              <a:buFont typeface="Wingdings" pitchFamily="2" charset="2"/>
              <a:buChar char="ü"/>
            </a:pPr>
            <a:r>
              <a:rPr lang="ru-RU" sz="2800" dirty="0">
                <a:latin typeface="Palatino Linotype" pitchFamily="18" charset="0"/>
              </a:rPr>
              <a:t>научиться правильно писать слова с изученной орфограммой; </a:t>
            </a:r>
          </a:p>
          <a:p>
            <a:pPr marL="263525" indent="-263525" algn="just">
              <a:buFont typeface="Wingdings" pitchFamily="2" charset="2"/>
              <a:buChar char="ü"/>
            </a:pPr>
            <a:r>
              <a:rPr lang="ru-RU" sz="2800" dirty="0">
                <a:latin typeface="Palatino Linotype" pitchFamily="18" charset="0"/>
              </a:rPr>
              <a:t>научиться графически обозначать условия выбора написания приставок.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51520" y="2132856"/>
            <a:ext cx="9144000" cy="422920"/>
          </a:xfrm>
        </p:spPr>
        <p:txBody>
          <a:bodyPr>
            <a:normAutofit fontScale="90000"/>
          </a:bodyPr>
          <a:lstStyle/>
          <a:p>
            <a:r>
              <a:rPr lang="ru-RU" sz="4000" b="1" dirty="0" smtClean="0">
                <a:solidFill>
                  <a:srgbClr val="0000FF"/>
                </a:solidFill>
                <a:latin typeface="Palatino Linotype" pitchFamily="18" charset="0"/>
              </a:rPr>
              <a:t>Цель  урока: познакомиться с правилом  правописания  </a:t>
            </a:r>
            <a:r>
              <a:rPr lang="ru-RU" sz="4000" b="1" dirty="0" err="1" smtClean="0">
                <a:solidFill>
                  <a:srgbClr val="0000FF"/>
                </a:solidFill>
                <a:latin typeface="Palatino Linotype" pitchFamily="18" charset="0"/>
              </a:rPr>
              <a:t>приставок,оканчивающихся</a:t>
            </a:r>
            <a:r>
              <a:rPr lang="ru-RU" sz="4000" b="1" dirty="0" smtClean="0">
                <a:solidFill>
                  <a:srgbClr val="0000FF"/>
                </a:solidFill>
                <a:latin typeface="Palatino Linotype" pitchFamily="18" charset="0"/>
              </a:rPr>
              <a:t> на –</a:t>
            </a:r>
            <a:r>
              <a:rPr lang="ru-RU" sz="4000" b="1" dirty="0" err="1" smtClean="0">
                <a:solidFill>
                  <a:srgbClr val="0000FF"/>
                </a:solidFill>
                <a:latin typeface="Palatino Linotype" pitchFamily="18" charset="0"/>
              </a:rPr>
              <a:t>з,-с</a:t>
            </a:r>
            <a:r>
              <a:rPr lang="ru-RU" sz="4000" b="1" dirty="0" smtClean="0">
                <a:solidFill>
                  <a:srgbClr val="0000FF"/>
                </a:solidFill>
                <a:latin typeface="Palatino Linotype" pitchFamily="18" charset="0"/>
              </a:rPr>
              <a:t/>
            </a:r>
            <a:br>
              <a:rPr lang="ru-RU" sz="4000" b="1" dirty="0" smtClean="0">
                <a:solidFill>
                  <a:srgbClr val="0000FF"/>
                </a:solidFill>
                <a:latin typeface="Palatino Linotype" pitchFamily="18" charset="0"/>
              </a:rPr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692050565"/>
      </p:ext>
    </p:extLst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75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75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75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75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75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75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779686"/>
          </a:xfrm>
        </p:spPr>
        <p:txBody>
          <a:bodyPr>
            <a:noAutofit/>
          </a:bodyPr>
          <a:lstStyle/>
          <a:p>
            <a:r>
              <a:rPr lang="ru-RU" sz="2800" dirty="0" smtClean="0"/>
              <a:t>Лингвистическая сказка</a:t>
            </a:r>
            <a:endParaRPr lang="ru-RU" sz="2800" dirty="0"/>
          </a:p>
        </p:txBody>
      </p:sp>
      <p:sp>
        <p:nvSpPr>
          <p:cNvPr id="6" name="Текст 5"/>
          <p:cNvSpPr>
            <a:spLocks noGrp="1"/>
          </p:cNvSpPr>
          <p:nvPr>
            <p:ph type="body" sz="half" idx="2"/>
          </p:nvPr>
        </p:nvSpPr>
        <p:spPr>
          <a:xfrm>
            <a:off x="457200" y="1700808"/>
            <a:ext cx="3008313" cy="4425355"/>
          </a:xfrm>
        </p:spPr>
        <p:txBody>
          <a:bodyPr>
            <a:normAutofit/>
          </a:bodyPr>
          <a:lstStyle/>
          <a:p>
            <a:r>
              <a:rPr lang="ru-RU" sz="3200" dirty="0"/>
              <a:t>Давным-давно в одном сказочном королевстве жила–была </a:t>
            </a:r>
            <a:r>
              <a:rPr lang="ru-RU" sz="3200" b="1" dirty="0"/>
              <a:t>королева </a:t>
            </a:r>
            <a:r>
              <a:rPr lang="ru-RU" sz="3200" b="1" dirty="0">
                <a:solidFill>
                  <a:srgbClr val="7030A0"/>
                </a:solidFill>
              </a:rPr>
              <a:t>З</a:t>
            </a:r>
            <a:r>
              <a:rPr lang="ru-RU" sz="3200" dirty="0"/>
              <a:t>. </a:t>
            </a:r>
          </a:p>
        </p:txBody>
      </p:sp>
      <p:pic>
        <p:nvPicPr>
          <p:cNvPr id="7" name="Объект 6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139952" y="692696"/>
            <a:ext cx="4176464" cy="54006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2777778398"/>
      </p:ext>
    </p:extLst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И были у нее прекрасные дочери: РАЗ, БЕЗ, ВОЗ, НИЗ, ВЗ, ИЗ </a:t>
            </a:r>
          </a:p>
        </p:txBody>
      </p:sp>
      <p:pic>
        <p:nvPicPr>
          <p:cNvPr id="3" name="Рисунок 2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31640" y="1772816"/>
            <a:ext cx="6696744" cy="381642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1423537395"/>
      </p:ext>
    </p:extLst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1584</TotalTime>
  <Words>518</Words>
  <Application>Microsoft Office PowerPoint</Application>
  <PresentationFormat>Экран (4:3)</PresentationFormat>
  <Paragraphs>105</Paragraphs>
  <Slides>26</Slides>
  <Notes>10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27" baseType="lpstr">
      <vt:lpstr>Поток</vt:lpstr>
      <vt:lpstr> </vt:lpstr>
      <vt:lpstr> .</vt:lpstr>
      <vt:lpstr>Слайд 3</vt:lpstr>
      <vt:lpstr>Слайд 4</vt:lpstr>
      <vt:lpstr>Задание  - испытание .Разделить слова на 2 группы ,выделить приставки,сделать вывод  </vt:lpstr>
      <vt:lpstr>Правописание приставок на –з и -с</vt:lpstr>
      <vt:lpstr>Цель  урока: познакомиться с правилом  правописания  приставок,оканчивающихся на –з,-с </vt:lpstr>
      <vt:lpstr>Лингвистическая сказка</vt:lpstr>
      <vt:lpstr>И были у нее прекрасные дочери: РАЗ, БЕЗ, ВОЗ, НИЗ, ВЗ, ИЗ </vt:lpstr>
      <vt:lpstr>Слайд 10</vt:lpstr>
      <vt:lpstr>Слайд 11</vt:lpstr>
      <vt:lpstr>Слайд 12</vt:lpstr>
      <vt:lpstr>Слайд 13</vt:lpstr>
      <vt:lpstr>Слайд 14</vt:lpstr>
      <vt:lpstr>        Стихотворение - помощник</vt:lpstr>
      <vt:lpstr>  ЗАПОМНИ !</vt:lpstr>
      <vt:lpstr>  ЗАПОМНИ !</vt:lpstr>
      <vt:lpstr>Сообразительный   остров</vt:lpstr>
      <vt:lpstr>Сообразительный  остров</vt:lpstr>
      <vt:lpstr>Судовой   журнал</vt:lpstr>
      <vt:lpstr>Судовой   журнал</vt:lpstr>
      <vt:lpstr>          Зажги   маяк       </vt:lpstr>
      <vt:lpstr>Проверь  себя</vt:lpstr>
      <vt:lpstr>Финальный этап. «В порту»</vt:lpstr>
      <vt:lpstr>Рефлексия: </vt:lpstr>
      <vt:lpstr>Домашнее  задание</vt:lpstr>
    </vt:vector>
  </TitlesOfParts>
  <Company>Шанс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Морское путешествие</dc:title>
  <dc:creator>Людмила</dc:creator>
  <cp:lastModifiedBy>Таня</cp:lastModifiedBy>
  <cp:revision>97</cp:revision>
  <dcterms:created xsi:type="dcterms:W3CDTF">2013-02-06T16:36:54Z</dcterms:created>
  <dcterms:modified xsi:type="dcterms:W3CDTF">2023-10-03T00:39:36Z</dcterms:modified>
</cp:coreProperties>
</file>