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57" r:id="rId7"/>
    <p:sldId id="268" r:id="rId8"/>
    <p:sldId id="269" r:id="rId9"/>
    <p:sldId id="261" r:id="rId10"/>
    <p:sldId id="259" r:id="rId11"/>
    <p:sldId id="262" r:id="rId12"/>
    <p:sldId id="263" r:id="rId13"/>
    <p:sldId id="264" r:id="rId14"/>
    <p:sldId id="265" r:id="rId15"/>
    <p:sldId id="266" r:id="rId16"/>
    <p:sldId id="267" r:id="rId17"/>
    <p:sldId id="270" r:id="rId18"/>
    <p:sldId id="27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>
        <p:scale>
          <a:sx n="80" d="100"/>
          <a:sy n="80" d="100"/>
        </p:scale>
        <p:origin x="1550" y="1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9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3214678" y="-2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3/22/2022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3/22/2022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3/22/2022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3/22/2022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3/22/2022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3/22/2022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831863"/>
            <a:ext cx="7715304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8E0A8-8E48-42ED-884C-4B8AE84DB2DE}" type="datetimeFigureOut">
              <a:rPr lang="en-US" smtClean="0"/>
              <a:pPr/>
              <a:t>3/22/2022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2975768"/>
            <a:ext cx="7772400" cy="13620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«Активизация познавательной деятельности на уроках математики»</a:t>
            </a:r>
            <a:endParaRPr lang="en-US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2A12C9C-56D9-422F-85F5-C51E05744E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D8A76D-D3DE-4517-957B-CDA03DFBB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Пример – геометрия 10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C9B4AB-3435-4B74-9639-6DBE866CF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Перед вами геометрические тела</a:t>
            </a:r>
          </a:p>
          <a:p>
            <a:r>
              <a:rPr lang="ru-RU" dirty="0"/>
              <a:t>Распределите их по признакам на группы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55088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EE84FF-BF55-42E5-9682-076EB4C04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1C21C7-63F3-44FE-966E-E19C7A06F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348" y="831863"/>
            <a:ext cx="8034116" cy="531178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/>
              <a:t>3. </a:t>
            </a:r>
            <a:r>
              <a:rPr lang="ru-RU" sz="3600" b="1" u="sng" dirty="0"/>
              <a:t>Применение опорных схем и опорных сигналов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С их помощью выявляется основное содержание усваиваемого материала.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Опорные схемы, выполненные в виде таблиц, карточек, наборного полотна, чертежа, рисунка, организуют внимание учащихся к объяснению учителя, повышают интерес к учению.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С помощью этих приемов учебный материал, с одной стороны, расчленяется, а с другой - объединяется в большие блоки, помогающие целостному его восприятию, обработке в системе.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При этом, знания прочно откладываются в долговременной памяти.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020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09352C-904B-4B28-9B12-9267C949F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055395-6D9E-4C7C-BB8F-4F40168872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900" b="1" u="sng" dirty="0">
                <a:effectLst/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Проблемное обучение </a:t>
            </a:r>
          </a:p>
          <a:p>
            <a:pPr>
              <a:spcAft>
                <a:spcPts val="750"/>
              </a:spcAft>
            </a:pPr>
            <a:r>
              <a:rPr lang="ru-RU" sz="1800" u="sng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Проблемное обучение ставит своей задачей:</a:t>
            </a:r>
            <a:endParaRPr lang="ru-RU" sz="1800" u="sng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1) развитие мышления и способностей учеников, развитие творческих умений;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2) усвоение учениками знаний и умений, добытых в ходе активного поиска и самостоятельного решения проблем;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3) воспитание активной творческой личности ученика, умеющего видеть, ставить и разрешать нестандартные учебные проблемы.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75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lang="ru-RU" sz="1800" u="sng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Методика проблемного обучения представляет собой систему действий, состоящую из 4 этапов деятельности:</a:t>
            </a:r>
            <a:endParaRPr lang="ru-RU" sz="1800" u="sng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1) увидеть, найти проблему;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2) сформулировать проблему в виде проблемного вопроса (который требует ответа-размышления);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3) поиск вариантов решения;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4) синтез рационального (оптимальный вариант решения);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8923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77B5F0-1340-4278-8008-AF30EB3E2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Пример – математика 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3D151F12-3872-4798-850F-82E79107BCD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ru-RU" dirty="0"/>
                  <a:t>Начало 6 класса, знаем действия с дробями с одинаковыми знаменателями</a:t>
                </a:r>
              </a:p>
              <a:p>
                <a:r>
                  <a:rPr lang="ru-RU" dirty="0"/>
                  <a:t>Вычислите: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b="0" i="0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ru-RU" i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i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ru-RU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ru-RU" b="0" i="0" smtClean="0">
                            <a:latin typeface="Cambria Math" panose="02040503050406030204" pitchFamily="18" charset="0"/>
                          </a:rPr>
                          <m:t>0</m:t>
                        </m:r>
                      </m:num>
                      <m:den>
                        <m:r>
                          <a:rPr lang="ru-RU" b="0" i="0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ru-RU" i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ru-RU" dirty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dirty="0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dirty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ru-RU" i="0" dirty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ru-RU" i="0" dirty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i="1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0" dirty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ru-RU" i="0" dirty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ru-RU" dirty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dirty="0" smtClean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dirty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ru-RU" i="0" dirty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ru-RU" i="0" dirty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ru-RU" i="1" dirty="0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0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i="0" dirty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 b="0" i="1" dirty="0" smtClean="0">
                        <a:latin typeface="Cambria Math" panose="02040503050406030204" pitchFamily="18" charset="0"/>
                      </a:rPr>
                      <m:t>   </m:t>
                    </m:r>
                  </m:oMath>
                </a14:m>
                <a:endParaRPr lang="ru-RU" b="0" dirty="0"/>
              </a:p>
              <a:p>
                <a:r>
                  <a:rPr lang="ru-RU" dirty="0"/>
                  <a:t>Что не получается?</a:t>
                </a:r>
              </a:p>
              <a:p>
                <a:r>
                  <a:rPr lang="ru-RU" dirty="0"/>
                  <a:t> Как решить 3 пример?</a:t>
                </a:r>
              </a:p>
            </p:txBody>
          </p:sp>
        </mc:Choice>
        <mc:Fallback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3D151F12-3872-4798-850F-82E79107BCD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817" t="-2408" r="-14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65229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93DB4-96B0-46F2-BEE8-85160208D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8F27A4-31AA-4B1E-9EF0-72EA14E742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764704"/>
            <a:ext cx="7848872" cy="5599813"/>
          </a:xfrm>
        </p:spPr>
        <p:txBody>
          <a:bodyPr>
            <a:normAutofit fontScale="92500" lnSpcReduction="10000"/>
          </a:bodyPr>
          <a:lstStyle/>
          <a:p>
            <a:pPr marL="342900" lvl="0" indent="-342900" algn="just"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Урок должен быть продуман во всех деталях, чтобы один этап переходил в другой, и ученики понимали, что и зачем они делают на уроке.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Учащихся необходимо готовить к восприятию нового материала, осознанию темы урока, используя проблемную ситуацию.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уроке должно быть интересно. Учитель должен эмоционально передать свой положительный заряд учащимся, тем самым вдохновить их ум для деятельности.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Задача каждого учителя – не только научить, а развить мышление учащихся средствами своего предмета.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Стараться на уроке обратиться к каждому ученику по нескольку раз, чтобы корректировать непонятное или неправильно понятое.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Стараться ставить оценку не за отдельный ответ, а несколько, данных на разных этапах урока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1522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8F0CBB-3175-44B7-BDD7-0C89C0E2C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7496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/>
              <a:t>Спасибо за внимание </a:t>
            </a:r>
            <a:br>
              <a:rPr lang="ru-RU" dirty="0"/>
            </a:br>
            <a:r>
              <a:rPr lang="ru-RU" dirty="0"/>
              <a:t>и хороших каникул!</a:t>
            </a:r>
          </a:p>
        </p:txBody>
      </p:sp>
    </p:spTree>
    <p:extLst>
      <p:ext uri="{BB962C8B-B14F-4D97-AF65-F5344CB8AC3E}">
        <p14:creationId xmlns:p14="http://schemas.microsoft.com/office/powerpoint/2010/main" val="3265459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C15C76-AC7B-47D4-8347-E4074FDE9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77831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b="1" dirty="0"/>
              <a:t>Причины падения интереса к предмету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C488D4-CAD6-48F5-81CF-A6B80D8802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Математика – сложный предмет и не все дети обладают математическими способностями, а обучаем всех и экзамен у всех</a:t>
            </a:r>
          </a:p>
          <a:p>
            <a:endParaRPr lang="ru-RU" sz="2400" dirty="0"/>
          </a:p>
          <a:p>
            <a:r>
              <a:rPr lang="ru-RU" sz="2400" dirty="0"/>
              <a:t>Снижение внимания к программе школьного курса и добавление тем по теории  вероятности</a:t>
            </a:r>
          </a:p>
          <a:p>
            <a:pPr marL="0" indent="0">
              <a:buNone/>
            </a:pPr>
            <a:r>
              <a:rPr lang="ru-RU" sz="2400" dirty="0"/>
              <a:t> </a:t>
            </a:r>
          </a:p>
          <a:p>
            <a:r>
              <a:rPr lang="ru-RU" sz="2400" dirty="0"/>
              <a:t>Математика перестала быть престижной</a:t>
            </a:r>
          </a:p>
        </p:txBody>
      </p:sp>
    </p:spTree>
    <p:extLst>
      <p:ext uri="{BB962C8B-B14F-4D97-AF65-F5344CB8AC3E}">
        <p14:creationId xmlns:p14="http://schemas.microsoft.com/office/powerpoint/2010/main" val="384614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08" y="1268760"/>
            <a:ext cx="8856984" cy="216024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Психологи и педагоги выделяют три основных мотива, побуждающих школьников учиться.</a:t>
            </a:r>
            <a:b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844824"/>
            <a:ext cx="7715304" cy="5311781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интерес к предмету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Высшая степень интереса – это увлечение. Занятия при увлечении порождают сильные положительные эмоции, а невозможность заниматься воспринимается как лишение.</a:t>
            </a:r>
          </a:p>
          <a:p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сознательность</a:t>
            </a: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Занятия по данному предмету не интересны, но ученик сознаёт их необходимость и усилием воли заставляет себя заниматься.</a:t>
            </a:r>
          </a:p>
          <a:p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Принуждение</a:t>
            </a:r>
            <a:endParaRPr lang="ru-RU" sz="18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Часто принуждение поддерживается страхом наказания или соблазном награды. Различные меры принуждения в большинстве случаев не дают положительных результатов.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1E7A75-317E-4D6C-9C8D-75337175A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532" y="260648"/>
            <a:ext cx="8424936" cy="654032"/>
          </a:xfrm>
        </p:spPr>
        <p:txBody>
          <a:bodyPr>
            <a:noAutofit/>
          </a:bodyPr>
          <a:lstStyle/>
          <a:p>
            <a:r>
              <a:rPr lang="ru-RU" sz="3200" dirty="0"/>
              <a:t>Источники формирования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познавательных интересов на уроках математики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4C7E85-1FB0-42A2-89F8-DD8CF65EE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196752"/>
            <a:ext cx="8100900" cy="5311781"/>
          </a:xfrm>
        </p:spPr>
        <p:txBody>
          <a:bodyPr>
            <a:normAutofit/>
          </a:bodyPr>
          <a:lstStyle/>
          <a:p>
            <a:r>
              <a:rPr lang="ru-RU" sz="2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содержание учебного материала;</a:t>
            </a:r>
            <a:endParaRPr lang="ru-RU" sz="2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r>
              <a:rPr lang="ru-RU" sz="2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организация познавательной деятельности</a:t>
            </a:r>
            <a:r>
              <a:rPr lang="ru-RU" sz="26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ru-RU" sz="2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учащихся, то есть методы и приемы, используемые учителем в обучении.</a:t>
            </a:r>
            <a:endParaRPr lang="ru-RU" sz="2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 </a:t>
            </a:r>
            <a:r>
              <a:rPr lang="ru-RU" sz="26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Внутри одного урока каждый источник познавательного интереса не действует изолированно, а находится во взаимосвязи с другими источникам интереса. В группу стимулов, содержащихся в первом источнике, входят:</a:t>
            </a:r>
            <a:endParaRPr lang="ru-RU" sz="26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новизна содержания учебного материала;</a:t>
            </a:r>
            <a:endParaRPr lang="ru-RU" sz="2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практическая значимость содержания знаний;</a:t>
            </a:r>
            <a:endParaRPr lang="ru-RU" sz="2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историзм.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946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36DC7B-7EAF-44FD-9571-D61F64DCC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062" y="162591"/>
            <a:ext cx="8391876" cy="654032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Практическая  значимость содержания знаний (ВПР МАТЕМАТИКА 6)</a:t>
            </a:r>
            <a:endParaRPr lang="ru-RU" sz="36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4B1501-DF5C-4E78-9C0E-9F0B34ADA6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268760"/>
            <a:ext cx="7715304" cy="5311781"/>
          </a:xfrm>
        </p:spPr>
        <p:txBody>
          <a:bodyPr/>
          <a:lstStyle/>
          <a:p>
            <a:r>
              <a:rPr lang="ru-RU" sz="2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Цена на носки выросла сначала на 24%, а затем еще на 16%. Определите разность между конечной и первоначальной ценой, если изначально цена составляла 200 руб.</a:t>
            </a:r>
          </a:p>
          <a:p>
            <a:pPr marL="0" indent="0" algn="just">
              <a:buNone/>
            </a:pP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Решение.</a:t>
            </a:r>
          </a:p>
          <a:p>
            <a:pPr marL="0" indent="0" algn="just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Вычислим, сколько составила цена после первого повышения: 200 · 1,24 = 248 руб. </a:t>
            </a:r>
          </a:p>
          <a:p>
            <a:pPr marL="0" indent="0" algn="just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После этого цена выросла еще на 16%, значит, теперь она составляет 248 · 1,16 = 287,68 руб. Найдем разность между новой ценой и старой: 287,68 − 200 = 87,68 руб.</a:t>
            </a:r>
          </a:p>
          <a:p>
            <a:pPr marL="0" indent="0" algn="just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Ответ: 87,68 руб.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488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04DD1A-B9E0-4863-A592-4F4A96931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54032"/>
          </a:xfrm>
        </p:spPr>
        <p:txBody>
          <a:bodyPr>
            <a:noAutofit/>
          </a:bodyPr>
          <a:lstStyle/>
          <a:p>
            <a:r>
              <a:rPr lang="ru-RU" sz="3600" dirty="0"/>
              <a:t>Методы активизации познавательной деятельности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769779-94D1-4D67-B43E-D20A1576FB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268760"/>
            <a:ext cx="7715304" cy="509090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1. </a:t>
            </a:r>
            <a:r>
              <a:rPr lang="ru-RU" b="1" u="sng" dirty="0"/>
              <a:t>Работа с учебником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Использую на уроке (если есть время) и дома следующие задания: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50"/>
              </a:spcBef>
              <a:spcAft>
                <a:spcPts val="1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найти в тексте то, о чём не говорилось на уроке;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50"/>
              </a:spcBef>
              <a:spcAft>
                <a:spcPts val="1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прошу объяснить значение тех или иных слов;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50"/>
              </a:spcBef>
              <a:spcAft>
                <a:spcPts val="1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найти определение некоторых терминов, правил;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150"/>
              </a:spcBef>
              <a:spcAft>
                <a:spcPts val="1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Составить вопросы по теме.</a:t>
            </a:r>
          </a:p>
          <a:p>
            <a:pPr marL="0" lvl="0" indent="0">
              <a:spcBef>
                <a:spcPts val="150"/>
              </a:spcBef>
              <a:spcAft>
                <a:spcPts val="150"/>
              </a:spcAft>
              <a:buSzPts val="1000"/>
              <a:buNone/>
              <a:tabLst>
                <a:tab pos="457200" algn="l"/>
              </a:tabLst>
            </a:pP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2655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277AC1-D4CA-401C-AB1D-5E1BC1732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Пример – геометрия 10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11B110-77A9-452B-A454-3CAE691C8B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>
                <a:solidFill>
                  <a:srgbClr val="FF0000"/>
                </a:solidFill>
              </a:rPr>
              <a:t>Многогранник</a:t>
            </a:r>
          </a:p>
          <a:p>
            <a:r>
              <a:rPr lang="ru-RU" sz="2400" dirty="0"/>
              <a:t>Что это?</a:t>
            </a:r>
          </a:p>
          <a:p>
            <a:r>
              <a:rPr lang="ru-RU" sz="2400" dirty="0"/>
              <a:t>Поверхность, составленная из многоугольников и ограничивающую некоторое геометрическое тело, называют </a:t>
            </a:r>
            <a:r>
              <a:rPr lang="ru-RU" sz="2400" b="1" u="sng" dirty="0"/>
              <a:t>многогранником</a:t>
            </a:r>
          </a:p>
          <a:p>
            <a:r>
              <a:rPr lang="ru-RU" sz="2400" dirty="0"/>
              <a:t>А что такое </a:t>
            </a:r>
            <a:r>
              <a:rPr lang="ru-RU" sz="2400" b="1" u="sng" dirty="0"/>
              <a:t>геометрическое тело</a:t>
            </a:r>
            <a:r>
              <a:rPr lang="ru-RU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3464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FD9201-3F29-4F2D-89E0-5C2BB2E33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CD6BB7-B5E5-4510-92FD-5654E13CE5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u="sng" dirty="0"/>
              <a:t>Геометрическим телом </a:t>
            </a:r>
            <a:r>
              <a:rPr lang="ru-RU" sz="2400" dirty="0"/>
              <a:t>называют ограниченную связную фигуру в пространстве, которая содержит все свои граничные точки, причем сколь угодно близко от любой граничной точки находятся внутренние точки фигуры</a:t>
            </a:r>
          </a:p>
          <a:p>
            <a:pPr marL="0" indent="0">
              <a:buNone/>
            </a:pPr>
            <a:endParaRPr lang="ru-RU" sz="2400" dirty="0"/>
          </a:p>
          <a:p>
            <a:r>
              <a:rPr lang="ru-RU" sz="2400" dirty="0"/>
              <a:t>Какие новые слова мы встретили в определении?</a:t>
            </a:r>
          </a:p>
          <a:p>
            <a:endParaRPr lang="ru-RU" sz="2400" dirty="0"/>
          </a:p>
          <a:p>
            <a:r>
              <a:rPr lang="ru-RU" sz="2400" dirty="0"/>
              <a:t>Таким образом, с помощью учебника, узнаём новые понятия и характеристики фигур</a:t>
            </a:r>
          </a:p>
        </p:txBody>
      </p:sp>
    </p:spTree>
    <p:extLst>
      <p:ext uri="{BB962C8B-B14F-4D97-AF65-F5344CB8AC3E}">
        <p14:creationId xmlns:p14="http://schemas.microsoft.com/office/powerpoint/2010/main" val="96143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0C9044-F3AC-4730-8FC3-551B14E9E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5CF870-59A1-42C3-8C71-477A924F5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348" y="831863"/>
            <a:ext cx="7943848" cy="531178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/>
              <a:t>2. </a:t>
            </a:r>
            <a:r>
              <a:rPr lang="ru-RU" sz="3600" b="1" u="sng" dirty="0"/>
              <a:t>Метод сравнения</a:t>
            </a:r>
          </a:p>
          <a:p>
            <a:pPr marL="0" indent="0">
              <a:spcAft>
                <a:spcPts val="750"/>
              </a:spcAft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Умственная операция сравнения, позволяющая устанавливать признаки сходства и различия между предметами, явлениями, процессами, законами, глубоко влияет на мыслительную деятельность учащихся, на развитие их познавательных способностей.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>
              <a:spcAft>
                <a:spcPts val="75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	</a:t>
            </a:r>
            <a:r>
              <a:rPr lang="ru-RU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Сравнение представляет собой умственную деятельность, в процессе которой происходит выделение отдельных признаков, нахождение общих и различных черт, свойственных различным вещам и явлениям, и на основе этого их обобщение, подведение под понятие, т.е. сравнение выступает как обязательное условие всякой абстракции и всякого обобщения.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endParaRPr lang="ru-RU" sz="2400" b="1" u="sng" dirty="0"/>
          </a:p>
        </p:txBody>
      </p:sp>
    </p:spTree>
    <p:extLst>
      <p:ext uri="{BB962C8B-B14F-4D97-AF65-F5344CB8AC3E}">
        <p14:creationId xmlns:p14="http://schemas.microsoft.com/office/powerpoint/2010/main" val="1408606939"/>
      </p:ext>
    </p:extLst>
  </p:cSld>
  <p:clrMapOvr>
    <a:masterClrMapping/>
  </p:clrMapOvr>
</p:sld>
</file>

<file path=ppt/theme/theme1.xml><?xml version="1.0" encoding="utf-8"?>
<a:theme xmlns:a="http://schemas.openxmlformats.org/drawingml/2006/main" name="8_mat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55" ma:contentTypeDescription="Create a new document." ma:contentTypeScope="" ma:versionID="2c496a0f341a72d7e8cbd42eb499a6d4">
  <xsd:schema xmlns:xsd="http://www.w3.org/2001/XMLSchema" xmlns:xs="http://www.w3.org/2001/XMLSchema" xmlns:p="http://schemas.microsoft.com/office/2006/metadata/properties" xmlns:ns2="9d035d7d-02e5-4a00-8b62-9a556aabc7b5" xmlns:ns3="91e8d559-4d54-460d-ba58-5d5027f88b4d" targetNamespace="http://schemas.microsoft.com/office/2006/metadata/properties" ma:root="true" ma:fieldsID="2bcea688bd265da693c2f253e50f4ab0" ns2:_="" ns3:_="">
    <xsd:import namespace="9d035d7d-02e5-4a00-8b62-9a556aabc7b5"/>
    <xsd:import namespace="91e8d559-4d54-460d-ba58-5d5027f88b4d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  <xsd:element ref="ns3:Description0" minOccurs="0"/>
                <xsd:element ref="ns3:Compon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035d7d-02e5-4a00-8b62-9a556aabc7b5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dc117081-80f4-4e10-b46d-e6dc6854316c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41FC7ADF-4C62-4413-95B2-CDE72C4AD396}" ma:internalName="CSXSubmissionMarket" ma:readOnly="false" ma:showField="MarketName" ma:web="9d035d7d-02e5-4a00-8b62-9a556aabc7b5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5e663266-dbf1-446f-b076-28feab654dae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CD722278-12DA-4BA9-B56C-2624CA46C480}" ma:internalName="InProjectListLookup" ma:readOnly="true" ma:showField="InProjectLis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65226a81-6f17-445b-9321-8ea42e2eee04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CD722278-12DA-4BA9-B56C-2624CA46C480}" ma:internalName="LastCompleteVersionLookup" ma:readOnly="true" ma:showField="LastComplete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CD722278-12DA-4BA9-B56C-2624CA46C480}" ma:internalName="LastPreviewErrorLookup" ma:readOnly="true" ma:showField="LastPreview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CD722278-12DA-4BA9-B56C-2624CA46C480}" ma:internalName="LastPreviewResultLookup" ma:readOnly="true" ma:showField="LastPreview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CD722278-12DA-4BA9-B56C-2624CA46C480}" ma:internalName="LastPreviewAttemptDateLookup" ma:readOnly="true" ma:showField="LastPreview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CD722278-12DA-4BA9-B56C-2624CA46C480}" ma:internalName="LastPreviewedByLookup" ma:readOnly="true" ma:showField="LastPreview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CD722278-12DA-4BA9-B56C-2624CA46C480}" ma:internalName="LastPreviewTimeLookup" ma:readOnly="true" ma:showField="LastPreview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CD722278-12DA-4BA9-B56C-2624CA46C480}" ma:internalName="LastPreviewVersionLookup" ma:readOnly="true" ma:showField="LastPreview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CD722278-12DA-4BA9-B56C-2624CA46C480}" ma:internalName="LastPublishErrorLookup" ma:readOnly="true" ma:showField="LastPublish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CD722278-12DA-4BA9-B56C-2624CA46C480}" ma:internalName="LastPublishResultLookup" ma:readOnly="true" ma:showField="LastPublish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CD722278-12DA-4BA9-B56C-2624CA46C480}" ma:internalName="LastPublishAttemptDateLookup" ma:readOnly="true" ma:showField="LastPublish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CD722278-12DA-4BA9-B56C-2624CA46C480}" ma:internalName="LastPublishedByLookup" ma:readOnly="true" ma:showField="LastPublish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CD722278-12DA-4BA9-B56C-2624CA46C480}" ma:internalName="LastPublishTimeLookup" ma:readOnly="true" ma:showField="LastPublish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CD722278-12DA-4BA9-B56C-2624CA46C480}" ma:internalName="LastPublishVersionLookup" ma:readOnly="true" ma:showField="LastPublish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B116CC8E-FCD3-4331-849C-1BF4DB8052AE}" ma:internalName="LocLastLocAttemptVersionLookup" ma:readOnly="false" ma:showField="LastLocAttemptVersion" ma:web="9d035d7d-02e5-4a00-8b62-9a556aabc7b5">
      <xsd:simpleType>
        <xsd:restriction base="dms:Lookup"/>
      </xsd:simpleType>
    </xsd:element>
    <xsd:element name="LocLastLocAttemptVersionTypeLookup" ma:index="72" nillable="true" ma:displayName="Loc Last Loc Attempt Version Type" ma:default="" ma:list="{B116CC8E-FCD3-4331-849C-1BF4DB8052AE}" ma:internalName="LocLastLocAttemptVersionTypeLookup" ma:readOnly="true" ma:showField="LastLocAttemptVersionType" ma:web="9d035d7d-02e5-4a00-8b62-9a556aabc7b5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B116CC8E-FCD3-4331-849C-1BF4DB8052AE}" ma:internalName="LocNewPublishedVersionLookup" ma:readOnly="true" ma:showField="NewPublishedVersion" ma:web="9d035d7d-02e5-4a00-8b62-9a556aabc7b5">
      <xsd:simpleType>
        <xsd:restriction base="dms:Lookup"/>
      </xsd:simpleType>
    </xsd:element>
    <xsd:element name="LocOverallHandbackStatusLookup" ma:index="76" nillable="true" ma:displayName="Loc Overall Handback Status" ma:default="" ma:list="{B116CC8E-FCD3-4331-849C-1BF4DB8052AE}" ma:internalName="LocOverallHandbackStatusLookup" ma:readOnly="true" ma:showField="OverallHandbackStatus" ma:web="9d035d7d-02e5-4a00-8b62-9a556aabc7b5">
      <xsd:simpleType>
        <xsd:restriction base="dms:Lookup"/>
      </xsd:simpleType>
    </xsd:element>
    <xsd:element name="LocOverallLocStatusLookup" ma:index="77" nillable="true" ma:displayName="Loc Overall Localize Status" ma:default="" ma:list="{B116CC8E-FCD3-4331-849C-1BF4DB8052AE}" ma:internalName="LocOverallLocStatusLookup" ma:readOnly="true" ma:showField="OverallLocStatus" ma:web="9d035d7d-02e5-4a00-8b62-9a556aabc7b5">
      <xsd:simpleType>
        <xsd:restriction base="dms:Lookup"/>
      </xsd:simpleType>
    </xsd:element>
    <xsd:element name="LocOverallPreviewStatusLookup" ma:index="78" nillable="true" ma:displayName="Loc Overall Preview Status" ma:default="" ma:list="{B116CC8E-FCD3-4331-849C-1BF4DB8052AE}" ma:internalName="LocOverallPreviewStatusLookup" ma:readOnly="true" ma:showField="OverallPreviewStatus" ma:web="9d035d7d-02e5-4a00-8b62-9a556aabc7b5">
      <xsd:simpleType>
        <xsd:restriction base="dms:Lookup"/>
      </xsd:simpleType>
    </xsd:element>
    <xsd:element name="LocOverallPublishStatusLookup" ma:index="79" nillable="true" ma:displayName="Loc Overall Publish Status" ma:default="" ma:list="{B116CC8E-FCD3-4331-849C-1BF4DB8052AE}" ma:internalName="LocOverallPublishStatusLookup" ma:readOnly="true" ma:showField="OverallPublishStatus" ma:web="9d035d7d-02e5-4a00-8b62-9a556aabc7b5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B116CC8E-FCD3-4331-849C-1BF4DB8052AE}" ma:internalName="LocProcessedForHandoffsLookup" ma:readOnly="true" ma:showField="ProcessedForHandoffs" ma:web="9d035d7d-02e5-4a00-8b62-9a556aabc7b5">
      <xsd:simpleType>
        <xsd:restriction base="dms:Lookup"/>
      </xsd:simpleType>
    </xsd:element>
    <xsd:element name="LocProcessedForMarketsLookup" ma:index="82" nillable="true" ma:displayName="Loc Processed For Markets" ma:default="" ma:list="{B116CC8E-FCD3-4331-849C-1BF4DB8052AE}" ma:internalName="LocProcessedForMarketsLookup" ma:readOnly="true" ma:showField="ProcessedForMarkets" ma:web="9d035d7d-02e5-4a00-8b62-9a556aabc7b5">
      <xsd:simpleType>
        <xsd:restriction base="dms:Lookup"/>
      </xsd:simpleType>
    </xsd:element>
    <xsd:element name="LocPublishedDependentAssetsLookup" ma:index="83" nillable="true" ma:displayName="Loc Published Dependent Assets" ma:default="" ma:list="{B116CC8E-FCD3-4331-849C-1BF4DB8052AE}" ma:internalName="LocPublishedDependentAssetsLookup" ma:readOnly="true" ma:showField="PublishedDependentAssets" ma:web="9d035d7d-02e5-4a00-8b62-9a556aabc7b5">
      <xsd:simpleType>
        <xsd:restriction base="dms:Lookup"/>
      </xsd:simpleType>
    </xsd:element>
    <xsd:element name="LocPublishedLinkedAssetsLookup" ma:index="84" nillable="true" ma:displayName="Loc Published Linked Assets" ma:default="" ma:list="{B116CC8E-FCD3-4331-849C-1BF4DB8052AE}" ma:internalName="LocPublishedLinkedAssetsLookup" ma:readOnly="true" ma:showField="PublishedLinkedAssets" ma:web="9d035d7d-02e5-4a00-8b62-9a556aabc7b5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c95181ba-569f-436f-adb3-78c3831fea54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41FC7ADF-4C62-4413-95B2-CDE72C4AD396}" ma:internalName="Markets" ma:readOnly="false" ma:showField="MarketNa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CD722278-12DA-4BA9-B56C-2624CA46C480}" ma:internalName="NumOfRatingsLookup" ma:readOnly="true" ma:showField="NumOfRating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CD722278-12DA-4BA9-B56C-2624CA46C480}" ma:internalName="PublishStatusLookup" ma:readOnly="false" ma:showField="PublishStatu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a34c0026-7bf6-479c-b6e7-24710140ce31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0ef119a3-9350-4d50-81f0-e824a5745f43}" ma:internalName="TaxCatchAll" ma:showField="CatchAllData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0ef119a3-9350-4d50-81f0-e824a5745f43}" ma:internalName="TaxCatchAllLabel" ma:readOnly="true" ma:showField="CatchAllDataLabel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e8d559-4d54-460d-ba58-5d5027f88b4d" elementFormDefault="qualified">
    <xsd:import namespace="http://schemas.microsoft.com/office/2006/documentManagement/types"/>
    <xsd:import namespace="http://schemas.microsoft.com/office/infopath/2007/PartnerControls"/>
    <xsd:element name="Description0" ma:index="134" nillable="true" ma:displayName="Description" ma:internalName="Description0">
      <xsd:simpleType>
        <xsd:restriction base="dms:Note"/>
      </xsd:simpleType>
    </xsd:element>
    <xsd:element name="Component" ma:index="135" nillable="true" ma:displayName="Component" ma:internalName="Component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provalStatus xmlns="9d035d7d-02e5-4a00-8b62-9a556aabc7b5">InProgress</ApprovalStatus>
    <EditorialTags xmlns="9d035d7d-02e5-4a00-8b62-9a556aabc7b5" xsi:nil="true"/>
    <MarketSpecific xmlns="9d035d7d-02e5-4a00-8b62-9a556aabc7b5">true</MarketSpecific>
    <TPLaunchHelpLinkType xmlns="9d035d7d-02e5-4a00-8b62-9a556aabc7b5">Template</TPLaunchHelpLinkType>
    <TPNamespace xmlns="9d035d7d-02e5-4a00-8b62-9a556aabc7b5" xsi:nil="true"/>
    <TemplateTemplateType xmlns="9d035d7d-02e5-4a00-8b62-9a556aabc7b5">PowerPoint 12 Default</TemplateTemplateType>
    <UANotes xmlns="9d035d7d-02e5-4a00-8b62-9a556aabc7b5" xsi:nil="true"/>
    <VoteCount xmlns="9d035d7d-02e5-4a00-8b62-9a556aabc7b5" xsi:nil="true"/>
    <HandoffToMSDN xmlns="9d035d7d-02e5-4a00-8b62-9a556aabc7b5" xsi:nil="true"/>
    <OriginAsset xmlns="9d035d7d-02e5-4a00-8b62-9a556aabc7b5" xsi:nil="true"/>
    <PublishTargets xmlns="9d035d7d-02e5-4a00-8b62-9a556aabc7b5">OfficeOnline</PublishTargets>
    <AssetType xmlns="9d035d7d-02e5-4a00-8b62-9a556aabc7b5">TP</AssetType>
    <IntlLangReview xmlns="9d035d7d-02e5-4a00-8b62-9a556aabc7b5" xsi:nil="true"/>
    <NumericId xmlns="9d035d7d-02e5-4a00-8b62-9a556aabc7b5" xsi:nil="true"/>
    <OOCacheId xmlns="9d035d7d-02e5-4a00-8b62-9a556aabc7b5" xsi:nil="true"/>
    <ClipArtFilename xmlns="9d035d7d-02e5-4a00-8b62-9a556aabc7b5" xsi:nil="true"/>
    <OpenTemplate xmlns="9d035d7d-02e5-4a00-8b62-9a556aabc7b5">true</OpenTemplate>
    <TPExecutable xmlns="9d035d7d-02e5-4a00-8b62-9a556aabc7b5" xsi:nil="true"/>
    <LastHandOff xmlns="9d035d7d-02e5-4a00-8b62-9a556aabc7b5" xsi:nil="true"/>
    <TPLaunchHelpLink xmlns="9d035d7d-02e5-4a00-8b62-9a556aabc7b5" xsi:nil="true"/>
    <Providers xmlns="9d035d7d-02e5-4a00-8b62-9a556aabc7b5" xsi:nil="true"/>
    <TPAppVersion xmlns="9d035d7d-02e5-4a00-8b62-9a556aabc7b5" xsi:nil="true"/>
    <IsSearchable xmlns="9d035d7d-02e5-4a00-8b62-9a556aabc7b5">true</IsSearchable>
    <EditorialStatus xmlns="9d035d7d-02e5-4a00-8b62-9a556aabc7b5">Complete</EditorialStatus>
    <UALocComments xmlns="9d035d7d-02e5-4a00-8b62-9a556aabc7b5" xsi:nil="true"/>
    <CSXHash xmlns="9d035d7d-02e5-4a00-8b62-9a556aabc7b5" xsi:nil="true"/>
    <DirectSourceMarket xmlns="9d035d7d-02e5-4a00-8b62-9a556aabc7b5" xsi:nil="true"/>
    <DSATActionTaken xmlns="9d035d7d-02e5-4a00-8b62-9a556aabc7b5" xsi:nil="true"/>
    <PolicheckWords xmlns="9d035d7d-02e5-4a00-8b62-9a556aabc7b5" xsi:nil="true"/>
    <BugNumber xmlns="9d035d7d-02e5-4a00-8b62-9a556aabc7b5" xsi:nil="true"/>
    <Downloads xmlns="9d035d7d-02e5-4a00-8b62-9a556aabc7b5">0</Downloads>
    <ThumbnailAssetId xmlns="9d035d7d-02e5-4a00-8b62-9a556aabc7b5" xsi:nil="true"/>
    <TrustLevel xmlns="9d035d7d-02e5-4a00-8b62-9a556aabc7b5">1 Microsoft Managed Content</TrustLevel>
    <UALocRecommendation xmlns="9d035d7d-02e5-4a00-8b62-9a556aabc7b5">Localize</UALocRecommendation>
    <TPApplication xmlns="9d035d7d-02e5-4a00-8b62-9a556aabc7b5" xsi:nil="true"/>
    <AssetId xmlns="9d035d7d-02e5-4a00-8b62-9a556aabc7b5">TP101908666</AssetId>
    <APEditor xmlns="9d035d7d-02e5-4a00-8b62-9a556aabc7b5">
      <UserInfo>
        <DisplayName/>
        <AccountId xsi:nil="true"/>
        <AccountType/>
      </UserInfo>
    </APEditor>
    <PrimaryImageGen xmlns="9d035d7d-02e5-4a00-8b62-9a556aabc7b5">true</PrimaryImageGen>
    <TPInstallLocation xmlns="9d035d7d-02e5-4a00-8b62-9a556aabc7b5" xsi:nil="true"/>
    <Manager xmlns="9d035d7d-02e5-4a00-8b62-9a556aabc7b5" xsi:nil="true"/>
    <ParentAssetId xmlns="9d035d7d-02e5-4a00-8b62-9a556aabc7b5" xsi:nil="true"/>
    <SubmitterId xmlns="9d035d7d-02e5-4a00-8b62-9a556aabc7b5" xsi:nil="true"/>
    <TemplateStatus xmlns="9d035d7d-02e5-4a00-8b62-9a556aabc7b5">Complete</TemplateStatus>
    <APAuthor xmlns="9d035d7d-02e5-4a00-8b62-9a556aabc7b5">
      <UserInfo>
        <DisplayName>FAREAST\v-thjoth</DisplayName>
        <AccountId>39</AccountId>
        <AccountType/>
      </UserInfo>
    </APAuthor>
    <TPCommandLine xmlns="9d035d7d-02e5-4a00-8b62-9a556aabc7b5" xsi:nil="true"/>
    <APDescription xmlns="9d035d7d-02e5-4a00-8b62-9a556aabc7b5" xsi:nil="true"/>
    <UAProjectedTotalWords xmlns="9d035d7d-02e5-4a00-8b62-9a556aabc7b5" xsi:nil="true"/>
    <Provider xmlns="9d035d7d-02e5-4a00-8b62-9a556aabc7b5" xsi:nil="true"/>
    <ApprovalLog xmlns="9d035d7d-02e5-4a00-8b62-9a556aabc7b5" xsi:nil="true"/>
    <Component xmlns="91e8d559-4d54-460d-ba58-5d5027f88b4d" xsi:nil="true"/>
    <LastPublishResultLookup xmlns="9d035d7d-02e5-4a00-8b62-9a556aabc7b5" xsi:nil="true"/>
    <BusinessGroup xmlns="9d035d7d-02e5-4a00-8b62-9a556aabc7b5" xsi:nil="true"/>
    <PublishStatusLookup xmlns="9d035d7d-02e5-4a00-8b62-9a556aabc7b5">
      <Value>267179</Value>
      <Value>407249</Value>
    </PublishStatusLookup>
    <SourceTitle xmlns="9d035d7d-02e5-4a00-8b62-9a556aabc7b5" xsi:nil="true"/>
    <AcquiredFrom xmlns="9d035d7d-02e5-4a00-8b62-9a556aabc7b5">Internal MS</AcquiredFrom>
    <CSXSubmissionMarket xmlns="9d035d7d-02e5-4a00-8b62-9a556aabc7b5" xsi:nil="true"/>
    <Markets xmlns="9d035d7d-02e5-4a00-8b62-9a556aabc7b5"/>
    <OriginalSourceMarket xmlns="9d035d7d-02e5-4a00-8b62-9a556aabc7b5" xsi:nil="true"/>
    <ArtSampleDocs xmlns="9d035d7d-02e5-4a00-8b62-9a556aabc7b5" xsi:nil="true"/>
    <ShowIn xmlns="9d035d7d-02e5-4a00-8b62-9a556aabc7b5">Show everywhere</ShowIn>
    <TPClientViewer xmlns="9d035d7d-02e5-4a00-8b62-9a556aabc7b5" xsi:nil="true"/>
    <IntlLangReviewDate xmlns="9d035d7d-02e5-4a00-8b62-9a556aabc7b5" xsi:nil="true"/>
    <TPFriendlyName xmlns="9d035d7d-02e5-4a00-8b62-9a556aabc7b5" xsi:nil="true"/>
    <AverageRating xmlns="9d035d7d-02e5-4a00-8b62-9a556aabc7b5" xsi:nil="true"/>
    <AssetStart xmlns="9d035d7d-02e5-4a00-8b62-9a556aabc7b5">2010-06-18T10:05:00+00:00</AssetStart>
    <TPComponent xmlns="9d035d7d-02e5-4a00-8b62-9a556aabc7b5" xsi:nil="true"/>
    <CrawlForDependencies xmlns="9d035d7d-02e5-4a00-8b62-9a556aabc7b5">false</CrawlForDependencies>
    <FriendlyTitle xmlns="9d035d7d-02e5-4a00-8b62-9a556aabc7b5" xsi:nil="true"/>
    <LastModifiedDateTime xmlns="9d035d7d-02e5-4a00-8b62-9a556aabc7b5" xsi:nil="true"/>
    <LegacyData xmlns="9d035d7d-02e5-4a00-8b62-9a556aabc7b5" xsi:nil="true"/>
    <Milestone xmlns="9d035d7d-02e5-4a00-8b62-9a556aabc7b5" xsi:nil="true"/>
    <TimesCloned xmlns="9d035d7d-02e5-4a00-8b62-9a556aabc7b5" xsi:nil="true"/>
    <ContentItem xmlns="9d035d7d-02e5-4a00-8b62-9a556aabc7b5" xsi:nil="true"/>
    <IsDeleted xmlns="9d035d7d-02e5-4a00-8b62-9a556aabc7b5">false</IsDeleted>
    <UACurrentWords xmlns="9d035d7d-02e5-4a00-8b62-9a556aabc7b5" xsi:nil="true"/>
    <AssetExpire xmlns="9d035d7d-02e5-4a00-8b62-9a556aabc7b5">2100-01-01T08:00:00+00:00</AssetExpire>
    <Description0 xmlns="91e8d559-4d54-460d-ba58-5d5027f88b4d" xsi:nil="true"/>
    <MachineTranslated xmlns="9d035d7d-02e5-4a00-8b62-9a556aabc7b5">false</MachineTranslated>
    <OutputCachingOn xmlns="9d035d7d-02e5-4a00-8b62-9a556aabc7b5">true</OutputCachingOn>
    <PlannedPubDate xmlns="9d035d7d-02e5-4a00-8b62-9a556aabc7b5" xsi:nil="true"/>
    <CSXUpdate xmlns="9d035d7d-02e5-4a00-8b62-9a556aabc7b5">false</CSXUpdate>
    <IntlLangReviewer xmlns="9d035d7d-02e5-4a00-8b62-9a556aabc7b5" xsi:nil="true"/>
    <IntlLocPriority xmlns="9d035d7d-02e5-4a00-8b62-9a556aabc7b5" xsi:nil="true"/>
    <CSXSubmissionDate xmlns="9d035d7d-02e5-4a00-8b62-9a556aabc7b5" xsi:nil="true"/>
    <BlockPublish xmlns="9d035d7d-02e5-4a00-8b62-9a556aabc7b5" xsi:nil="true"/>
    <InternalTagsTaxHTField0 xmlns="9d035d7d-02e5-4a00-8b62-9a556aabc7b5">
      <Terms xmlns="http://schemas.microsoft.com/office/infopath/2007/PartnerControls"/>
    </InternalTagsTaxHTField0>
    <LocComments xmlns="9d035d7d-02e5-4a00-8b62-9a556aabc7b5" xsi:nil="true"/>
    <OriginalRelease xmlns="9d035d7d-02e5-4a00-8b62-9a556aabc7b5">14</OriginalRelease>
    <LocLastLocAttemptVersionLookup xmlns="9d035d7d-02e5-4a00-8b62-9a556aabc7b5">184656</LocLastLocAttemptVersionLookup>
    <CampaignTagsTaxHTField0 xmlns="9d035d7d-02e5-4a00-8b62-9a556aabc7b5">
      <Terms xmlns="http://schemas.microsoft.com/office/infopath/2007/PartnerControls"/>
    </CampaignTagsTaxHTField0>
    <TaxCatchAll xmlns="9d035d7d-02e5-4a00-8b62-9a556aabc7b5"/>
    <LocRecommendedHandoff xmlns="9d035d7d-02e5-4a00-8b62-9a556aabc7b5" xsi:nil="true"/>
    <LocalizationTagsTaxHTField0 xmlns="9d035d7d-02e5-4a00-8b62-9a556aabc7b5">
      <Terms xmlns="http://schemas.microsoft.com/office/infopath/2007/PartnerControls"/>
    </LocalizationTagsTaxHTField0>
    <RecommendationsModifier xmlns="9d035d7d-02e5-4a00-8b62-9a556aabc7b5" xsi:nil="true"/>
    <LocManualTestRequired xmlns="9d035d7d-02e5-4a00-8b62-9a556aabc7b5">false</LocManualTestRequired>
    <ScenarioTagsTaxHTField0 xmlns="9d035d7d-02e5-4a00-8b62-9a556aabc7b5">
      <Terms xmlns="http://schemas.microsoft.com/office/infopath/2007/PartnerControls"/>
    </ScenarioTagsTaxHTField0>
    <FeatureTagsTaxHTField0 xmlns="9d035d7d-02e5-4a00-8b62-9a556aabc7b5">
      <Terms xmlns="http://schemas.microsoft.com/office/infopath/2007/PartnerControls"/>
    </FeatureTagsTaxHTField0>
    <LocMarketGroupTiers2 xmlns="9d035d7d-02e5-4a00-8b62-9a556aabc7b5" xsi:nil="true"/>
  </documentManagement>
</p:properties>
</file>

<file path=customXml/itemProps1.xml><?xml version="1.0" encoding="utf-8"?>
<ds:datastoreItem xmlns:ds="http://schemas.openxmlformats.org/officeDocument/2006/customXml" ds:itemID="{1A21926C-F056-483B-B3E8-AE1F1A8F882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4BCFCE8-E557-45A0-92C6-0E21D0019E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035d7d-02e5-4a00-8b62-9a556aabc7b5"/>
    <ds:schemaRef ds:uri="91e8d559-4d54-460d-ba58-5d5027f88b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2954BF4-6556-442C-BFED-59C91ECA896B}">
  <ds:schemaRefs>
    <ds:schemaRef ds:uri="http://schemas.microsoft.com/office/2006/metadata/properties"/>
    <ds:schemaRef ds:uri="http://schemas.microsoft.com/office/infopath/2007/PartnerControls"/>
    <ds:schemaRef ds:uri="9d035d7d-02e5-4a00-8b62-9a556aabc7b5"/>
    <ds:schemaRef ds:uri="91e8d559-4d54-460d-ba58-5d5027f88b4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для презентаций по математике</Template>
  <TotalTime>188</TotalTime>
  <Words>890</Words>
  <Application>Microsoft Office PowerPoint</Application>
  <PresentationFormat>Экран (4:3)</PresentationFormat>
  <Paragraphs>83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Calibri</vt:lpstr>
      <vt:lpstr>Cambria Math</vt:lpstr>
      <vt:lpstr>Helvetica</vt:lpstr>
      <vt:lpstr>Symbol</vt:lpstr>
      <vt:lpstr>times new roman</vt:lpstr>
      <vt:lpstr>times new roman</vt:lpstr>
      <vt:lpstr>8_math</vt:lpstr>
      <vt:lpstr>«Активизация познавательной деятельности на уроках математики»</vt:lpstr>
      <vt:lpstr>Причины падения интереса к предмету</vt:lpstr>
      <vt:lpstr>Психологи и педагоги выделяют три основных мотива, побуждающих школьников учиться. </vt:lpstr>
      <vt:lpstr>Источники формирования познавательных интересов на уроках математики</vt:lpstr>
      <vt:lpstr>Практическая  значимость содержания знаний (ВПР МАТЕМАТИКА 6)</vt:lpstr>
      <vt:lpstr>Методы активизации познавательной деятельности</vt:lpstr>
      <vt:lpstr>Пример – геометрия 10</vt:lpstr>
      <vt:lpstr>Презентация PowerPoint</vt:lpstr>
      <vt:lpstr>Презентация PowerPoint</vt:lpstr>
      <vt:lpstr>Пример – геометрия 10</vt:lpstr>
      <vt:lpstr>Презентация PowerPoint</vt:lpstr>
      <vt:lpstr>Презентация PowerPoint</vt:lpstr>
      <vt:lpstr>Пример – математика 6</vt:lpstr>
      <vt:lpstr>Презентация PowerPoint</vt:lpstr>
      <vt:lpstr>Спасибо за внимание  и хороших каникул!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«Активизация познавательной деятельности на уроках математики»</dc:title>
  <dc:subject>Шаблон оформления</dc:subject>
  <dc:creator>Ирина Пирогова</dc:creator>
  <cp:keywords>Шаблон оформления</cp:keywords>
  <dc:description>Шаблон оформления
Корпорация Майкрософт</dc:description>
  <cp:lastModifiedBy>Ирина Пирогова</cp:lastModifiedBy>
  <cp:revision>12</cp:revision>
  <dcterms:created xsi:type="dcterms:W3CDTF">2022-03-22T16:48:19Z</dcterms:created>
  <dcterms:modified xsi:type="dcterms:W3CDTF">2022-03-22T19:57:14Z</dcterms:modified>
  <cp:category>Шаблон оформления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0x010100BB2780C3CC07BD4BAA623FF9571645580400D1570604EA743043A2641365C0E91715</vt:lpwstr>
  </property>
</Properties>
</file>