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5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7B052A-FE57-44B2-BDC3-22475F2CDB0D}" v="334" dt="2023-10-02T20:11:02.4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497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21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846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517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773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743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1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698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772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679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10/2/2023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027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10/2/2023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021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C28659E-412C-4600-B45E-BAE370BC2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4" name="Рисунок 3" descr="Изображение выглядит как Человеческое лицо, портрет, картин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0ED6A614-98C7-7C49-9CD4-44B92A1E96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604" r="-2" b="21352"/>
          <a:stretch/>
        </p:blipFill>
        <p:spPr>
          <a:xfrm>
            <a:off x="20" y="4"/>
            <a:ext cx="6089884" cy="6857999"/>
          </a:xfrm>
          <a:prstGeom prst="rect">
            <a:avLst/>
          </a:prstGeom>
        </p:spPr>
      </p:pic>
      <p:pic>
        <p:nvPicPr>
          <p:cNvPr id="5" name="Рисунок 4" descr="Изображение выглядит как человек, одежда, Человеческое лицо, картина&#10;&#10;Автоматически созданное описание">
            <a:extLst>
              <a:ext uri="{FF2B5EF4-FFF2-40B4-BE49-F238E27FC236}">
                <a16:creationId xmlns:a16="http://schemas.microsoft.com/office/drawing/2014/main" id="{9ADFC0A3-8ACE-707D-80FA-38C621195A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" b="7259"/>
          <a:stretch/>
        </p:blipFill>
        <p:spPr>
          <a:xfrm>
            <a:off x="6089904" y="-5"/>
            <a:ext cx="610057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E95896B-6905-4618-A7DF-DED8A61FBC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748BD8C-4984-4138-94CA-2DC5F39DC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blipFill dpi="0" rotWithShape="1">
            <a:blip r:embed="rId4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  <a14:imgEffect>
                        <a14:brightnessContrast bright="-2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4678" y="3684605"/>
            <a:ext cx="9966960" cy="3035808"/>
          </a:xfrm>
        </p:spPr>
        <p:txBody>
          <a:bodyPr anchor="b">
            <a:normAutofit/>
          </a:bodyPr>
          <a:lstStyle/>
          <a:p>
            <a:r>
              <a:rPr lang="ru-RU" sz="6000">
                <a:solidFill>
                  <a:srgbClr val="FFFFFF"/>
                </a:solidFill>
                <a:ea typeface="Calibri Light"/>
                <a:cs typeface="Calibri Light"/>
              </a:rPr>
              <a:t>Моцарт. Симфония №40</a:t>
            </a:r>
            <a:br>
              <a:rPr lang="ru-RU" sz="6000">
                <a:solidFill>
                  <a:srgbClr val="FFFFFF"/>
                </a:solidFill>
                <a:ea typeface="Calibri Light"/>
                <a:cs typeface="Calibri Light"/>
              </a:rPr>
            </a:br>
            <a:r>
              <a:rPr lang="ru-RU" sz="6000">
                <a:solidFill>
                  <a:srgbClr val="FFFFFF"/>
                </a:solidFill>
                <a:ea typeface="Calibri Light"/>
                <a:cs typeface="Calibri Light"/>
              </a:rPr>
              <a:t>Бетховен. Симфония №5</a:t>
            </a:r>
            <a:endParaRPr lang="ru-RU" sz="6000">
              <a:solidFill>
                <a:srgbClr val="FFFF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/>
          <a:p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9C8D586-1ECD-4981-BED2-97336112C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C5BB32-1E24-2F56-6352-75715B979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0" y="484632"/>
            <a:ext cx="5299586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sz="4000">
                <a:latin typeface="Cambria"/>
                <a:ea typeface="Cambria"/>
              </a:rPr>
              <a:t>Людвиг ван бетховен</a:t>
            </a:r>
            <a:endParaRPr lang="ru-RU" sz="4000"/>
          </a:p>
        </p:txBody>
      </p:sp>
      <p:pic>
        <p:nvPicPr>
          <p:cNvPr id="4" name="Объект 3" descr="Изображение выглядит как человек, Человеческое лицо, одежда, Подбородок&#10;&#10;Автоматически созданное описание">
            <a:extLst>
              <a:ext uri="{FF2B5EF4-FFF2-40B4-BE49-F238E27FC236}">
                <a16:creationId xmlns:a16="http://schemas.microsoft.com/office/drawing/2014/main" id="{283ED55D-6D9E-F1C8-B916-F825A263DB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953" r="12703"/>
          <a:stretch/>
        </p:blipFill>
        <p:spPr>
          <a:xfrm>
            <a:off x="1" y="10"/>
            <a:ext cx="6066502" cy="6857989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6936A55-62F9-F4C5-6078-91351A1AD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9" y="2121408"/>
            <a:ext cx="5299585" cy="405079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 sz="2800" dirty="0">
              <a:solidFill>
                <a:srgbClr val="333333"/>
              </a:solidFill>
              <a:latin typeface="Rockwell"/>
            </a:endParaRPr>
          </a:p>
          <a:p>
            <a:pPr marL="0" indent="0">
              <a:buNone/>
            </a:pPr>
            <a:endParaRPr lang="en-US" sz="2800" dirty="0">
              <a:solidFill>
                <a:srgbClr val="333333"/>
              </a:solidFill>
              <a:latin typeface="Rockwell"/>
            </a:endParaRPr>
          </a:p>
          <a:p>
            <a:pPr marL="0" indent="0">
              <a:buNone/>
            </a:pPr>
            <a:r>
              <a:rPr lang="en-US" sz="2800" dirty="0">
                <a:solidFill>
                  <a:srgbClr val="333333"/>
                </a:solidFill>
                <a:latin typeface="Rockwell"/>
              </a:rPr>
              <a:t>"</a:t>
            </a:r>
            <a:r>
              <a:rPr lang="en-US" sz="2800" dirty="0" err="1">
                <a:solidFill>
                  <a:srgbClr val="333333"/>
                </a:solidFill>
                <a:ea typeface="+mn-lt"/>
                <a:cs typeface="+mn-lt"/>
              </a:rPr>
              <a:t>Тем</a:t>
            </a:r>
            <a:r>
              <a:rPr lang="en-US" sz="2800" dirty="0">
                <a:solidFill>
                  <a:srgbClr val="333333"/>
                </a:solidFill>
                <a:ea typeface="+mn-lt"/>
                <a:cs typeface="+mn-lt"/>
              </a:rPr>
              <a:t>, </a:t>
            </a:r>
            <a:r>
              <a:rPr lang="en-US" sz="2800" dirty="0" err="1">
                <a:solidFill>
                  <a:srgbClr val="333333"/>
                </a:solidFill>
                <a:ea typeface="+mn-lt"/>
                <a:cs typeface="+mn-lt"/>
              </a:rPr>
              <a:t>кем</a:t>
            </a:r>
            <a:r>
              <a:rPr lang="en-US" sz="2800" dirty="0">
                <a:solidFill>
                  <a:srgbClr val="333333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rgbClr val="333333"/>
                </a:solidFill>
                <a:ea typeface="+mn-lt"/>
                <a:cs typeface="+mn-lt"/>
              </a:rPr>
              <a:t>являюсь</a:t>
            </a:r>
            <a:r>
              <a:rPr lang="en-US" sz="2800" dirty="0">
                <a:solidFill>
                  <a:srgbClr val="333333"/>
                </a:solidFill>
                <a:ea typeface="+mn-lt"/>
                <a:cs typeface="+mn-lt"/>
              </a:rPr>
              <a:t> я, я </a:t>
            </a:r>
            <a:r>
              <a:rPr lang="en-US" sz="2800" dirty="0" err="1">
                <a:solidFill>
                  <a:srgbClr val="333333"/>
                </a:solidFill>
                <a:ea typeface="+mn-lt"/>
                <a:cs typeface="+mn-lt"/>
              </a:rPr>
              <a:t>обязан</a:t>
            </a:r>
            <a:r>
              <a:rPr lang="en-US" sz="2800" dirty="0">
                <a:solidFill>
                  <a:srgbClr val="333333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rgbClr val="333333"/>
                </a:solidFill>
                <a:ea typeface="+mn-lt"/>
                <a:cs typeface="+mn-lt"/>
              </a:rPr>
              <a:t>самому</a:t>
            </a:r>
            <a:r>
              <a:rPr lang="en-US" sz="2800" dirty="0">
                <a:solidFill>
                  <a:srgbClr val="333333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rgbClr val="333333"/>
                </a:solidFill>
                <a:ea typeface="+mn-lt"/>
                <a:cs typeface="+mn-lt"/>
              </a:rPr>
              <a:t>себе</a:t>
            </a:r>
            <a:r>
              <a:rPr lang="en-US" sz="2800" dirty="0">
                <a:solidFill>
                  <a:srgbClr val="333333"/>
                </a:solidFill>
                <a:ea typeface="+mn-lt"/>
                <a:cs typeface="+mn-lt"/>
              </a:rPr>
              <a:t>. </a:t>
            </a:r>
            <a:r>
              <a:rPr lang="en-US" sz="2800" dirty="0" err="1">
                <a:solidFill>
                  <a:srgbClr val="333333"/>
                </a:solidFill>
                <a:ea typeface="+mn-lt"/>
                <a:cs typeface="+mn-lt"/>
              </a:rPr>
              <a:t>Князей</a:t>
            </a:r>
            <a:r>
              <a:rPr lang="en-US" sz="2800" dirty="0">
                <a:solidFill>
                  <a:srgbClr val="333333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rgbClr val="333333"/>
                </a:solidFill>
                <a:ea typeface="+mn-lt"/>
                <a:cs typeface="+mn-lt"/>
              </a:rPr>
              <a:t>существует</a:t>
            </a:r>
            <a:r>
              <a:rPr lang="en-US" sz="2800" dirty="0">
                <a:solidFill>
                  <a:srgbClr val="333333"/>
                </a:solidFill>
                <a:ea typeface="+mn-lt"/>
                <a:cs typeface="+mn-lt"/>
              </a:rPr>
              <a:t>, и </a:t>
            </a:r>
            <a:r>
              <a:rPr lang="en-US" sz="2800" dirty="0" err="1">
                <a:solidFill>
                  <a:srgbClr val="333333"/>
                </a:solidFill>
                <a:ea typeface="+mn-lt"/>
                <a:cs typeface="+mn-lt"/>
              </a:rPr>
              <a:t>будет</a:t>
            </a:r>
            <a:r>
              <a:rPr lang="en-US" sz="2800" dirty="0">
                <a:solidFill>
                  <a:srgbClr val="333333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rgbClr val="333333"/>
                </a:solidFill>
                <a:ea typeface="+mn-lt"/>
                <a:cs typeface="+mn-lt"/>
              </a:rPr>
              <a:t>существовать</a:t>
            </a:r>
            <a:r>
              <a:rPr lang="en-US" sz="2800" dirty="0">
                <a:solidFill>
                  <a:srgbClr val="333333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rgbClr val="333333"/>
                </a:solidFill>
                <a:ea typeface="+mn-lt"/>
                <a:cs typeface="+mn-lt"/>
              </a:rPr>
              <a:t>тысячи</a:t>
            </a:r>
            <a:r>
              <a:rPr lang="en-US" sz="2800" dirty="0">
                <a:solidFill>
                  <a:srgbClr val="333333"/>
                </a:solidFill>
                <a:ea typeface="+mn-lt"/>
                <a:cs typeface="+mn-lt"/>
              </a:rPr>
              <a:t>, </a:t>
            </a:r>
            <a:r>
              <a:rPr lang="en-US" sz="2800" dirty="0" err="1">
                <a:solidFill>
                  <a:srgbClr val="333333"/>
                </a:solidFill>
                <a:ea typeface="+mn-lt"/>
                <a:cs typeface="+mn-lt"/>
              </a:rPr>
              <a:t>Бетховен</a:t>
            </a:r>
            <a:r>
              <a:rPr lang="en-US" sz="2800" dirty="0">
                <a:solidFill>
                  <a:srgbClr val="333333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rgbClr val="333333"/>
                </a:solidFill>
                <a:ea typeface="+mn-lt"/>
                <a:cs typeface="+mn-lt"/>
              </a:rPr>
              <a:t>же</a:t>
            </a:r>
            <a:r>
              <a:rPr lang="en-US" sz="2800" dirty="0">
                <a:solidFill>
                  <a:srgbClr val="333333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rgbClr val="333333"/>
                </a:solidFill>
                <a:ea typeface="+mn-lt"/>
                <a:cs typeface="+mn-lt"/>
              </a:rPr>
              <a:t>только</a:t>
            </a:r>
            <a:r>
              <a:rPr lang="en-US" sz="2800" dirty="0">
                <a:solidFill>
                  <a:srgbClr val="333333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rgbClr val="333333"/>
                </a:solidFill>
                <a:ea typeface="+mn-lt"/>
                <a:cs typeface="+mn-lt"/>
              </a:rPr>
              <a:t>один</a:t>
            </a:r>
            <a:r>
              <a:rPr lang="en-US" sz="2800" dirty="0">
                <a:solidFill>
                  <a:srgbClr val="333333"/>
                </a:solidFill>
                <a:ea typeface="+mn-lt"/>
                <a:cs typeface="+mn-lt"/>
              </a:rPr>
              <a:t>."</a:t>
            </a:r>
            <a:endParaRPr lang="en-US"/>
          </a:p>
          <a:p>
            <a:pPr>
              <a:buClr>
                <a:srgbClr val="9E3611"/>
              </a:buClr>
            </a:pPr>
            <a:endParaRPr lang="en-US" sz="2800" dirty="0">
              <a:latin typeface="Rockwell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F001A23-2767-4A31-BD30-56112DE952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6BD30CE-7C6B-4C5B-8206-2A912062D6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FA45EC6-AD58-4CAF-846D-46D82B614D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7831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на открытом воздухе, окно, растение, статуя&#10;&#10;Автоматически созданное описание">
            <a:extLst>
              <a:ext uri="{FF2B5EF4-FFF2-40B4-BE49-F238E27FC236}">
                <a16:creationId xmlns:a16="http://schemas.microsoft.com/office/drawing/2014/main" id="{753F36C0-06FA-CA11-F34F-C5A3983C35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88" b="-1"/>
          <a:stretch/>
        </p:blipFill>
        <p:spPr>
          <a:xfrm>
            <a:off x="-1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3837459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3981573"/>
            <a:ext cx="10222992" cy="2078335"/>
          </a:xfrm>
          <a:prstGeom prst="rect">
            <a:avLst/>
          </a:prstGeom>
          <a:blipFill dpi="0" rotWithShape="1">
            <a:blip r:embed="rId3">
              <a:alphaModFix amt="9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942BAA-5C88-C2F7-1496-702B61D47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456" y="4162031"/>
            <a:ext cx="4543683" cy="1767141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dirty="0">
                <a:latin typeface="Cambria"/>
                <a:ea typeface="Cambria"/>
              </a:rPr>
              <a:t>Дом, в котором родился </a:t>
            </a:r>
            <a:r>
              <a:rPr lang="ru-RU" sz="4000" err="1">
                <a:latin typeface="Cambria"/>
                <a:ea typeface="Cambria"/>
              </a:rPr>
              <a:t>бетховен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C7DA08-B6D0-9A3F-5F1B-1B23806AB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7920" y="4170410"/>
            <a:ext cx="4699221" cy="176714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1800">
                <a:latin typeface="Rockwell"/>
              </a:rPr>
              <a:t>Родился </a:t>
            </a:r>
            <a:r>
              <a:rPr lang="en-US" sz="1800" b="1">
                <a:latin typeface="Rockwell"/>
              </a:rPr>
              <a:t> </a:t>
            </a:r>
            <a:r>
              <a:rPr lang="en-US" sz="1800">
                <a:latin typeface="Rockwell"/>
              </a:rPr>
              <a:t>17 декабря 1770 г., </a:t>
            </a:r>
          </a:p>
          <a:p>
            <a:pPr>
              <a:buClr>
                <a:srgbClr val="9E3611"/>
              </a:buClr>
            </a:pPr>
            <a:r>
              <a:rPr lang="en-US" sz="1800">
                <a:latin typeface="Rockwell"/>
              </a:rPr>
              <a:t>г. Бонн, Германия</a:t>
            </a:r>
            <a:endParaRPr lang="ru-RU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128670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31130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9">
            <a:extLst>
              <a:ext uri="{FF2B5EF4-FFF2-40B4-BE49-F238E27FC236}">
                <a16:creationId xmlns:a16="http://schemas.microsoft.com/office/drawing/2014/main" id="{14452A4A-2853-4001-9BA1-21733333F9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733" y="321733"/>
            <a:ext cx="5774268" cy="5780684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AEBFBD-B934-F1FC-5AFB-55688ED03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93" y="484632"/>
            <a:ext cx="5168168" cy="1609344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latin typeface="Cambria"/>
                <a:ea typeface="Cambria"/>
              </a:rPr>
              <a:t>И. Гёте о </a:t>
            </a:r>
            <a:r>
              <a:rPr lang="ru-RU" sz="4400" dirty="0" err="1">
                <a:latin typeface="Cambria"/>
                <a:ea typeface="Cambria"/>
              </a:rPr>
              <a:t>Л.Бетховене</a:t>
            </a:r>
            <a:endParaRPr lang="ru-RU" sz="4400" dirty="0" err="1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E963AA-04C3-53D1-2224-DAA81C6B4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893" y="2121408"/>
            <a:ext cx="5168168" cy="375962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br>
              <a:rPr lang="en-US" b="1" i="1" dirty="0"/>
            </a:br>
            <a:r>
              <a:rPr lang="ru-RU" b="1" i="1" dirty="0">
                <a:latin typeface="Helvetica"/>
                <a:cs typeface="Helvetica"/>
              </a:rPr>
              <a:t>"Я никогда не видел художника более сконцентрированного, более энергичного и более глубокого. Его талант меня взволновал. Но, к сожалению, это человек с трудным характером. " </a:t>
            </a:r>
            <a:endParaRPr lang="ru-RU" sz="1800" dirty="0">
              <a:latin typeface="Cambria"/>
              <a:ea typeface="Cambria"/>
              <a:cs typeface="Helvetica"/>
            </a:endParaRPr>
          </a:p>
          <a:p>
            <a:pPr marL="0" indent="0">
              <a:buClr>
                <a:srgbClr val="9E3611"/>
              </a:buClr>
              <a:buNone/>
            </a:pPr>
            <a:br>
              <a:rPr lang="ru-RU" sz="1800" dirty="0">
                <a:latin typeface="Helvetica"/>
                <a:cs typeface="Helvetica"/>
              </a:rPr>
            </a:br>
            <a:r>
              <a:rPr lang="ru-RU" sz="1800" dirty="0">
                <a:latin typeface="Helvetica"/>
                <a:cs typeface="Helvetica"/>
              </a:rPr>
              <a:t>-Из письма Гёте жене, 19 июля 1812 </a:t>
            </a:r>
            <a:endParaRPr lang="ru-RU" sz="1800" dirty="0">
              <a:latin typeface="Cambria"/>
              <a:ea typeface="Cambria"/>
            </a:endParaRPr>
          </a:p>
        </p:txBody>
      </p:sp>
      <p:pic>
        <p:nvPicPr>
          <p:cNvPr id="5" name="Рисунок 4" descr="Изображение выглядит как портрет, Человеческое лицо, картин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76BB570E-E167-D949-1C56-0A604E1CA6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4" r="4" b="12957"/>
          <a:stretch/>
        </p:blipFill>
        <p:spPr>
          <a:xfrm>
            <a:off x="6241217" y="321733"/>
            <a:ext cx="2380871" cy="2842075"/>
          </a:xfrm>
          <a:prstGeom prst="rect">
            <a:avLst/>
          </a:prstGeom>
        </p:spPr>
      </p:pic>
      <p:sp>
        <p:nvSpPr>
          <p:cNvPr id="20" name="Rectangle 11">
            <a:extLst>
              <a:ext uri="{FF2B5EF4-FFF2-40B4-BE49-F238E27FC236}">
                <a16:creationId xmlns:a16="http://schemas.microsoft.com/office/drawing/2014/main" id="{7CB9AC1C-79C9-4966-8F90-DBA8A6984C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776089" y="321733"/>
            <a:ext cx="3091859" cy="1844147"/>
          </a:xfrm>
          <a:prstGeom prst="rect">
            <a:avLst/>
          </a:prstGeom>
          <a:blipFill dpi="0" rotWithShape="1"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tile tx="0" ty="0" sx="92000" sy="89000" flip="xy" algn="ctr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/>
            <a:endParaRPr lang="en-US" sz="2000" kern="0">
              <a:solidFill>
                <a:prstClr val="white"/>
              </a:solidFill>
              <a:latin typeface="Rockwell Extra Bold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7479254-2731-44C5-88FB-BF4A5EF71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250000" y="3324678"/>
            <a:ext cx="2361497" cy="2777740"/>
          </a:xfrm>
          <a:prstGeom prst="rect">
            <a:avLst/>
          </a:prstGeom>
          <a:blipFill dpi="0" rotWithShape="1"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92000" sy="89000" flip="xy" algn="ctr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/>
            <a:endParaRPr lang="en-US" sz="2000" kern="0">
              <a:solidFill>
                <a:prstClr val="white"/>
              </a:solidFill>
              <a:latin typeface="Rockwell Extra Bold" pitchFamily="18" charset="0"/>
            </a:endParaRPr>
          </a:p>
        </p:txBody>
      </p:sp>
      <p:pic>
        <p:nvPicPr>
          <p:cNvPr id="4" name="Рисунок 3" descr="Изображение выглядит как человек, Человеческое лицо, одежда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714AD732-FCD6-7E6D-1AFA-1832C7E5490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" b="10149"/>
          <a:stretch/>
        </p:blipFill>
        <p:spPr>
          <a:xfrm>
            <a:off x="8776087" y="2330472"/>
            <a:ext cx="3106457" cy="377194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1C0F8264-A19C-4C08-B6EA-A0BC6DEFB7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264CC83-0D4A-4285-9A2E-94AAA96B57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816401C-2A1E-456D-957D-2394225128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7849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498F7B-E9F0-484D-04BF-62637C0B1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ru-RU" dirty="0">
                <a:latin typeface="Cambria"/>
                <a:ea typeface="Cambria"/>
              </a:rPr>
              <a:t>Симфония №5</a:t>
            </a:r>
            <a:endParaRPr lang="ru-RU" dirty="0"/>
          </a:p>
        </p:txBody>
      </p:sp>
      <p:pic>
        <p:nvPicPr>
          <p:cNvPr id="4" name="Рисунок 3" descr="Изображение выглядит как текст, диаграмма, Шрифт, музыка&#10;&#10;Автоматически созданное описание">
            <a:extLst>
              <a:ext uri="{FF2B5EF4-FFF2-40B4-BE49-F238E27FC236}">
                <a16:creationId xmlns:a16="http://schemas.microsoft.com/office/drawing/2014/main" id="{2E2769A0-1747-444C-DD47-D5BC574498F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85" r="19981" b="2"/>
          <a:stretch/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9FA96299-71E4-C1CE-9897-84AD0E5E81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8834" y="830030"/>
            <a:ext cx="5629353" cy="5487845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just">
              <a:buNone/>
            </a:pPr>
            <a:r>
              <a:rPr lang="ru-RU" sz="1600" b="1" dirty="0">
                <a:latin typeface="Cambria"/>
                <a:ea typeface="Cambria"/>
                <a:cs typeface="+mn-lt"/>
              </a:rPr>
              <a:t>Пятая симфония, которая поражает лаконизмом изложения, сжатостью форм, устремленностью развития, кажется рожденной в едином творческом порыве. Однако создавалась она дольше остальных. Бетховен работал над ней на протяжении трех лет.</a:t>
            </a:r>
            <a:endParaRPr lang="ru-RU" sz="1600" b="1">
              <a:latin typeface="Cambria"/>
              <a:ea typeface="Cambria"/>
            </a:endParaRPr>
          </a:p>
          <a:p>
            <a:pPr marL="0" indent="0" algn="just">
              <a:buClr>
                <a:srgbClr val="9E3611"/>
              </a:buClr>
              <a:buNone/>
            </a:pPr>
            <a:r>
              <a:rPr lang="ru-RU" sz="1600" dirty="0">
                <a:latin typeface="Cambria"/>
                <a:ea typeface="Cambria"/>
                <a:cs typeface="+mn-lt"/>
              </a:rPr>
              <a:t>Это было время наивысшего расцвета таланта композитора. Одно за другим появляются самые типичные для него, самые прославленные сочинения, нередко проникнутые энергией, горделивым духом самоутверждения, героической борьбой</a:t>
            </a:r>
          </a:p>
          <a:p>
            <a:pPr marL="0" indent="0" algn="just">
              <a:buClr>
                <a:srgbClr val="9E3611"/>
              </a:buClr>
              <a:buNone/>
            </a:pPr>
            <a:r>
              <a:rPr lang="ru-RU" sz="1600" dirty="0">
                <a:latin typeface="Cambria"/>
                <a:ea typeface="Cambria"/>
                <a:cs typeface="+mn-lt"/>
              </a:rPr>
              <a:t>Впоследствии Пятая стала самой популярной в его наследии. В ней сконцентрированы наиболее типичные черты бетховенского стиля, наиболее ярко и сжато воплощена основная идея его творчества, которую обычно формулируют так: через борьбу к победе. Короткие рельефные темы сразу и навсегда врезаются в память. Одна из них, несколько видоизменяясь, проходит через все части (такой прием, заимствованный у Бетховена, следующее поколение композиторов будет использовать часто). Об этой сквозной теме, своего рода лейтмотиве </a:t>
            </a:r>
            <a:r>
              <a:rPr lang="ru-RU" sz="1600" err="1">
                <a:latin typeface="Cambria"/>
                <a:ea typeface="Cambria"/>
                <a:cs typeface="+mn-lt"/>
              </a:rPr>
              <a:t>кз</a:t>
            </a:r>
            <a:r>
              <a:rPr lang="ru-RU" sz="1600" dirty="0">
                <a:latin typeface="Cambria"/>
                <a:ea typeface="Cambria"/>
                <a:cs typeface="+mn-lt"/>
              </a:rPr>
              <a:t> четырех нот с характерным стучащим ритмом, по свидетельству одного из биографов композитора, он говорил: «Так судьба стучится в дверь».</a:t>
            </a:r>
            <a:endParaRPr lang="ru-RU" sz="1600">
              <a:latin typeface="Cambria"/>
              <a:ea typeface="Cambria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5563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Изображение выглядит как фасад, строительство, имущество,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25DF33C-48D5-2251-3749-942A86C684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101" b="14396"/>
          <a:stretch/>
        </p:blipFill>
        <p:spPr>
          <a:xfrm>
            <a:off x="-1" y="10"/>
            <a:ext cx="12191999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3837459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3981573"/>
            <a:ext cx="10222992" cy="2078335"/>
          </a:xfrm>
          <a:prstGeom prst="rect">
            <a:avLst/>
          </a:prstGeom>
          <a:blipFill dpi="0" rotWithShape="1">
            <a:blip r:embed="rId3">
              <a:alphaModFix amt="9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54B2B7-FBE5-6864-60E2-6EF440C53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456" y="4162031"/>
            <a:ext cx="4543683" cy="1767141"/>
          </a:xfrm>
        </p:spPr>
        <p:txBody>
          <a:bodyPr>
            <a:normAutofit/>
          </a:bodyPr>
          <a:lstStyle/>
          <a:p>
            <a:pPr algn="r"/>
            <a:r>
              <a:rPr lang="ru-RU" sz="3800">
                <a:latin typeface="Cambria"/>
                <a:ea typeface="Cambria"/>
              </a:rPr>
              <a:t>Дом, в котором родился </a:t>
            </a:r>
            <a:r>
              <a:rPr lang="ru-RU" sz="3800" err="1">
                <a:latin typeface="Cambria"/>
                <a:ea typeface="Cambria"/>
              </a:rPr>
              <a:t>моцарт</a:t>
            </a:r>
            <a:endParaRPr lang="ru-RU" sz="3800" err="1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CD5B9F4-BBD6-7433-20FF-3356955CC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7920" y="4170410"/>
            <a:ext cx="4699221" cy="176714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333333"/>
                </a:solidFill>
                <a:ea typeface="+mn-lt"/>
                <a:cs typeface="+mn-lt"/>
              </a:rPr>
              <a:t>г. </a:t>
            </a:r>
            <a:r>
              <a:rPr lang="en-US" sz="2400" dirty="0" err="1">
                <a:solidFill>
                  <a:srgbClr val="333333"/>
                </a:solidFill>
                <a:ea typeface="+mn-lt"/>
                <a:cs typeface="+mn-lt"/>
              </a:rPr>
              <a:t>Зальцбург</a:t>
            </a:r>
            <a:r>
              <a:rPr lang="en-US" sz="2400" dirty="0">
                <a:solidFill>
                  <a:srgbClr val="333333"/>
                </a:solidFill>
                <a:ea typeface="+mn-lt"/>
                <a:cs typeface="+mn-lt"/>
              </a:rPr>
              <a:t> (</a:t>
            </a:r>
            <a:r>
              <a:rPr lang="en-US" sz="2400" dirty="0" err="1">
                <a:solidFill>
                  <a:srgbClr val="333333"/>
                </a:solidFill>
                <a:ea typeface="+mn-lt"/>
                <a:cs typeface="+mn-lt"/>
              </a:rPr>
              <a:t>Австрия</a:t>
            </a:r>
            <a:r>
              <a:rPr lang="en-US" sz="2400" dirty="0">
                <a:solidFill>
                  <a:srgbClr val="333333"/>
                </a:solidFill>
                <a:ea typeface="+mn-lt"/>
                <a:cs typeface="+mn-lt"/>
              </a:rPr>
              <a:t>)</a:t>
            </a:r>
            <a:br>
              <a:rPr lang="en-US" sz="2400" dirty="0"/>
            </a:br>
            <a:r>
              <a:rPr lang="en-US" sz="2400" b="1" dirty="0">
                <a:solidFill>
                  <a:srgbClr val="333333"/>
                </a:solidFill>
                <a:ea typeface="+mn-lt"/>
                <a:cs typeface="+mn-lt"/>
              </a:rPr>
              <a:t> </a:t>
            </a:r>
            <a:r>
              <a:rPr lang="en-US" sz="2400" dirty="0">
                <a:solidFill>
                  <a:srgbClr val="333333"/>
                </a:solidFill>
                <a:ea typeface="+mn-lt"/>
                <a:cs typeface="+mn-lt"/>
              </a:rPr>
              <a:t>27 </a:t>
            </a:r>
            <a:r>
              <a:rPr lang="en-US" sz="2400" dirty="0" err="1">
                <a:solidFill>
                  <a:srgbClr val="333333"/>
                </a:solidFill>
                <a:ea typeface="+mn-lt"/>
                <a:cs typeface="+mn-lt"/>
              </a:rPr>
              <a:t>января</a:t>
            </a:r>
            <a:r>
              <a:rPr lang="en-US" sz="2400" dirty="0">
                <a:solidFill>
                  <a:srgbClr val="333333"/>
                </a:solidFill>
                <a:ea typeface="+mn-lt"/>
                <a:cs typeface="+mn-lt"/>
              </a:rPr>
              <a:t> 1756 г.</a:t>
            </a:r>
            <a:endParaRPr lang="en-US" sz="2400" dirty="0"/>
          </a:p>
          <a:p>
            <a:pPr marL="0" indent="0">
              <a:buNone/>
            </a:pPr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128670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2190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550AE69-AC86-4188-83E5-A856C4F1DC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4CA156-2C9D-4F0C-B229-88D8B5E17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7361ED3-EBE5-4EFC-8DA3-D0CE4BF2F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5105087-7F16-4C94-837C-C45445116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F2F3467-E50F-4A91-B27D-E324936A66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678BE03-AC84-4940-A7FD-5B143FE2D6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CFB57ED5-941D-44E2-9320-56A0A026F2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88952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1BE9A9-6FBF-4CF1-8F0C-BFCFF1FD96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4" y="653241"/>
            <a:ext cx="109087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картина, зарисовка, рисунок,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9035F713-977A-E06D-3690-CB2581EC11B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905"/>
          <a:stretch/>
        </p:blipFill>
        <p:spPr>
          <a:xfrm>
            <a:off x="633999" y="1054100"/>
            <a:ext cx="5462001" cy="438267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C4AE8163-578C-46A4-BF65-BD3AEEF2A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1" y="822325"/>
            <a:ext cx="5149596" cy="4846228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0A5AC6-AB89-F8AA-1502-18E0DF871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3220" y="1054100"/>
            <a:ext cx="4615180" cy="373609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000" b="1">
                <a:blipFill dpi="0" rotWithShape="1">
                  <a:blip r:embed="rId4"/>
                  <a:srcRect/>
                  <a:tile tx="6350" ty="-127000" sx="65000" sy="64000" flip="none" algn="tl"/>
                </a:blipFill>
              </a:rPr>
              <a:t>Полное имя композитора – Иоганн Хризостом Вольфганг Амадей Моцарт. </a:t>
            </a:r>
            <a:br>
              <a:rPr lang="en-US" sz="2000" b="1">
                <a:blipFill dpi="0" rotWithShape="1">
                  <a:blip r:embed="rId4"/>
                  <a:srcRect/>
                  <a:tile tx="6350" ty="-127000" sx="65000" sy="64000" flip="none" algn="tl"/>
                </a:blipFill>
              </a:rPr>
            </a:br>
            <a:endParaRPr lang="en-US" sz="2000" b="1">
              <a:blipFill dpi="0" rotWithShape="1">
                <a:blip r:embed="rId4"/>
                <a:srcRect/>
                <a:tile tx="6350" ty="-127000" sx="65000" sy="64000" flip="none" algn="tl"/>
              </a:blipFill>
            </a:endParaRPr>
          </a:p>
          <a:p>
            <a:pPr>
              <a:lnSpc>
                <a:spcPct val="80000"/>
              </a:lnSpc>
            </a:pPr>
            <a:r>
              <a:rPr lang="en-US" sz="2000">
                <a:blipFill dpi="0" rotWithShape="1">
                  <a:blip r:embed="rId4"/>
                  <a:srcRect/>
                  <a:tile tx="6350" ty="-127000" sx="65000" sy="64000" flip="none" algn="tl"/>
                </a:blipFill>
              </a:rPr>
              <a:t>Родился в семье скрипача и композитора Леопольда Моцарта и его супруги Анны Марии Моцарт (до замужества Пертль). Отец был музыкантом придворной капеллы князя-архиепископа зальцбургского, графа Сигизмунда фон Штраттенбаха, , мама – дочь комиссара-попечителя богадельни при небольшой коммуне Санкт-Гильген.</a:t>
            </a:r>
          </a:p>
          <a:p>
            <a:pPr>
              <a:lnSpc>
                <a:spcPct val="80000"/>
              </a:lnSpc>
            </a:pPr>
            <a:endParaRPr lang="en-US" sz="2000">
              <a:blipFill dpi="0" rotWithShape="1">
                <a:blip r:embed="rId4"/>
                <a:srcRect/>
                <a:tile tx="6350" ty="-127000" sx="65000" sy="64000" flip="none" algn="tl"/>
              </a:blip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46F56CC-F97A-40DF-9A88-6D8BF7A6A7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604" y="5756954"/>
            <a:ext cx="109087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94818F1-2ACF-4181-B8B6-7637EB92BD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6920" y="5257800"/>
            <a:ext cx="1080904" cy="1080902"/>
            <a:chOff x="9685338" y="4460675"/>
            <a:chExt cx="1080904" cy="1080902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31BF4AB6-91C5-40DA-AFC8-BBDA46BB28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A6D6306-ED75-4DC2-9BEF-160516C2FA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761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9C8D586-1ECD-4981-BED2-97336112C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8B425A-119F-585F-771A-977B5E769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0" y="484632"/>
            <a:ext cx="5299586" cy="1609344"/>
          </a:xfrm>
          <a:ln>
            <a:noFill/>
          </a:ln>
        </p:spPr>
        <p:txBody>
          <a:bodyPr>
            <a:normAutofit/>
          </a:bodyPr>
          <a:lstStyle/>
          <a:p>
            <a:endParaRPr lang="ru-RU" sz="4000"/>
          </a:p>
        </p:txBody>
      </p:sp>
      <p:pic>
        <p:nvPicPr>
          <p:cNvPr id="4" name="Рисунок 3" descr="Изображение выглядит как мультфильм, аниме, пианино, Анимация&#10;&#10;Автоматически созданное описание">
            <a:extLst>
              <a:ext uri="{FF2B5EF4-FFF2-40B4-BE49-F238E27FC236}">
                <a16:creationId xmlns:a16="http://schemas.microsoft.com/office/drawing/2014/main" id="{C33F529D-703F-72BC-0B17-BDD83AD054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217" r="16103" b="1"/>
          <a:stretch/>
        </p:blipFill>
        <p:spPr>
          <a:xfrm>
            <a:off x="1" y="10"/>
            <a:ext cx="6066502" cy="6857989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8A79CD8-343F-DA2C-69F2-44763B5F17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9" y="2121408"/>
            <a:ext cx="5299585" cy="405079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ru-RU" sz="1800">
                <a:ea typeface="+mn-lt"/>
                <a:cs typeface="+mn-lt"/>
              </a:rPr>
              <a:t>Дочь и сын Моцартов с раннего детства полюбили музыку, и проявили способности к ней. Отец дал первые уроки игры на клавесине дочери Наннерль, и трехлетний Вольфганг внимательно прислушивался к звукам музыки. Они приводили его в волнение, и мальчик начал частенько подходить к инструменту. Своими детскими ручонками он нажимал клавиши и подбирал созвучия, звучащие очень органично. Мало того, он играючи проигрывал отрывки понравившихся музыкальных произведений, даже если слышал их всего один раз.</a:t>
            </a:r>
            <a:endParaRPr lang="ru-RU" sz="1800">
              <a:ea typeface="Cambria" panose="02040503050406030204" pitchFamily="18" charset="0"/>
            </a:endParaRPr>
          </a:p>
          <a:p>
            <a:pPr marL="0" indent="0">
              <a:buClr>
                <a:srgbClr val="9E3611"/>
              </a:buClr>
              <a:buNone/>
            </a:pPr>
            <a:endParaRPr lang="ru-RU" sz="1800">
              <a:latin typeface="Cambria"/>
              <a:ea typeface="Cambria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001A23-2767-4A31-BD30-56112DE952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6BD30CE-7C6B-4C5B-8206-2A912062D6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FA45EC6-AD58-4CAF-846D-46D82B614D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1925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CF043BA-0C52-4068-BCF5-2B2D89BA9D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одежда, картина, музыкальный инструмент, музыка&#10;&#10;Автоматически созданное описание">
            <a:extLst>
              <a:ext uri="{FF2B5EF4-FFF2-40B4-BE49-F238E27FC236}">
                <a16:creationId xmlns:a16="http://schemas.microsoft.com/office/drawing/2014/main" id="{EADBDD3D-B490-C1A5-9152-B12A0E9678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24" r="35659" b="1"/>
          <a:stretch/>
        </p:blipFill>
        <p:spPr>
          <a:xfrm>
            <a:off x="3343" y="10"/>
            <a:ext cx="7548923" cy="685799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74711445-6DA3-F66A-8525-91AB6A19B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3611" y="227614"/>
            <a:ext cx="4208979" cy="594458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Cambria"/>
                <a:ea typeface="Cambria"/>
                <a:cs typeface="+mn-lt"/>
              </a:rPr>
              <a:t>Поэтому отец не стал откладывать обучение сына музыке на более позднее время, и приступил к занятиям с ним в четыре года. Но пьесы и менуэты, написанные другими музыкантами, вскоре наскучили маленькому гению, и в пятилетнем возрасте он начал сам писать собственные небольшие произведения. Спустя год мальчик уже виртуозно играл на скрипке, причем, осилил ее самостоятельно, без помощи со стороны.</a:t>
            </a:r>
            <a:endParaRPr lang="ru-RU" sz="2400">
              <a:latin typeface="Cambria"/>
              <a:ea typeface="Cambria"/>
            </a:endParaRPr>
          </a:p>
          <a:p>
            <a:pPr marL="0" indent="0">
              <a:buClr>
                <a:srgbClr val="9E3611"/>
              </a:buClr>
              <a:buNone/>
            </a:pPr>
            <a:endParaRPr lang="ru-RU" sz="1600">
              <a:latin typeface="Cambria"/>
              <a:ea typeface="Cambria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89ACCC8-A635-400E-B9C0-AD9CA5710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BC21CEB-233C-4B50-8CCA-829AD0428F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3DF2D74-CD63-49A8-A93B-9DA2F59511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3328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A0E4E09-FC02-4ADC-951A-3FFA90B6F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453FF84-60C1-4EA8-B49B-1B8C2D0C5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5859484" cy="6857997"/>
          </a:xfrm>
          <a:custGeom>
            <a:avLst/>
            <a:gdLst>
              <a:gd name="connsiteX0" fmla="*/ 3198825 w 5859484"/>
              <a:gd name="connsiteY0" fmla="*/ 0 h 6857997"/>
              <a:gd name="connsiteX1" fmla="*/ 3962351 w 5859484"/>
              <a:gd name="connsiteY1" fmla="*/ 0 h 6857997"/>
              <a:gd name="connsiteX2" fmla="*/ 4129776 w 5859484"/>
              <a:gd name="connsiteY2" fmla="*/ 128761 h 6857997"/>
              <a:gd name="connsiteX3" fmla="*/ 5859484 w 5859484"/>
              <a:gd name="connsiteY3" fmla="*/ 3718209 h 6857997"/>
              <a:gd name="connsiteX4" fmla="*/ 4624700 w 5859484"/>
              <a:gd name="connsiteY4" fmla="*/ 6845880 h 6857997"/>
              <a:gd name="connsiteX5" fmla="*/ 4612896 w 5859484"/>
              <a:gd name="connsiteY5" fmla="*/ 6857997 h 6857997"/>
              <a:gd name="connsiteX6" fmla="*/ 4017658 w 5859484"/>
              <a:gd name="connsiteY6" fmla="*/ 6857997 h 6857997"/>
              <a:gd name="connsiteX7" fmla="*/ 4173230 w 5859484"/>
              <a:gd name="connsiteY7" fmla="*/ 6719623 h 6857997"/>
              <a:gd name="connsiteX8" fmla="*/ 5443583 w 5859484"/>
              <a:gd name="connsiteY8" fmla="*/ 3718209 h 6857997"/>
              <a:gd name="connsiteX9" fmla="*/ 3355352 w 5859484"/>
              <a:gd name="connsiteY9" fmla="*/ 88079 h 6857997"/>
              <a:gd name="connsiteX10" fmla="*/ 0 w 5859484"/>
              <a:gd name="connsiteY10" fmla="*/ 0 h 6857997"/>
              <a:gd name="connsiteX11" fmla="*/ 2941255 w 5859484"/>
              <a:gd name="connsiteY11" fmla="*/ 0 h 6857997"/>
              <a:gd name="connsiteX12" fmla="*/ 3117080 w 5859484"/>
              <a:gd name="connsiteY12" fmla="*/ 88129 h 6857997"/>
              <a:gd name="connsiteX13" fmla="*/ 5324754 w 5859484"/>
              <a:gd name="connsiteY13" fmla="*/ 3718209 h 6857997"/>
              <a:gd name="connsiteX14" fmla="*/ 4089206 w 5859484"/>
              <a:gd name="connsiteY14" fmla="*/ 6637392 h 6857997"/>
              <a:gd name="connsiteX15" fmla="*/ 3841183 w 5859484"/>
              <a:gd name="connsiteY15" fmla="*/ 6857997 h 6857997"/>
              <a:gd name="connsiteX16" fmla="*/ 0 w 5859484"/>
              <a:gd name="connsiteY16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859484" h="6857997">
                <a:moveTo>
                  <a:pt x="3198825" y="0"/>
                </a:moveTo>
                <a:lnTo>
                  <a:pt x="3962351" y="0"/>
                </a:lnTo>
                <a:lnTo>
                  <a:pt x="4129776" y="128761"/>
                </a:lnTo>
                <a:cubicBezTo>
                  <a:pt x="5186152" y="981944"/>
                  <a:pt x="5859484" y="2273123"/>
                  <a:pt x="5859484" y="3718209"/>
                </a:cubicBezTo>
                <a:cubicBezTo>
                  <a:pt x="5859484" y="4922447"/>
                  <a:pt x="5391893" y="6019805"/>
                  <a:pt x="4624700" y="6845880"/>
                </a:cubicBezTo>
                <a:lnTo>
                  <a:pt x="4612896" y="6857997"/>
                </a:lnTo>
                <a:lnTo>
                  <a:pt x="4017658" y="6857997"/>
                </a:lnTo>
                <a:lnTo>
                  <a:pt x="4173230" y="6719623"/>
                </a:lnTo>
                <a:cubicBezTo>
                  <a:pt x="4958119" y="5951494"/>
                  <a:pt x="5443583" y="4890334"/>
                  <a:pt x="5443583" y="3718209"/>
                </a:cubicBezTo>
                <a:cubicBezTo>
                  <a:pt x="5443583" y="2179795"/>
                  <a:pt x="4607295" y="832535"/>
                  <a:pt x="3355352" y="88079"/>
                </a:cubicBezTo>
                <a:close/>
                <a:moveTo>
                  <a:pt x="0" y="0"/>
                </a:moveTo>
                <a:lnTo>
                  <a:pt x="2941255" y="0"/>
                </a:lnTo>
                <a:lnTo>
                  <a:pt x="3117080" y="88129"/>
                </a:lnTo>
                <a:cubicBezTo>
                  <a:pt x="4432070" y="787221"/>
                  <a:pt x="5324754" y="2150692"/>
                  <a:pt x="5324754" y="3718209"/>
                </a:cubicBezTo>
                <a:cubicBezTo>
                  <a:pt x="5324754" y="4858221"/>
                  <a:pt x="4852591" y="5890308"/>
                  <a:pt x="4089206" y="6637392"/>
                </a:cubicBezTo>
                <a:lnTo>
                  <a:pt x="3841183" y="6857997"/>
                </a:lnTo>
                <a:lnTo>
                  <a:pt x="0" y="68579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одежда, Стиль ретро, в помещении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921CD8B9-3BE4-E8C6-8EE6-9082C197BA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358" r="27755"/>
          <a:stretch/>
        </p:blipFill>
        <p:spPr>
          <a:xfrm>
            <a:off x="1" y="2"/>
            <a:ext cx="6095695" cy="6857997"/>
          </a:xfrm>
          <a:custGeom>
            <a:avLst/>
            <a:gdLst/>
            <a:ahLst/>
            <a:cxnLst/>
            <a:rect l="l" t="t" r="r" b="b"/>
            <a:pathLst>
              <a:path w="6095695" h="6857997">
                <a:moveTo>
                  <a:pt x="3435036" y="0"/>
                </a:moveTo>
                <a:lnTo>
                  <a:pt x="4198562" y="0"/>
                </a:lnTo>
                <a:lnTo>
                  <a:pt x="4365987" y="128761"/>
                </a:lnTo>
                <a:cubicBezTo>
                  <a:pt x="5422363" y="981944"/>
                  <a:pt x="6095695" y="2273123"/>
                  <a:pt x="6095695" y="3718209"/>
                </a:cubicBezTo>
                <a:cubicBezTo>
                  <a:pt x="6095695" y="4922447"/>
                  <a:pt x="5628104" y="6019805"/>
                  <a:pt x="4860911" y="6845880"/>
                </a:cubicBezTo>
                <a:lnTo>
                  <a:pt x="4849107" y="6857997"/>
                </a:lnTo>
                <a:lnTo>
                  <a:pt x="4253869" y="6857997"/>
                </a:lnTo>
                <a:lnTo>
                  <a:pt x="4409441" y="6719623"/>
                </a:lnTo>
                <a:cubicBezTo>
                  <a:pt x="5194330" y="5951494"/>
                  <a:pt x="5679794" y="4890334"/>
                  <a:pt x="5679794" y="3718209"/>
                </a:cubicBezTo>
                <a:cubicBezTo>
                  <a:pt x="5679794" y="2179795"/>
                  <a:pt x="4843506" y="832535"/>
                  <a:pt x="3591563" y="88079"/>
                </a:cubicBezTo>
                <a:close/>
                <a:moveTo>
                  <a:pt x="0" y="0"/>
                </a:moveTo>
                <a:lnTo>
                  <a:pt x="3177466" y="0"/>
                </a:lnTo>
                <a:lnTo>
                  <a:pt x="3353291" y="88129"/>
                </a:lnTo>
                <a:cubicBezTo>
                  <a:pt x="4668281" y="787221"/>
                  <a:pt x="5560965" y="2150692"/>
                  <a:pt x="5560965" y="3718209"/>
                </a:cubicBezTo>
                <a:cubicBezTo>
                  <a:pt x="5560965" y="4858221"/>
                  <a:pt x="5088802" y="5890308"/>
                  <a:pt x="4325417" y="6637392"/>
                </a:cubicBezTo>
                <a:lnTo>
                  <a:pt x="4077394" y="6857997"/>
                </a:lnTo>
                <a:lnTo>
                  <a:pt x="0" y="6857997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E48EBEDB-77DC-9F12-FBA0-84F5979AF2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2689" y="394915"/>
            <a:ext cx="5368254" cy="5777284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buNone/>
            </a:pPr>
            <a:r>
              <a:rPr lang="ru-RU" sz="2800" dirty="0">
                <a:latin typeface="Cambria"/>
                <a:ea typeface="Cambria"/>
                <a:cs typeface="+mn-lt"/>
              </a:rPr>
              <a:t>В шесть лет Вольфганг Амадей играл так замечательно, что мог выступать с концертами. Его игру на музыкальных инструментах дополнял голос сестры, Наннерль пела просто великолепно. Отца так впечатлили успехи сына и дочери, что он решился на продолжительный гастрольный тур по Европе. Леопольд Моцарт лелеял надежду на получение не только огромного успеха, но и немалых прибылей.</a:t>
            </a:r>
            <a:endParaRPr lang="ru-RU" sz="2800">
              <a:latin typeface="Cambria"/>
              <a:ea typeface="Cambria"/>
            </a:endParaRPr>
          </a:p>
          <a:p>
            <a:pPr marL="0" indent="0">
              <a:buNone/>
            </a:pPr>
            <a:endParaRPr lang="ru-RU" sz="1900">
              <a:latin typeface="Cambria"/>
              <a:ea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3862852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9C8D586-1ECD-4981-BED2-97336112C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A37FEB-5426-EBAE-F87C-B2896FB94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0" y="484632"/>
            <a:ext cx="5299586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sz="4000">
                <a:latin typeface="Cambria"/>
                <a:ea typeface="Cambria"/>
              </a:rPr>
              <a:t>Творчество моцарта</a:t>
            </a:r>
            <a:endParaRPr lang="ru-RU" sz="4000"/>
          </a:p>
        </p:txBody>
      </p:sp>
      <p:pic>
        <p:nvPicPr>
          <p:cNvPr id="4" name="Рисунок 3" descr="Изображение выглядит как Человеческое лицо, человек, рисунок, текст&#10;&#10;Автоматически созданное описание">
            <a:extLst>
              <a:ext uri="{FF2B5EF4-FFF2-40B4-BE49-F238E27FC236}">
                <a16:creationId xmlns:a16="http://schemas.microsoft.com/office/drawing/2014/main" id="{FA5B7165-1849-A6CE-EF99-1C0490857E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85" r="20784" b="-1"/>
          <a:stretch/>
        </p:blipFill>
        <p:spPr>
          <a:xfrm>
            <a:off x="1" y="10"/>
            <a:ext cx="6066502" cy="6857989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D533652B-FE24-7EBF-5AB2-068AF8E146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9" y="2121408"/>
            <a:ext cx="5299585" cy="405079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800" b="1" dirty="0">
                <a:latin typeface="Times New Roman"/>
                <a:cs typeface="Times New Roman"/>
              </a:rPr>
              <a:t>Йозеф Гайдн</a:t>
            </a:r>
            <a:r>
              <a:rPr lang="ru-RU" sz="2800" dirty="0">
                <a:latin typeface="Times New Roman"/>
                <a:cs typeface="Times New Roman"/>
              </a:rPr>
              <a:t>, лучший друг Моцарта, его старший товарищ, поддерживающий во всем, так отзывался об эмоциональности музыки Вольфганга: «Он так просвещен в сфере человеческих чувств, что создается впечатление, будто он – создатель их, а люди потом только освоили чувствование».</a:t>
            </a:r>
            <a:endParaRPr lang="ru-RU" sz="28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001A23-2767-4A31-BD30-56112DE952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6BD30CE-7C6B-4C5B-8206-2A912062D6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FA45EC6-AD58-4CAF-846D-46D82B614D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4189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6BC652-5E91-2784-CF4C-B96F510B1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ru-RU" dirty="0">
                <a:latin typeface="Cambria"/>
                <a:ea typeface="Cambria"/>
              </a:rPr>
              <a:t>Симфония №40 (1788)</a:t>
            </a:r>
            <a:endParaRPr lang="ru-RU" dirty="0"/>
          </a:p>
        </p:txBody>
      </p:sp>
      <p:pic>
        <p:nvPicPr>
          <p:cNvPr id="4" name="Рисунок 3" descr="Изображение выглядит как Нотная тетрадь, музыка&#10;&#10;Автоматически созданное описание">
            <a:extLst>
              <a:ext uri="{FF2B5EF4-FFF2-40B4-BE49-F238E27FC236}">
                <a16:creationId xmlns:a16="http://schemas.microsoft.com/office/drawing/2014/main" id="{DEE4BC8B-F482-C67D-A03A-FCEC271BCD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36" r="11907" b="-2"/>
          <a:stretch/>
        </p:blipFill>
        <p:spPr>
          <a:xfrm>
            <a:off x="1007196" y="2265037"/>
            <a:ext cx="5088800" cy="3907158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C594AE27-0C45-68EC-8609-FE283D0873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6216" y="2320412"/>
            <a:ext cx="4632031" cy="38517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>
                <a:latin typeface="Times New Roman"/>
                <a:cs typeface="Times New Roman"/>
              </a:rPr>
              <a:t>Отец, </a:t>
            </a:r>
            <a:r>
              <a:rPr lang="ru-RU" b="1">
                <a:latin typeface="Times New Roman"/>
                <a:cs typeface="Times New Roman"/>
              </a:rPr>
              <a:t>Леопольд Моцарт</a:t>
            </a:r>
            <a:r>
              <a:rPr lang="ru-RU">
                <a:latin typeface="Times New Roman"/>
                <a:cs typeface="Times New Roman"/>
              </a:rPr>
              <a:t>, с детства внушал, что в основе любого произведения должен стоять высокий замысел, идея, техника вторична, но без нее и вся концепция не стоит и гроша ломанного.</a:t>
            </a:r>
            <a:endParaRPr lang="ru-RU">
              <a:latin typeface="Cambria"/>
              <a:ea typeface="Cambria"/>
            </a:endParaRPr>
          </a:p>
          <a:p>
            <a:pPr marL="0" indent="0">
              <a:buNone/>
            </a:pPr>
            <a:r>
              <a:rPr lang="ru-RU">
                <a:latin typeface="Times New Roman"/>
                <a:ea typeface="Cambria"/>
                <a:cs typeface="Times New Roman"/>
              </a:rPr>
              <a:t>Симфония имеет традиционную для того времени </a:t>
            </a:r>
            <a:r>
              <a:rPr lang="ru-RU" b="1">
                <a:latin typeface="Times New Roman"/>
                <a:ea typeface="Cambria"/>
                <a:cs typeface="Times New Roman"/>
              </a:rPr>
              <a:t>4-х частную форму</a:t>
            </a:r>
            <a:r>
              <a:rPr lang="ru-RU">
                <a:latin typeface="Times New Roman"/>
                <a:ea typeface="Cambria"/>
                <a:cs typeface="Times New Roman"/>
              </a:rPr>
              <a:t>, однако у нее отсутствует вступление, она начинается сразу с </a:t>
            </a:r>
            <a:r>
              <a:rPr lang="ru-RU" b="1">
                <a:latin typeface="Times New Roman"/>
                <a:ea typeface="Cambria"/>
                <a:cs typeface="Times New Roman"/>
              </a:rPr>
              <a:t>главной партии</a:t>
            </a:r>
            <a:r>
              <a:rPr lang="ru-RU">
                <a:latin typeface="Times New Roman"/>
                <a:ea typeface="Cambria"/>
                <a:cs typeface="Times New Roman"/>
              </a:rPr>
              <a:t>, что совершенно не характерно для канона того времени. </a:t>
            </a:r>
            <a:endParaRPr lang="ru-RU">
              <a:latin typeface="Cambria"/>
              <a:ea typeface="Cambria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138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9C8D586-1ECD-4981-BED2-97336112C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Человеческое лицо, картина, портрет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2396BE83-CFC8-90AC-1198-205937AABD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2" b="15496"/>
          <a:stretch/>
        </p:blipFill>
        <p:spPr>
          <a:xfrm>
            <a:off x="1" y="10"/>
            <a:ext cx="6066502" cy="6857989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998136F7-BA22-0F56-0280-25A4DE995D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9" y="462938"/>
            <a:ext cx="5299585" cy="57092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/>
                <a:ea typeface="Cambria"/>
                <a:cs typeface="Times New Roman"/>
              </a:rPr>
              <a:t>Гений </a:t>
            </a:r>
            <a:r>
              <a:rPr lang="ru-RU" sz="2800" b="1" dirty="0">
                <a:latin typeface="Times New Roman"/>
                <a:ea typeface="Cambria"/>
                <a:cs typeface="Times New Roman"/>
              </a:rPr>
              <a:t>Моцарта</a:t>
            </a:r>
            <a:r>
              <a:rPr lang="ru-RU" sz="2800" dirty="0">
                <a:latin typeface="Times New Roman"/>
                <a:ea typeface="Cambria"/>
                <a:cs typeface="Times New Roman"/>
              </a:rPr>
              <a:t> в этой симфонии воплотился и в то же время стал бессмертным. Поистине не найдется другой симфонии, которая могла бы сравниться в популярности с этой. Подобно улыбке Джоконды, простота ее скрывает слишком много тайн, разгадывать которые человечество может веками. Соприкасаясь с такими произведениями, думаешь, что сам Бог ведет беседу с человеком через талант своего избранника</a:t>
            </a:r>
            <a:r>
              <a:rPr lang="ru-RU" dirty="0">
                <a:latin typeface="Times New Roman"/>
                <a:ea typeface="Cambria"/>
                <a:cs typeface="Times New Roman"/>
              </a:rPr>
              <a:t>.</a:t>
            </a:r>
            <a:endParaRPr lang="ru-RU">
              <a:latin typeface="Cambria"/>
              <a:ea typeface="Cambria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001A23-2767-4A31-BD30-56112DE952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6BD30CE-7C6B-4C5B-8206-2A912062D6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FA45EC6-AD58-4CAF-846D-46D82B614D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57170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Wood Type</vt:lpstr>
      <vt:lpstr>Моцарт. Симфония №40 Бетховен. Симфония №5</vt:lpstr>
      <vt:lpstr>Дом, в котором родился моцарт</vt:lpstr>
      <vt:lpstr>Полное имя композитора – Иоганн Хризостом Вольфганг Амадей Моцарт.   Родился в семье скрипача и композитора Леопольда Моцарта и его супруги Анны Марии Моцарт (до замужества Пертль). Отец был музыкантом придворной капеллы князя-архиепископа зальцбургского, графа Сигизмунда фон Штраттенбаха, , мама – дочь комиссара-попечителя богадельни при небольшой коммуне Санкт-Гильген. </vt:lpstr>
      <vt:lpstr>Презентация PowerPoint</vt:lpstr>
      <vt:lpstr>Презентация PowerPoint</vt:lpstr>
      <vt:lpstr>Презентация PowerPoint</vt:lpstr>
      <vt:lpstr>Творчество моцарта</vt:lpstr>
      <vt:lpstr>Симфония №40 (1788)</vt:lpstr>
      <vt:lpstr>Презентация PowerPoint</vt:lpstr>
      <vt:lpstr>Людвиг ван бетховен</vt:lpstr>
      <vt:lpstr>Дом, в котором родился бетховен</vt:lpstr>
      <vt:lpstr>И. Гёте о Л.Бетховене</vt:lpstr>
      <vt:lpstr>Симфония №5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138</cp:revision>
  <dcterms:created xsi:type="dcterms:W3CDTF">2023-10-02T19:34:12Z</dcterms:created>
  <dcterms:modified xsi:type="dcterms:W3CDTF">2023-10-02T20:11:20Z</dcterms:modified>
</cp:coreProperties>
</file>