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337" r:id="rId3"/>
    <p:sldId id="338" r:id="rId4"/>
    <p:sldId id="342" r:id="rId5"/>
    <p:sldId id="339" r:id="rId6"/>
    <p:sldId id="341" r:id="rId7"/>
    <p:sldId id="344" r:id="rId8"/>
    <p:sldId id="334" r:id="rId9"/>
    <p:sldId id="336" r:id="rId10"/>
    <p:sldId id="335" r:id="rId11"/>
    <p:sldId id="319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993366"/>
    <a:srgbClr val="00CC00"/>
    <a:srgbClr val="CCFFCC"/>
    <a:srgbClr val="99FFCC"/>
    <a:srgbClr val="000066"/>
    <a:srgbClr val="66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8" autoAdjust="0"/>
    <p:restoredTop sz="94660"/>
  </p:normalViewPr>
  <p:slideViewPr>
    <p:cSldViewPr>
      <p:cViewPr varScale="1">
        <p:scale>
          <a:sx n="69" d="100"/>
          <a:sy n="69" d="100"/>
        </p:scale>
        <p:origin x="139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B181BFD8-A698-4E04-9564-1F88E626F9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0625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18E3992-81BF-4C44-B859-408830E821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8337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ChangeArrowheads="1"/>
          </p:cNvSpPr>
          <p:nvPr/>
        </p:nvSpPr>
        <p:spPr bwMode="gray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2286000" y="0"/>
            <a:ext cx="2287588" cy="4960938"/>
            <a:chOff x="1440" y="0"/>
            <a:chExt cx="1441" cy="3125"/>
          </a:xfrm>
        </p:grpSpPr>
        <p:sp>
          <p:nvSpPr>
            <p:cNvPr id="6" name="Rectangle 8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" name="Rectangle 14"/>
            <p:cNvSpPr>
              <a:spLocks noChangeArrowheads="1"/>
            </p:cNvSpPr>
            <p:nvPr userDrawn="1"/>
          </p:nvSpPr>
          <p:spPr bwMode="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2">
                    <a:alpha val="7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" name="Rectangle 19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9" name="Group 39"/>
          <p:cNvGrpSpPr>
            <a:grpSpLocks/>
          </p:cNvGrpSpPr>
          <p:nvPr/>
        </p:nvGrpSpPr>
        <p:grpSpPr bwMode="auto">
          <a:xfrm>
            <a:off x="4575175" y="0"/>
            <a:ext cx="2286000" cy="3716338"/>
            <a:chOff x="2882" y="0"/>
            <a:chExt cx="1440" cy="2341"/>
          </a:xfrm>
        </p:grpSpPr>
        <p:sp>
          <p:nvSpPr>
            <p:cNvPr id="10" name="Rectangle 12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" name="Rectangle 13"/>
            <p:cNvSpPr>
              <a:spLocks noChangeArrowheads="1"/>
            </p:cNvSpPr>
            <p:nvPr userDrawn="1"/>
          </p:nvSpPr>
          <p:spPr bwMode="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30000"/>
                  </a:schemeClr>
                </a:gs>
                <a:gs pos="5000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" name="Rectangle 20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5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13" name="Group 40"/>
          <p:cNvGrpSpPr>
            <a:grpSpLocks/>
          </p:cNvGrpSpPr>
          <p:nvPr/>
        </p:nvGrpSpPr>
        <p:grpSpPr bwMode="auto">
          <a:xfrm>
            <a:off x="6858000" y="0"/>
            <a:ext cx="2286000" cy="4941888"/>
            <a:chOff x="4320" y="0"/>
            <a:chExt cx="1440" cy="3113"/>
          </a:xfrm>
        </p:grpSpPr>
        <p:sp>
          <p:nvSpPr>
            <p:cNvPr id="14" name="Rectangle 11"/>
            <p:cNvSpPr>
              <a:spLocks noChangeArrowheads="1"/>
            </p:cNvSpPr>
            <p:nvPr userDrawn="1"/>
          </p:nvSpPr>
          <p:spPr bwMode="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7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15" name="Group 38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16" name="Rectangle 9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 userDrawn="1"/>
            </p:nvSpPr>
            <p:spPr bwMode="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7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8" name="Rectangle 21"/>
              <p:cNvSpPr>
                <a:spLocks noChangeArrowheads="1"/>
              </p:cNvSpPr>
              <p:nvPr userDrawn="1"/>
            </p:nvSpPr>
            <p:spPr bwMode="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5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grpSp>
        <p:nvGrpSpPr>
          <p:cNvPr id="19" name="Group 34"/>
          <p:cNvGrpSpPr>
            <a:grpSpLocks/>
          </p:cNvGrpSpPr>
          <p:nvPr/>
        </p:nvGrpSpPr>
        <p:grpSpPr bwMode="auto">
          <a:xfrm>
            <a:off x="0" y="0"/>
            <a:ext cx="2286000" cy="3714750"/>
            <a:chOff x="0" y="0"/>
            <a:chExt cx="1440" cy="2340"/>
          </a:xfrm>
        </p:grpSpPr>
        <p:sp>
          <p:nvSpPr>
            <p:cNvPr id="20" name="Rectangle 7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" name="Rectangle 15"/>
            <p:cNvSpPr>
              <a:spLocks noChangeArrowheads="1"/>
            </p:cNvSpPr>
            <p:nvPr userDrawn="1"/>
          </p:nvSpPr>
          <p:spPr bwMode="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" name="Rectangle 16"/>
            <p:cNvSpPr>
              <a:spLocks noChangeArrowheads="1"/>
            </p:cNvSpPr>
            <p:nvPr userDrawn="1"/>
          </p:nvSpPr>
          <p:spPr bwMode="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30000"/>
                  </a:schemeClr>
                </a:gs>
                <a:gs pos="50000">
                  <a:schemeClr val="accent1">
                    <a:alpha val="7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3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24" name="Group 41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25" name="Rectangle 24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pic>
        <p:nvPicPr>
          <p:cNvPr id="29" name="Picture 28" descr="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7164388" y="908050"/>
            <a:ext cx="1979612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9" descr="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5062538" y="1268413"/>
            <a:ext cx="179546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0" descr="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314325" y="692150"/>
            <a:ext cx="1973263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1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2497138" y="374650"/>
            <a:ext cx="2071687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 Box 32"/>
          <p:cNvSpPr txBox="1">
            <a:spLocks noChangeArrowheads="1"/>
          </p:cNvSpPr>
          <p:nvPr/>
        </p:nvSpPr>
        <p:spPr bwMode="gray">
          <a:xfrm>
            <a:off x="7847013" y="239713"/>
            <a:ext cx="1196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2000">
                <a:solidFill>
                  <a:srgbClr val="FFFFFF"/>
                </a:solidFill>
                <a:latin typeface="Arial Black" pitchFamily="34" charset="0"/>
                <a:cs typeface="+mn-cs"/>
              </a:rPr>
              <a:t>L/O/G/O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334000"/>
            <a:ext cx="8686800" cy="863600"/>
          </a:xfrm>
        </p:spPr>
        <p:txBody>
          <a:bodyPr/>
          <a:lstStyle>
            <a:lvl1pPr algn="ctr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6159500"/>
            <a:ext cx="6400800" cy="342900"/>
          </a:xfrm>
        </p:spPr>
        <p:txBody>
          <a:bodyPr/>
          <a:lstStyle>
            <a:lvl1pPr marL="0" indent="0" algn="ctr">
              <a:buFontTx/>
              <a:buNone/>
              <a:defRPr sz="1800">
                <a:latin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1676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6629400" y="6477000"/>
            <a:ext cx="12192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001000" y="6477000"/>
            <a:ext cx="6858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4B832-961F-4CC7-8369-0036ED146B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2E455-472E-4606-B3CA-D3283B6E0D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67134-55FC-4931-9DFE-E35F66F15F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58763"/>
            <a:ext cx="2057400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58763"/>
            <a:ext cx="6019800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84CD2-5BA5-43AD-B021-545F526F3E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EE36D-DBAA-4597-8B43-3F3364CF4A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BCB7-075B-47BE-B762-20C84C4FF7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595FC-53A4-4F6E-A7D5-86521A3B04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85194-EE3D-4AB1-935F-123B050A0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A0DDD-7091-4963-B8C3-FDF4CDE9B8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7315200" cy="944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524000"/>
            <a:ext cx="8229600" cy="4652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CB0A1-FC5E-4CDC-9A87-C77C69E76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B9093-677D-494A-827E-E79A58F5C5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3FDD0-4976-49FA-B02B-4A206E1E2C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B062D-D047-4855-AA1F-3D94DEEEF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9AE66-8219-4A54-8100-04BBAB9D37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06D4D-FE29-4EC0-9F74-627258DB5D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465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65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C1609-CCC8-4070-8F7C-DEA7834478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D246C-2312-4D96-A0B9-32F0A6244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031C6-F2B3-4CFD-9A7C-650C0852A3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39CB5-4138-4C8A-AADB-9C39515942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8D7E3-4C38-4694-A056-F7B2643322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4B606-2AF2-44F1-B9C8-8C79C85C63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89923-BA9F-45AB-8530-0BC30E8581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1A6D8-7FEA-4963-89B8-B1034B8D05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D8FA2-6773-4C1F-A96A-5FA043B736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2C3D0-9EA2-4B1C-9C7A-D7B9EEF534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34AEC-4F09-46B2-B6AA-6241047F19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10685-0217-464D-B317-2B6690E2BC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7"/>
          <p:cNvGrpSpPr>
            <a:grpSpLocks/>
          </p:cNvGrpSpPr>
          <p:nvPr/>
        </p:nvGrpSpPr>
        <p:grpSpPr bwMode="auto">
          <a:xfrm>
            <a:off x="2286000" y="0"/>
            <a:ext cx="2287588" cy="6858000"/>
            <a:chOff x="1440" y="0"/>
            <a:chExt cx="1441" cy="3125"/>
          </a:xfrm>
        </p:grpSpPr>
        <p:sp>
          <p:nvSpPr>
            <p:cNvPr id="1032" name="Rectangle 8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ltGray">
            <a:xfrm>
              <a:off x="1681" y="0"/>
              <a:ext cx="1053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0"/>
                  </a:schemeClr>
                </a:gs>
                <a:gs pos="5000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34" name="Rectangle 10"/>
            <p:cNvSpPr>
              <a:spLocks noChangeArrowheads="1"/>
            </p:cNvSpPr>
            <p:nvPr userDrawn="1"/>
          </p:nvSpPr>
          <p:spPr bwMode="ltGray">
            <a:xfrm>
              <a:off x="1440" y="0"/>
              <a:ext cx="1441" cy="31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1027" name="Group 11"/>
          <p:cNvGrpSpPr>
            <a:grpSpLocks/>
          </p:cNvGrpSpPr>
          <p:nvPr/>
        </p:nvGrpSpPr>
        <p:grpSpPr bwMode="auto">
          <a:xfrm>
            <a:off x="4575175" y="0"/>
            <a:ext cx="2286000" cy="5137150"/>
            <a:chOff x="2882" y="0"/>
            <a:chExt cx="1440" cy="2341"/>
          </a:xfrm>
        </p:grpSpPr>
        <p:sp>
          <p:nvSpPr>
            <p:cNvPr id="2" name="Rectangle 12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37" name="Rectangle 13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81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  <a:alpha val="0"/>
                  </a:schemeClr>
                </a:gs>
                <a:gs pos="5000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" name="Rectangle 14"/>
            <p:cNvSpPr>
              <a:spLocks noChangeArrowheads="1"/>
            </p:cNvSpPr>
            <p:nvPr userDrawn="1"/>
          </p:nvSpPr>
          <p:spPr bwMode="ltGray">
            <a:xfrm>
              <a:off x="2882" y="0"/>
              <a:ext cx="1440" cy="2341"/>
            </a:xfrm>
            <a:prstGeom prst="rect">
              <a:avLst/>
            </a:prstGeom>
            <a:gradFill rotWithShape="1">
              <a:gsLst>
                <a:gs pos="0">
                  <a:schemeClr val="hlink">
                    <a:alpha val="20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1028" name="Group 15"/>
          <p:cNvGrpSpPr>
            <a:grpSpLocks/>
          </p:cNvGrpSpPr>
          <p:nvPr/>
        </p:nvGrpSpPr>
        <p:grpSpPr bwMode="auto">
          <a:xfrm>
            <a:off x="6858000" y="0"/>
            <a:ext cx="2286000" cy="6831013"/>
            <a:chOff x="4320" y="0"/>
            <a:chExt cx="1440" cy="3113"/>
          </a:xfrm>
        </p:grpSpPr>
        <p:sp>
          <p:nvSpPr>
            <p:cNvPr id="1040" name="Rectangle 16"/>
            <p:cNvSpPr>
              <a:spLocks noChangeArrowheads="1"/>
            </p:cNvSpPr>
            <p:nvPr userDrawn="1"/>
          </p:nvSpPr>
          <p:spPr bwMode="ltGray">
            <a:xfrm>
              <a:off x="4320" y="0"/>
              <a:ext cx="112" cy="265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  <a:alpha val="0"/>
                  </a:schemeClr>
                </a:gs>
                <a:gs pos="50000">
                  <a:schemeClr val="folHlink">
                    <a:alpha val="20000"/>
                  </a:schemeClr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1059" name="Group 17"/>
            <p:cNvGrpSpPr>
              <a:grpSpLocks/>
            </p:cNvGrpSpPr>
            <p:nvPr userDrawn="1"/>
          </p:nvGrpSpPr>
          <p:grpSpPr bwMode="auto">
            <a:xfrm>
              <a:off x="4320" y="0"/>
              <a:ext cx="1440" cy="3113"/>
              <a:chOff x="4320" y="0"/>
              <a:chExt cx="1440" cy="3113"/>
            </a:xfrm>
          </p:grpSpPr>
          <p:sp>
            <p:nvSpPr>
              <p:cNvPr id="1042" name="Rectangle 18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43" name="Rectangle 19"/>
              <p:cNvSpPr>
                <a:spLocks noChangeArrowheads="1"/>
              </p:cNvSpPr>
              <p:nvPr userDrawn="1"/>
            </p:nvSpPr>
            <p:spPr bwMode="ltGray">
              <a:xfrm>
                <a:off x="5420" y="0"/>
                <a:ext cx="340" cy="2655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  <a:gs pos="5000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" name="Rectangle 20"/>
              <p:cNvSpPr>
                <a:spLocks noChangeArrowheads="1"/>
              </p:cNvSpPr>
              <p:nvPr userDrawn="1"/>
            </p:nvSpPr>
            <p:spPr bwMode="ltGray">
              <a:xfrm>
                <a:off x="4320" y="0"/>
                <a:ext cx="1440" cy="3113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alpha val="2000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grpSp>
        <p:nvGrpSpPr>
          <p:cNvPr id="1029" name="Group 21"/>
          <p:cNvGrpSpPr>
            <a:grpSpLocks/>
          </p:cNvGrpSpPr>
          <p:nvPr/>
        </p:nvGrpSpPr>
        <p:grpSpPr bwMode="auto">
          <a:xfrm>
            <a:off x="0" y="0"/>
            <a:ext cx="2286000" cy="5135563"/>
            <a:chOff x="0" y="0"/>
            <a:chExt cx="1440" cy="2340"/>
          </a:xfrm>
        </p:grpSpPr>
        <p:sp>
          <p:nvSpPr>
            <p:cNvPr id="1046" name="Rectangle 22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 userDrawn="1"/>
          </p:nvSpPr>
          <p:spPr bwMode="ltGray">
            <a:xfrm>
              <a:off x="1338" y="0"/>
              <a:ext cx="102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8" name="Rectangle 24"/>
            <p:cNvSpPr>
              <a:spLocks noChangeArrowheads="1"/>
            </p:cNvSpPr>
            <p:nvPr userDrawn="1"/>
          </p:nvSpPr>
          <p:spPr bwMode="ltGray">
            <a:xfrm>
              <a:off x="0" y="0"/>
              <a:ext cx="486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5000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9" name="Rectangle 25"/>
            <p:cNvSpPr>
              <a:spLocks noChangeArrowheads="1"/>
            </p:cNvSpPr>
            <p:nvPr userDrawn="1"/>
          </p:nvSpPr>
          <p:spPr bwMode="ltGray">
            <a:xfrm>
              <a:off x="0" y="0"/>
              <a:ext cx="1440" cy="234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1030" name="Group 45"/>
          <p:cNvGrpSpPr>
            <a:grpSpLocks/>
          </p:cNvGrpSpPr>
          <p:nvPr/>
        </p:nvGrpSpPr>
        <p:grpSpPr bwMode="auto">
          <a:xfrm>
            <a:off x="0" y="0"/>
            <a:ext cx="9144000" cy="171450"/>
            <a:chOff x="0" y="0"/>
            <a:chExt cx="5760" cy="108"/>
          </a:xfrm>
        </p:grpSpPr>
        <p:sp>
          <p:nvSpPr>
            <p:cNvPr id="1050" name="Rectangle 26"/>
            <p:cNvSpPr>
              <a:spLocks noChangeArrowheads="1"/>
            </p:cNvSpPr>
            <p:nvPr userDrawn="1"/>
          </p:nvSpPr>
          <p:spPr bwMode="gray">
            <a:xfrm>
              <a:off x="0" y="0"/>
              <a:ext cx="1440" cy="10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51" name="Rectangle 27"/>
            <p:cNvSpPr>
              <a:spLocks noChangeArrowheads="1"/>
            </p:cNvSpPr>
            <p:nvPr userDrawn="1"/>
          </p:nvSpPr>
          <p:spPr bwMode="gray">
            <a:xfrm>
              <a:off x="1440" y="0"/>
              <a:ext cx="1441" cy="10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52" name="Rectangle 28"/>
            <p:cNvSpPr>
              <a:spLocks noChangeArrowheads="1"/>
            </p:cNvSpPr>
            <p:nvPr userDrawn="1"/>
          </p:nvSpPr>
          <p:spPr bwMode="gray">
            <a:xfrm>
              <a:off x="2882" y="0"/>
              <a:ext cx="1440" cy="10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53" name="Rectangle 29"/>
            <p:cNvSpPr>
              <a:spLocks noChangeArrowheads="1"/>
            </p:cNvSpPr>
            <p:nvPr userDrawn="1"/>
          </p:nvSpPr>
          <p:spPr bwMode="gray">
            <a:xfrm>
              <a:off x="4320" y="0"/>
              <a:ext cx="1440" cy="10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524000"/>
            <a:ext cx="8229600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8052799A-3E3F-42AC-B2D6-26A9ED8338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029754B5-B1DE-45FF-BE66-3BE456C3F9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8" name="Group 46"/>
          <p:cNvGrpSpPr>
            <a:grpSpLocks/>
          </p:cNvGrpSpPr>
          <p:nvPr/>
        </p:nvGrpSpPr>
        <p:grpSpPr bwMode="auto">
          <a:xfrm>
            <a:off x="0" y="176213"/>
            <a:ext cx="7696200" cy="1117600"/>
            <a:chOff x="0" y="111"/>
            <a:chExt cx="4848" cy="768"/>
          </a:xfrm>
        </p:grpSpPr>
        <p:sp>
          <p:nvSpPr>
            <p:cNvPr id="1063" name="Rectangle 39"/>
            <p:cNvSpPr>
              <a:spLocks noChangeArrowheads="1"/>
            </p:cNvSpPr>
            <p:nvPr userDrawn="1"/>
          </p:nvSpPr>
          <p:spPr bwMode="hidden">
            <a:xfrm rot="-5400000">
              <a:off x="2394" y="-1578"/>
              <a:ext cx="60" cy="4848"/>
            </a:xfrm>
            <a:prstGeom prst="rect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1044" name="Group 44"/>
            <p:cNvGrpSpPr>
              <a:grpSpLocks/>
            </p:cNvGrpSpPr>
            <p:nvPr userDrawn="1"/>
          </p:nvGrpSpPr>
          <p:grpSpPr bwMode="auto">
            <a:xfrm>
              <a:off x="0" y="111"/>
              <a:ext cx="4327" cy="768"/>
              <a:chOff x="0" y="111"/>
              <a:chExt cx="4327" cy="768"/>
            </a:xfrm>
          </p:grpSpPr>
          <p:sp>
            <p:nvSpPr>
              <p:cNvPr id="1065" name="Rectangle 41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66" name="Rectangle 42"/>
              <p:cNvSpPr>
                <a:spLocks noChangeArrowheads="1"/>
              </p:cNvSpPr>
              <p:nvPr userDrawn="1"/>
            </p:nvSpPr>
            <p:spPr bwMode="hidden">
              <a:xfrm rot="-5400000">
                <a:off x="1754" y="-1643"/>
                <a:ext cx="181" cy="3690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0"/>
                    </a:srgbClr>
                  </a:gs>
                  <a:gs pos="5000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67" name="Rectangle 43"/>
              <p:cNvSpPr>
                <a:spLocks noChangeArrowheads="1"/>
              </p:cNvSpPr>
              <p:nvPr userDrawn="1"/>
            </p:nvSpPr>
            <p:spPr bwMode="hidden">
              <a:xfrm rot="-5400000">
                <a:off x="1780" y="-1669"/>
                <a:ext cx="768" cy="432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35001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1039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58763"/>
            <a:ext cx="731520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gray">
          <a:xfrm>
            <a:off x="0" y="6751638"/>
            <a:ext cx="9144000" cy="1063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3716338"/>
            <a:ext cx="8820150" cy="1903412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00B050"/>
                </a:solidFill>
              </a:rPr>
              <a:t>ДЕЯТЕЛЬНОСТЬ СОЦИАЛЬНОГО ПЕДАГОГА С РОДИТЕЛЯМИ В УСЛОВИЯХ </a:t>
            </a:r>
            <a:r>
              <a:rPr lang="ru-RU" sz="3200" dirty="0" smtClean="0">
                <a:solidFill>
                  <a:srgbClr val="00B050"/>
                </a:solidFill>
              </a:rPr>
              <a:t/>
            </a:r>
            <a:br>
              <a:rPr lang="ru-RU" sz="3200" dirty="0" smtClean="0">
                <a:solidFill>
                  <a:srgbClr val="00B050"/>
                </a:solidFill>
              </a:rPr>
            </a:br>
            <a:r>
              <a:rPr lang="ru-RU" sz="2000" dirty="0" smtClean="0">
                <a:solidFill>
                  <a:srgbClr val="00B050"/>
                </a:solidFill>
              </a:rPr>
              <a:t>РЕАЛИЗАЦИИ ФГОС </a:t>
            </a:r>
            <a:endParaRPr lang="en-US" sz="2000" dirty="0" smtClean="0">
              <a:solidFill>
                <a:srgbClr val="00B050"/>
              </a:solidFill>
              <a:latin typeface="Agency FB" panose="020B0503020202020204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491555" y="116632"/>
            <a:ext cx="4652445" cy="750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B050"/>
                </a:solidFill>
              </a:rPr>
              <a:t>МБОУ «СОШ с УИОП </a:t>
            </a:r>
            <a:r>
              <a:rPr lang="ru-RU" sz="1400" b="1" dirty="0" smtClean="0">
                <a:solidFill>
                  <a:srgbClr val="00B050"/>
                </a:solidFill>
              </a:rPr>
              <a:t>№ 2</a:t>
            </a:r>
            <a:r>
              <a:rPr lang="ru-RU" sz="1400" b="1" dirty="0" smtClean="0">
                <a:solidFill>
                  <a:srgbClr val="00B050"/>
                </a:solidFill>
              </a:rPr>
              <a:t>» 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1200" b="1" dirty="0" smtClean="0">
                <a:solidFill>
                  <a:srgbClr val="00B050"/>
                </a:solidFill>
              </a:rPr>
              <a:t>Социальный педагог 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1200" b="1" dirty="0" err="1" smtClean="0">
                <a:solidFill>
                  <a:srgbClr val="00B050"/>
                </a:solidFill>
              </a:rPr>
              <a:t>Бусловская</a:t>
            </a:r>
            <a:r>
              <a:rPr lang="ru-RU" sz="1200" b="1" dirty="0" smtClean="0">
                <a:solidFill>
                  <a:srgbClr val="00B050"/>
                </a:solidFill>
              </a:rPr>
              <a:t> Н.И.</a:t>
            </a:r>
            <a:r>
              <a:rPr lang="ru-RU" sz="1200" dirty="0" smtClean="0">
                <a:solidFill>
                  <a:srgbClr val="00B050"/>
                </a:solidFill>
              </a:rPr>
              <a:t>  </a:t>
            </a:r>
            <a:endParaRPr lang="ru-RU" sz="1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14"/>
    </mc:Choice>
    <mc:Fallback xmlns="">
      <p:transition spd="slow" advTm="7414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7416800" cy="1368425"/>
          </a:xfrm>
        </p:spPr>
        <p:txBody>
          <a:bodyPr/>
          <a:lstStyle/>
          <a:p>
            <a:pPr eaLnBrk="1" hangingPunct="1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0" i="1" dirty="0" smtClean="0"/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404664"/>
            <a:ext cx="8075240" cy="5772299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sz="1800" dirty="0" smtClean="0"/>
              <a:t>Любое</a:t>
            </a:r>
            <a:r>
              <a:rPr lang="ru-RU" sz="1800" dirty="0"/>
              <a:t>, даже самое небольшое мероприятие по работе с родителями необходимо тщательно и серьезно готовить. Главное в этой работе - качество, а не количество отдельно взятых, не связанных между собой мероприятий. Слабое, плохо подготовленное родительское собрание или семинар могут негативно повлиять на положительный имидж учреждения в целом.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smtClean="0"/>
              <a:t>Динамичность</a:t>
            </a:r>
            <a:r>
              <a:rPr lang="ru-RU" sz="1800" dirty="0"/>
              <a:t>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/>
              <a:t>Детский сад сегодня должен находиться в режиме развития, а не функционирования, представлять собой мобильную систему, быстро реагировать на изменения социального состава родителей, их образовательные потребности и воспитательные запросы. В зависимости от этого должны меняться формы и направления работы с семьей.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/>
              <a:t>Для того чтобы спланировать работу с родителями, надо хорошо знать родителей своих воспитанников.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/>
              <a:t>Поэтому начинать необходимо с анализа социального состава родителей, их настроя и ожиданий от пребывания ребенка в детском саду. Проведение анкетирования, личных бесед на эту тему поможет правильно выстроить работу с родителями, сделать ее эффективной, подобрать интересные формы взаимодействия с семьей. </a:t>
            </a:r>
          </a:p>
          <a:p>
            <a:pPr marL="0" indent="0">
              <a:buNone/>
            </a:pPr>
            <a:endParaRPr lang="ru-RU" sz="1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36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73"/>
    </mc:Choice>
    <mc:Fallback xmlns="">
      <p:transition spd="slow" advTm="24873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228600" y="5334000"/>
            <a:ext cx="8686800" cy="863600"/>
          </a:xfrm>
        </p:spPr>
        <p:txBody>
          <a:bodyPr/>
          <a:lstStyle/>
          <a:p>
            <a:pPr algn="ctr" eaLnBrk="1" hangingPunct="1"/>
            <a:r>
              <a:rPr lang="ru-RU" sz="5000" dirty="0" smtClean="0">
                <a:solidFill>
                  <a:srgbClr val="00B050"/>
                </a:solidFill>
              </a:rPr>
              <a:t>Спасибо за внимание</a:t>
            </a:r>
            <a:r>
              <a:rPr lang="en-US" sz="5000" dirty="0" smtClean="0">
                <a:solidFill>
                  <a:srgbClr val="00B050"/>
                </a:solidFill>
              </a:rPr>
              <a:t>!</a:t>
            </a:r>
          </a:p>
        </p:txBody>
      </p:sp>
    </p:spTree>
  </p:cSld>
  <p:clrMapOvr>
    <a:masterClrMapping/>
  </p:clrMapOvr>
  <p:transition advTm="851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2"/>
            <a:ext cx="7315200" cy="14557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Дети – зеркало родителей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785925"/>
            <a:ext cx="6143668" cy="4286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latin typeface="Times New Roman" pitchFamily="18" charset="0"/>
              </a:rPr>
              <a:t>Цель взаимодействия</a:t>
            </a:r>
            <a:br>
              <a:rPr lang="ru-RU" sz="3200" dirty="0" smtClean="0">
                <a:latin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</a:rPr>
              <a:t>специалиста и родителей: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</a:rPr>
              <a:t>Взаимодействие социального педагога учреждения  с семьёй предполагает установление заинтересованного диалога и сотрудничества, перерастающего в активную помощь, направленную на обеспечение главной функции воспитательной системы – развитость, целостность личности ребенка, а также его адаптации и комфортности.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2"/>
            <a:ext cx="7315200" cy="1527163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br>
              <a:rPr lang="ru-RU" dirty="0" smtClean="0"/>
            </a:br>
            <a:r>
              <a:rPr lang="ru-RU" sz="3600" dirty="0" smtClean="0">
                <a:solidFill>
                  <a:srgbClr val="00B050"/>
                </a:solidFill>
              </a:rPr>
              <a:t>Основные задачи работы с родителями:</a:t>
            </a:r>
            <a:br>
              <a:rPr lang="ru-RU" sz="3600" dirty="0" smtClean="0">
                <a:solidFill>
                  <a:srgbClr val="00B050"/>
                </a:solidFill>
              </a:rPr>
            </a:b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91037"/>
          </a:xfrm>
        </p:spPr>
        <p:txBody>
          <a:bodyPr/>
          <a:lstStyle/>
          <a:p>
            <a:r>
              <a:rPr lang="ru-RU" sz="2400" dirty="0" smtClean="0"/>
              <a:t>установить партнерские отношения с семьей каждого воспитанника;</a:t>
            </a:r>
          </a:p>
          <a:p>
            <a:r>
              <a:rPr lang="ru-RU" sz="2400" dirty="0" smtClean="0"/>
              <a:t>объединить усилия для развития и воспитания детей;</a:t>
            </a:r>
          </a:p>
          <a:p>
            <a:r>
              <a:rPr lang="ru-RU" sz="2400" dirty="0" smtClean="0"/>
              <a:t>создать атмосферу взаимопонимания, общности интересов, эмоциональной </a:t>
            </a:r>
            <a:r>
              <a:rPr lang="ru-RU" sz="2400" dirty="0" err="1" smtClean="0"/>
              <a:t>взаимоподдержки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активизировать и обогащать воспитательные умения родителей;</a:t>
            </a:r>
          </a:p>
          <a:p>
            <a:r>
              <a:rPr lang="ru-RU" sz="2400" dirty="0" smtClean="0"/>
              <a:t>поддерживать их уверенность в собственных педагогических возможностях.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</a:rPr>
              <a:t>Работа социального педагога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</a:rPr>
              <a:t>С родителями одаренных детей</a:t>
            </a:r>
          </a:p>
          <a:p>
            <a:r>
              <a:rPr lang="ru-RU" sz="4000" dirty="0" smtClean="0">
                <a:latin typeface="Times New Roman" pitchFamily="18" charset="0"/>
              </a:rPr>
              <a:t>С родителями трудных детей</a:t>
            </a:r>
          </a:p>
          <a:p>
            <a:r>
              <a:rPr lang="ru-RU" sz="4000" dirty="0" smtClean="0">
                <a:latin typeface="Times New Roman" pitchFamily="18" charset="0"/>
              </a:rPr>
              <a:t>С родителями ребенка – инвалида</a:t>
            </a:r>
          </a:p>
          <a:p>
            <a:r>
              <a:rPr lang="ru-RU" sz="4000" dirty="0" smtClean="0">
                <a:latin typeface="Times New Roman" pitchFamily="18" charset="0"/>
              </a:rPr>
              <a:t>С родителями педагогически-запущенного ребенка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8762"/>
            <a:ext cx="7186634" cy="1527163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</a:rPr>
              <a:t>Работа с родителями </a:t>
            </a:r>
            <a:br>
              <a:rPr lang="ru-RU" sz="3600" dirty="0" smtClean="0">
                <a:solidFill>
                  <a:srgbClr val="00B050"/>
                </a:solidFill>
                <a:latin typeface="Times New Roman" pitchFamily="18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</a:rPr>
              <a:t> ведется по направлениям: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819533"/>
          </a:xfrm>
        </p:spPr>
        <p:txBody>
          <a:bodyPr/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</a:rPr>
              <a:t>социально-психологическое сопровождение семьи;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</a:rPr>
              <a:t> информационная среда для родителей;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</a:rPr>
              <a:t> совместная практическая деятельность  ребенка и его родителей;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</a:rPr>
              <a:t> поддержка и поощрение родителей на уровне образовательного учреждения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</a:rPr>
              <a:t>социально-педагогическое сопровождение семьи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</a:rPr>
              <a:t/>
            </a:r>
            <a:br>
              <a:rPr lang="ru-RU" dirty="0" smtClean="0">
                <a:solidFill>
                  <a:srgbClr val="00B050"/>
                </a:solidFill>
                <a:latin typeface="Times New Roman" pitchFamily="18" charset="0"/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62541"/>
          </a:xfrm>
        </p:spPr>
        <p:txBody>
          <a:bodyPr/>
          <a:lstStyle/>
          <a:p>
            <a:r>
              <a:rPr lang="ru-RU" sz="2400" dirty="0" smtClean="0"/>
              <a:t>оказание индивидуально-ориентированной социально- педагогической, психологической, помощи родителям в решении наиболее сложных задач развития, обучения, социализации ребенка:  возрастные кризисы развития, учебные трудности, проблемы с выбором образовательного маршрута, проблемы взаимоотношений со сверстниками, учителями,  помощь в решении конфликтных ситуаций;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7416800" cy="1368425"/>
          </a:xfrm>
        </p:spPr>
        <p:txBody>
          <a:bodyPr/>
          <a:lstStyle/>
          <a:p>
            <a:pPr eaLnBrk="1" hangingPunct="1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0" i="1" dirty="0" smtClean="0"/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404664"/>
            <a:ext cx="8075240" cy="5772299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solidFill>
                  <a:srgbClr val="00B050"/>
                </a:solidFill>
              </a:rPr>
              <a:t>Для успешного сотрудничества с родителями необходимо придерживаться принципов взаимодействия</a:t>
            </a:r>
            <a:r>
              <a:rPr lang="ru-RU" sz="2000" dirty="0" smtClean="0">
                <a:solidFill>
                  <a:srgbClr val="00B050"/>
                </a:solidFill>
              </a:rPr>
              <a:t>:</a:t>
            </a:r>
          </a:p>
          <a:p>
            <a:pPr marL="0" indent="0">
              <a:buNone/>
            </a:pPr>
            <a:endParaRPr lang="ru-RU" sz="2000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B050"/>
                </a:solidFill>
              </a:rPr>
              <a:t>Доброжелательный стиль общения педагогов с родителями.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B050"/>
                </a:solidFill>
              </a:rPr>
              <a:t>Позитивный настрой </a:t>
            </a:r>
            <a:r>
              <a:rPr lang="ru-RU" sz="2000" dirty="0" smtClean="0"/>
              <a:t>на </a:t>
            </a:r>
            <a:r>
              <a:rPr lang="ru-RU" sz="2000" dirty="0"/>
              <a:t>общение является тем самым прочным фундаментом, на котором строится вся работа педагогов группы с родителями. В общении воспитателя с родителями не уместны категоричность, требовательный тон. Ведь любая прекрасно выстроенная администрацией детского сада модель взаимодействия с семьей останется «моделью на бумаге», если воспитатель не выработает для себя конкретных форм корректного обращения с родителями. Педагог общается с родителями ежедневно, и именно от него зависит, каким будет отношение семьи к детскому саду в целом. Ежедневное доброжелательное взаимодействие педагогов с родителями значит гораздо больше, чем отдельное хорошо проведенное мероприятие. </a:t>
            </a:r>
          </a:p>
          <a:p>
            <a:pPr marL="0" indent="0">
              <a:buNone/>
            </a:pPr>
            <a:endParaRPr lang="ru-RU" sz="2000" b="1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0361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384"/>
    </mc:Choice>
    <mc:Fallback xmlns="">
      <p:transition spd="slow" advTm="28384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7416800" cy="1368425"/>
          </a:xfrm>
        </p:spPr>
        <p:txBody>
          <a:bodyPr/>
          <a:lstStyle/>
          <a:p>
            <a:pPr eaLnBrk="1" hangingPunct="1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0" i="1" dirty="0" smtClean="0"/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404664"/>
            <a:ext cx="8075240" cy="5772299"/>
          </a:xfrm>
        </p:spPr>
        <p:txBody>
          <a:bodyPr/>
          <a:lstStyle/>
          <a:p>
            <a:pPr marL="0" indent="0">
              <a:buNone/>
            </a:pPr>
            <a:endParaRPr lang="ru-RU" sz="1400" b="1" dirty="0"/>
          </a:p>
          <a:p>
            <a:endParaRPr lang="ru-RU" sz="1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692695"/>
            <a:ext cx="8280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B050"/>
                </a:solidFill>
              </a:rPr>
              <a:t>Индивидуальный подход </a:t>
            </a:r>
            <a:r>
              <a:rPr lang="ru-RU" sz="2000" dirty="0"/>
              <a:t>- необходим не только в работе с детьми, но и в работе с родителями. Воспитатель, общаясь с родителями, должен чувствовать ситуацию, настроение мамы или папы. Здесь и пригодится человеческое и педагогическое умение воспитателя успокоить родителя, посочувствовать и вместе подумать, как помочь ребенку в той или иной ситуации. </a:t>
            </a:r>
            <a:endParaRPr lang="ru-RU" sz="2000" dirty="0" smtClean="0"/>
          </a:p>
          <a:p>
            <a:endParaRPr lang="ru-RU" sz="2000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00B050"/>
                </a:solidFill>
              </a:rPr>
              <a:t> Сотрудничество, а не наставничество. </a:t>
            </a:r>
            <a:endParaRPr lang="ru-RU" sz="2000" dirty="0" smtClean="0">
              <a:solidFill>
                <a:srgbClr val="00B050"/>
              </a:solidFill>
            </a:endParaRPr>
          </a:p>
          <a:p>
            <a:endParaRPr lang="ru-RU" sz="2000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/>
              <a:t>Современные мамы и папы в большинстве своем люди грамотные, осведомленные и, конечно, хорошо знающие, как им надо воспитывать своих собственных детей. Поэтому позиция наставления и простой пропаганды педагогических знаний сегодня вряд ли принесет положительные результаты. Гораздо эффективнее будут создание атмосферы взаимопомощи и поддержки семьи в сложных педагогических ситуациях, демонстрация заинтересованности коллектива детского сада разобраться в проблемах семьи и искреннее желание помочь. </a:t>
            </a:r>
          </a:p>
        </p:txBody>
      </p:sp>
    </p:spTree>
    <p:extLst>
      <p:ext uri="{BB962C8B-B14F-4D97-AF65-F5344CB8AC3E}">
        <p14:creationId xmlns:p14="http://schemas.microsoft.com/office/powerpoint/2010/main" val="24245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754"/>
    </mc:Choice>
    <mc:Fallback xmlns="">
      <p:transition spd="slow" advTm="28754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94TGp_family_light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491EA"/>
      </a:accent1>
      <a:accent2>
        <a:srgbClr val="EB943D"/>
      </a:accent2>
      <a:accent3>
        <a:srgbClr val="FFFFFF"/>
      </a:accent3>
      <a:accent4>
        <a:srgbClr val="000000"/>
      </a:accent4>
      <a:accent5>
        <a:srgbClr val="B8C7F3"/>
      </a:accent5>
      <a:accent6>
        <a:srgbClr val="D58636"/>
      </a:accent6>
      <a:hlink>
        <a:srgbClr val="4DBF9C"/>
      </a:hlink>
      <a:folHlink>
        <a:srgbClr val="D0C938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CA304"/>
        </a:accent1>
        <a:accent2>
          <a:srgbClr val="E1595C"/>
        </a:accent2>
        <a:accent3>
          <a:srgbClr val="FFFFFF"/>
        </a:accent3>
        <a:accent4>
          <a:srgbClr val="000000"/>
        </a:accent4>
        <a:accent5>
          <a:srgbClr val="FDCEAA"/>
        </a:accent5>
        <a:accent6>
          <a:srgbClr val="CC5053"/>
        </a:accent6>
        <a:hlink>
          <a:srgbClr val="80E05A"/>
        </a:hlink>
        <a:folHlink>
          <a:srgbClr val="4BA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491EA"/>
        </a:accent1>
        <a:accent2>
          <a:srgbClr val="EB943D"/>
        </a:accent2>
        <a:accent3>
          <a:srgbClr val="FFFFFF"/>
        </a:accent3>
        <a:accent4>
          <a:srgbClr val="000000"/>
        </a:accent4>
        <a:accent5>
          <a:srgbClr val="B8C7F3"/>
        </a:accent5>
        <a:accent6>
          <a:srgbClr val="D58636"/>
        </a:accent6>
        <a:hlink>
          <a:srgbClr val="4DBF9C"/>
        </a:hlink>
        <a:folHlink>
          <a:srgbClr val="D0C9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6D092"/>
        </a:accent1>
        <a:accent2>
          <a:srgbClr val="55B5D3"/>
        </a:accent2>
        <a:accent3>
          <a:srgbClr val="FFFFFF"/>
        </a:accent3>
        <a:accent4>
          <a:srgbClr val="000000"/>
        </a:accent4>
        <a:accent5>
          <a:srgbClr val="C3E4C7"/>
        </a:accent5>
        <a:accent6>
          <a:srgbClr val="4CA4BF"/>
        </a:accent6>
        <a:hlink>
          <a:srgbClr val="C389EF"/>
        </a:hlink>
        <a:folHlink>
          <a:srgbClr val="E5B6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594TGp_family_light</Template>
  <TotalTime>618</TotalTime>
  <Words>615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Agency FB</vt:lpstr>
      <vt:lpstr>Arial</vt:lpstr>
      <vt:lpstr>Arial Black</vt:lpstr>
      <vt:lpstr>Times New Roman</vt:lpstr>
      <vt:lpstr>Wingdings</vt:lpstr>
      <vt:lpstr>594TGp_family_light</vt:lpstr>
      <vt:lpstr> ДЕЯТЕЛЬНОСТЬ СОЦИАЛЬНОГО ПЕДАГОГА С РОДИТЕЛЯМИ В УСЛОВИЯХ  РЕАЛИЗАЦИИ ФГОС </vt:lpstr>
      <vt:lpstr>Дети – зеркало родителей</vt:lpstr>
      <vt:lpstr>Цель взаимодействия специалиста и родителей:</vt:lpstr>
      <vt:lpstr>  Основные задачи работы с родителями: </vt:lpstr>
      <vt:lpstr>Работа социального педагога</vt:lpstr>
      <vt:lpstr>Работа с родителями   ведется по направлениям: </vt:lpstr>
      <vt:lpstr> социально-педагогическое сопровождение семьи </vt:lpstr>
      <vt:lpstr>         </vt:lpstr>
      <vt:lpstr>         </vt:lpstr>
      <vt:lpstr>        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Настя</dc:creator>
  <cp:lastModifiedBy>Наташа</cp:lastModifiedBy>
  <cp:revision>57</cp:revision>
  <dcterms:created xsi:type="dcterms:W3CDTF">2010-03-19T17:55:02Z</dcterms:created>
  <dcterms:modified xsi:type="dcterms:W3CDTF">2023-10-02T20:06:52Z</dcterms:modified>
</cp:coreProperties>
</file>