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sldIdLst>
    <p:sldId id="278" r:id="rId2"/>
    <p:sldId id="256" r:id="rId3"/>
    <p:sldId id="258" r:id="rId4"/>
    <p:sldId id="259" r:id="rId5"/>
    <p:sldId id="273" r:id="rId6"/>
    <p:sldId id="261" r:id="rId7"/>
    <p:sldId id="274" r:id="rId8"/>
    <p:sldId id="263" r:id="rId9"/>
    <p:sldId id="275" r:id="rId10"/>
    <p:sldId id="276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7" r:id="rId19"/>
    <p:sldId id="279" r:id="rId20"/>
    <p:sldId id="280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09EC986-44A5-42D7-A5AD-C6AF091F011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43F8FA8-B207-46CB-A202-A777D075C8DC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8060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EC986-44A5-42D7-A5AD-C6AF091F011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F8FA8-B207-46CB-A202-A777D075C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494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EC986-44A5-42D7-A5AD-C6AF091F011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F8FA8-B207-46CB-A202-A777D075C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929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EC986-44A5-42D7-A5AD-C6AF091F011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F8FA8-B207-46CB-A202-A777D075C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365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EC986-44A5-42D7-A5AD-C6AF091F011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F8FA8-B207-46CB-A202-A777D075C8DC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2555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EC986-44A5-42D7-A5AD-C6AF091F011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F8FA8-B207-46CB-A202-A777D075C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51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EC986-44A5-42D7-A5AD-C6AF091F011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F8FA8-B207-46CB-A202-A777D075C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997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EC986-44A5-42D7-A5AD-C6AF091F011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F8FA8-B207-46CB-A202-A777D075C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853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EC986-44A5-42D7-A5AD-C6AF091F011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F8FA8-B207-46CB-A202-A777D075C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373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EC986-44A5-42D7-A5AD-C6AF091F011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F8FA8-B207-46CB-A202-A777D075C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400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EC986-44A5-42D7-A5AD-C6AF091F011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F8FA8-B207-46CB-A202-A777D075C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511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609EC986-44A5-42D7-A5AD-C6AF091F011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743F8FA8-B207-46CB-A202-A777D075C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397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0571" y="1074057"/>
            <a:ext cx="1111794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Методы решения</a:t>
            </a:r>
          </a:p>
          <a:p>
            <a:pPr algn="ctr"/>
            <a:r>
              <a:rPr lang="ru-RU" sz="8800" i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т</a:t>
            </a:r>
            <a:r>
              <a:rPr lang="ru-RU" sz="8800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ригонометрических</a:t>
            </a:r>
          </a:p>
          <a:p>
            <a:pPr algn="ctr"/>
            <a:r>
              <a:rPr lang="ru-RU" sz="8800" i="1" dirty="0" smtClean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</a:rPr>
              <a:t>уравнений</a:t>
            </a:r>
            <a:endParaRPr lang="ru-RU" sz="8800" i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55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514" y="307703"/>
            <a:ext cx="11315865" cy="622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21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310636"/>
            <a:ext cx="9873183" cy="626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77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13098"/>
          <a:stretch/>
        </p:blipFill>
        <p:spPr>
          <a:xfrm>
            <a:off x="439784" y="711200"/>
            <a:ext cx="11015616" cy="230303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39784" y="249535"/>
            <a:ext cx="11258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2.3)</a:t>
            </a:r>
            <a:r>
              <a:rPr lang="ru-RU" sz="24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Применение универсальной тригонометрической подстановки</a:t>
            </a:r>
            <a:endParaRPr lang="ru-RU" sz="24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38184" y="3014238"/>
                <a:ext cx="11258730" cy="3753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Решите уравнение: 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 panose="02040503050406030204" pitchFamily="18" charset="0"/>
                      </a:rPr>
                      <m:t>5</m:t>
                    </m:r>
                    <m:func>
                      <m:func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20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𝑡𝑔</m:t>
                        </m:r>
                        <m:f>
                          <m:fPr>
                            <m:ctrlPr>
                              <a:rPr lang="ru-RU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=0.</m:t>
                        </m:r>
                      </m:e>
                    </m:func>
                  </m:oMath>
                </a14:m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1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</a:t>
                </a:r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 panose="02040503050406030204" pitchFamily="18" charset="0"/>
                      </a:rPr>
                      <m:t>5</m:t>
                    </m:r>
                    <m:func>
                      <m:func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𝑠𝑖𝑛</m:t>
                        </m:r>
                      </m:fName>
                      <m:e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𝑡𝑔</m:t>
                        </m:r>
                        <m:f>
                          <m:fPr>
                            <m:ctrlPr>
                              <a:rPr lang="ru-RU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=0 </m:t>
                        </m:r>
                      </m:e>
                    </m:func>
                    <m:r>
                      <a:rPr lang="ru-RU" sz="2000" i="1">
                        <a:latin typeface="Cambria Math" panose="02040503050406030204" pitchFamily="18" charset="0"/>
                      </a:rPr>
                      <m:t>⇔5∙</m:t>
                    </m:r>
                    <m:f>
                      <m:f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𝑡𝑔</m:t>
                        </m:r>
                        <m:f>
                          <m:fPr>
                            <m:ctrlPr>
                              <a:rPr lang="ru-RU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1+</m:t>
                        </m:r>
                        <m:sSup>
                          <m:sSupPr>
                            <m:ctrlPr>
                              <a:rPr lang="ru-RU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𝑡𝑔</m:t>
                            </m:r>
                          </m:e>
                          <m:sup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ru-RU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den>
                    </m:f>
                    <m:r>
                      <a:rPr lang="ru-RU" sz="2000" i="1">
                        <a:latin typeface="Cambria Math" panose="02040503050406030204" pitchFamily="18" charset="0"/>
                      </a:rPr>
                      <m:t>+2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𝑡𝑔</m:t>
                    </m:r>
                    <m:f>
                      <m:f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sz="2000" i="1">
                        <a:latin typeface="Cambria Math" panose="02040503050406030204" pitchFamily="18" charset="0"/>
                      </a:rPr>
                      <m:t>=0.</m:t>
                    </m:r>
                  </m:oMath>
                </a14:m>
                <a:r>
                  <a:rPr lang="ru-RU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Так как в исходном уравнении присутствует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ru-RU" sz="2000" i="0">
                        <a:latin typeface="Cambria Math" panose="02040503050406030204" pitchFamily="18" charset="0"/>
                      </a:rPr>
                      <m:t>tg</m:t>
                    </m:r>
                    <m:f>
                      <m:f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ru-RU" sz="2000" i="0">
                            <a:latin typeface="Cambria Math" panose="02040503050406030204" pitchFamily="18" charset="0"/>
                          </a:rPr>
                          <m:t>x</m:t>
                        </m:r>
                      </m:num>
                      <m:den>
                        <m:r>
                          <a:rPr lang="ru-RU" sz="2000" i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то случай, когда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2000" i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f>
                          <m:fPr>
                            <m:ctrlPr>
                              <a:rPr lang="ru-RU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ru-RU" sz="2000" i="0">
                                <a:latin typeface="Cambria Math" panose="02040503050406030204" pitchFamily="18" charset="0"/>
                              </a:rPr>
                              <m:t>x</m:t>
                            </m:r>
                          </m:num>
                          <m:den>
                            <m:r>
                              <a:rPr lang="ru-RU" sz="2000" i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ru-RU" sz="2000" i="0">
                            <a:latin typeface="Cambria Math" panose="02040503050406030204" pitchFamily="18" charset="0"/>
                          </a:rPr>
                          <m:t>=0</m:t>
                        </m:r>
                      </m:e>
                    </m:func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рассматривать не надо.</a:t>
                </a:r>
              </a:p>
              <a:p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</a:p>
              <a:p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Обозначим 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 panose="02040503050406030204" pitchFamily="18" charset="0"/>
                      </a:rPr>
                      <m:t>𝑡𝑔</m:t>
                    </m:r>
                    <m:f>
                      <m:f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:  </m:t>
                    </m:r>
                    <m:f>
                      <m:f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10</m:t>
                        </m:r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sSup>
                          <m:sSupPr>
                            <m:ctrlPr>
                              <a:rPr lang="ru-RU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  <m:r>
                      <a:rPr lang="ru-RU" sz="2000" i="1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=0 ⇔2</m:t>
                    </m:r>
                    <m:sSup>
                      <m:sSup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ru-RU" sz="2000" i="1">
                        <a:latin typeface="Cambria Math" panose="02040503050406030204" pitchFamily="18" charset="0"/>
                      </a:rPr>
                      <m:t>+12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=0 ⇔2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𝑡</m:t>
                    </m:r>
                    <m:d>
                      <m:d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ru-RU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+6</m:t>
                        </m:r>
                      </m:e>
                    </m:d>
                    <m:r>
                      <a:rPr lang="ru-RU" sz="2000" i="1">
                        <a:latin typeface="Cambria Math" panose="02040503050406030204" pitchFamily="18" charset="0"/>
                      </a:rPr>
                      <m:t>=0 ⇔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=0.</m:t>
                    </m:r>
                  </m:oMath>
                </a14:m>
                <a:endParaRPr lang="ru-RU" sz="20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</a:p>
              <a:p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Обратная замена</a:t>
                </a:r>
                <a:r>
                  <a:rPr lang="ru-RU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𝑡𝑔</m:t>
                    </m:r>
                    <m:f>
                      <m:f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sz="2000" i="1">
                        <a:latin typeface="Cambria Math" panose="02040503050406030204" pitchFamily="18" charset="0"/>
                      </a:rPr>
                      <m:t>=0 ⇔</m:t>
                    </m:r>
                    <m:f>
                      <m:f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⇔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=2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. </m:t>
                    </m:r>
                  </m:oMath>
                </a14:m>
                <a:endParaRPr lang="ru-RU" sz="20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 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=2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b="1" i="1" dirty="0"/>
                  <a:t> </a:t>
                </a:r>
                <a:endParaRPr lang="ru-RU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184" y="3014238"/>
                <a:ext cx="11258730" cy="3753913"/>
              </a:xfrm>
              <a:prstGeom prst="rect">
                <a:avLst/>
              </a:prstGeom>
              <a:blipFill rotWithShape="0">
                <a:blip r:embed="rId3"/>
                <a:stretch>
                  <a:fillRect l="-5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697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00446" y="365760"/>
                <a:ext cx="8530045" cy="1424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3) Понижение степени</a:t>
                </a:r>
              </a:p>
              <a:p>
                <a:r>
                  <a:rPr lang="ru-RU" sz="2400" b="1" i="1" dirty="0" smtClean="0">
                    <a:solidFill>
                      <a:srgbClr val="002060"/>
                    </a:solidFill>
                  </a:rPr>
                  <a:t>Применение формул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𝒔𝒊𝒏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𝒄𝒐𝒔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400" i="1" dirty="0" smtClean="0">
                    <a:solidFill>
                      <a:srgbClr val="002060"/>
                    </a:solidFill>
                  </a:rPr>
                  <a:t> </a:t>
                </a:r>
                <a:r>
                  <a:rPr lang="ru-RU" sz="2400" b="1" i="1" dirty="0" smtClean="0">
                    <a:solidFill>
                      <a:srgbClr val="002060"/>
                    </a:solidFill>
                  </a:rPr>
                  <a:t>или 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𝒄𝒐𝒔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𝒄𝒐𝒔</m:t>
                        </m:r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400" i="1" dirty="0">
                    <a:solidFill>
                      <a:schemeClr val="accent5">
                        <a:lumMod val="75000"/>
                      </a:schemeClr>
                    </a:solidFill>
                  </a:rPr>
                  <a:t>.</a:t>
                </a:r>
              </a:p>
              <a:p>
                <a:r>
                  <a:rPr lang="ru-RU" sz="2400" b="1" i="1" dirty="0" smtClean="0">
                    <a:solidFill>
                      <a:srgbClr val="002060"/>
                    </a:solidFill>
                  </a:rPr>
                  <a:t> </a:t>
                </a:r>
                <a:endParaRPr lang="ru-RU" sz="2400" b="1" i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446" y="365760"/>
                <a:ext cx="8530045" cy="1424301"/>
              </a:xfrm>
              <a:prstGeom prst="rect">
                <a:avLst/>
              </a:prstGeom>
              <a:blipFill rotWithShape="0">
                <a:blip r:embed="rId2"/>
                <a:stretch>
                  <a:fillRect l="-1429" t="-42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436518" y="1790061"/>
                <a:ext cx="11276511" cy="4466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rgbClr val="C00000"/>
                    </a:solidFill>
                  </a:rPr>
                  <a:t>11. </a:t>
                </a:r>
                <a:r>
                  <a:rPr lang="ru-RU" dirty="0"/>
                  <a:t>Решите уравнение:</a:t>
                </a:r>
                <a:r>
                  <a:rPr lang="ru-RU" b="1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𝑠𝑖𝑛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𝑠𝑖𝑛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3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𝑠𝑖𝑛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4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𝑠𝑖𝑛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2 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5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=2.</m:t>
                    </m:r>
                  </m:oMath>
                </a14:m>
                <a:endParaRPr lang="en-US" dirty="0" smtClean="0"/>
              </a:p>
              <a:p>
                <a:endParaRPr lang="en-US" dirty="0"/>
              </a:p>
              <a:p>
                <a:r>
                  <a:rPr lang="ru-RU" b="1" dirty="0" smtClean="0"/>
                  <a:t>Решение: </a:t>
                </a:r>
                <a:r>
                  <a:rPr lang="ru-RU" dirty="0" smtClean="0"/>
                  <a:t>Воспользуемся формулой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𝑠𝑖𝑛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func>
                          <m:func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b="0" i="0" smtClean="0">
                        <a:latin typeface="Cambria Math" panose="02040503050406030204" pitchFamily="18" charset="0"/>
                      </a:rPr>
                      <m:t>:  </m:t>
                    </m:r>
                  </m:oMath>
                </a14:m>
                <a:endParaRPr lang="en-US" b="0" dirty="0" smtClean="0"/>
              </a:p>
              <a:p>
                <a:endParaRPr lang="en-US" b="0" dirty="0" smtClean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func>
                          <m:func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func>
                          <m:func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func>
                          <m:func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func>
                          <m:func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func>
                      <m:funcPr>
                        <m:ctrlPr>
                          <a:rPr lang="en-US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b="0" i="0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func>
                              <m:funcPr>
                                <m:ctrlPr>
                                  <a:rPr lang="en-US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b="0" i="0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8</m:t>
                                </m:r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func>
                                  <m:funcPr>
                                    <m:ctrlPr>
                                      <a:rPr lang="en-US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b="0" i="0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10</m:t>
                                    </m:r>
                                    <m:r>
                                      <a:rPr lang="en-US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=0⇔</m:t>
                                    </m:r>
                                  </m:e>
                                </m:func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func>
                          </m:e>
                        </m:func>
                      </m:e>
                    </m:func>
                  </m:oMath>
                </a14:m>
                <a:endParaRPr lang="en-US" b="0" dirty="0" smtClean="0">
                  <a:ea typeface="Cambria Math" panose="02040503050406030204" pitchFamily="18" charset="0"/>
                </a:endParaRPr>
              </a:p>
              <a:p>
                <a:endParaRPr lang="en-US" b="0" dirty="0" smtClean="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unc>
                                <m:func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func>
                            </m:e>
                          </m:func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unc>
                                <m:func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func>
                            </m:e>
                          </m:func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 .</m:t>
                      </m:r>
                    </m:oMath>
                  </m:oMathPara>
                </a14:m>
                <a:endParaRPr lang="en-US" b="0" dirty="0" smtClean="0"/>
              </a:p>
              <a:p>
                <a:endParaRPr lang="en-US" b="0" dirty="0" smtClean="0"/>
              </a:p>
              <a:p>
                <a:r>
                  <a:rPr lang="ru-RU" dirty="0" smtClean="0"/>
                  <a:t>Преобразуем суммы косинусов в произведени</a:t>
                </a:r>
                <a:r>
                  <a:rPr lang="ru-RU" dirty="0"/>
                  <a:t>я</a:t>
                </a:r>
                <a:r>
                  <a:rPr lang="ru-RU" dirty="0" smtClean="0"/>
                  <a:t>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2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func>
                          <m:func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+2</m:t>
                            </m:r>
                            <m:func>
                              <m:func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func>
                                  <m:func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=0 .</m:t>
                                    </m:r>
                                  </m:e>
                                </m:func>
                              </m:e>
                            </m:func>
                          </m:e>
                        </m:func>
                      </m:e>
                    </m:func>
                  </m:oMath>
                </a14:m>
                <a:endParaRPr lang="en-US" dirty="0" smtClean="0"/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2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func>
                                  <m:func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func>
                              </m:e>
                            </m:func>
                          </m:e>
                        </m:d>
                        <m:r>
                          <a:rPr lang="ru-RU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 </m:t>
                        </m:r>
                      </m:e>
                    </m:func>
                  </m:oMath>
                </a14:m>
                <a:r>
                  <a:rPr lang="en-US" dirty="0" smtClean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4</m:t>
                    </m:r>
                    <m:func>
                      <m:func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  <m:func>
                          <m:func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b="0" i="0" dirty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func>
                              <m:funcPr>
                                <m:ctrlP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b="0" i="0" dirty="0" smtClean="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=0 </m:t>
                                </m:r>
                              </m:e>
                            </m:func>
                          </m:e>
                        </m:func>
                      </m:e>
                    </m:func>
                  </m:oMath>
                </a14:m>
                <a:r>
                  <a:rPr lang="en-US" dirty="0" smtClean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func>
                              <m:funcPr>
                                <m:ctrlP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b="0" i="0" dirty="0" smtClean="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=0,</m:t>
                                </m:r>
                              </m:e>
                            </m:func>
                          </m:e>
                          <m:e>
                            <m:func>
                              <m:funcPr>
                                <m:ctrlP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b="0" i="0" dirty="0" smtClean="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=0,</m:t>
                                </m:r>
                              </m:e>
                            </m:func>
                          </m:e>
                          <m:e>
                            <m:func>
                              <m:funcPr>
                                <m:ctrlP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b="0" i="0" dirty="0" smtClean="0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=0;</m:t>
                                </m:r>
                              </m:e>
                            </m:func>
                          </m:e>
                        </m:eqAr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dirty="0" smtClean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r>
                      <a:rPr lang="en-US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d>
                      <m:dPr>
                        <m:begChr m:val="["/>
                        <m:endChr m:val=""/>
                        <m:ctrlPr>
                          <a:rPr lang="en-US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7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∈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𝑍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∈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𝑍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∈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𝑍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en-US" dirty="0" smtClean="0"/>
              </a:p>
              <a:p>
                <a:r>
                  <a:rPr lang="ru-RU" i="1" dirty="0" smtClean="0"/>
                  <a:t>Ответ: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14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𝑍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 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𝑍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 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𝑍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ru-RU" i="1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518" y="1790061"/>
                <a:ext cx="11276511" cy="4466607"/>
              </a:xfrm>
              <a:prstGeom prst="rect">
                <a:avLst/>
              </a:prstGeom>
              <a:blipFill rotWithShape="0">
                <a:blip r:embed="rId3"/>
                <a:stretch>
                  <a:fillRect l="-487" t="-820" b="-13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5663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20700" y="368300"/>
                <a:ext cx="11315700" cy="60128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12. </a:t>
                </a:r>
                <a:r>
                  <a:rPr lang="ru-RU" dirty="0"/>
                  <a:t>Решите уравнение: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𝑠𝑖𝑛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d>
                      <m:d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e>
                    </m:d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𝑠𝑖𝑛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d>
                      <m:d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e>
                    </m:d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𝑠𝑖𝑛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16</m:t>
                        </m:r>
                      </m:den>
                    </m:f>
                    <m:r>
                      <a:rPr lang="ru-RU" i="1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dirty="0"/>
              </a:p>
              <a:p>
                <a:r>
                  <a:rPr lang="ru-RU" dirty="0"/>
                  <a:t> </a:t>
                </a:r>
              </a:p>
              <a:p>
                <a:r>
                  <a:rPr lang="ru-RU" b="1" dirty="0"/>
                  <a:t>Решение:</a:t>
                </a:r>
                <a:r>
                  <a:rPr lang="ru-RU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𝑠𝑖𝑛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d>
                      <m:d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e>
                    </m:d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𝑠𝑖𝑛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d>
                      <m:d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e>
                    </m:d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𝑠𝑖𝑛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ru-RU" dirty="0"/>
                  <a:t>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⇔</m:t>
                    </m:r>
                  </m:oMath>
                </a14:m>
                <a:endParaRPr lang="ru-RU" dirty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⇔</m:t>
                        </m:r>
                        <m:d>
                          <m:d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func>
                                  <m:funcPr>
                                    <m:ctrlP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f>
                                          <m:fPr>
                                            <m:ctrlPr>
                                              <a:rPr lang="ru-RU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ru-RU" i="1">
                                                <a:latin typeface="Cambria Math" panose="02040503050406030204" pitchFamily="18" charset="0"/>
                                              </a:rPr>
                                              <m:t>𝜋</m:t>
                                            </m:r>
                                          </m:num>
                                          <m:den>
                                            <m:r>
                                              <a:rPr lang="ru-RU" i="1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num>
                              <m:den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func>
                                  <m:funcPr>
                                    <m:ctrlP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ru-RU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f>
                                          <m:fPr>
                                            <m:ctrlPr>
                                              <a:rPr lang="ru-RU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ru-RU" i="1">
                                                <a:latin typeface="Cambria Math" panose="02040503050406030204" pitchFamily="18" charset="0"/>
                                              </a:rPr>
                                              <m:t>𝜋</m:t>
                                            </m:r>
                                          </m:num>
                                          <m:den>
                                            <m:r>
                                              <a:rPr lang="ru-RU" i="1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num>
                              <m:den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func>
                                  <m:funcPr>
                                    <m:ctrlP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ru-RU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func>
                              </m:num>
                              <m:den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ru-RU" i="1" dirty="0"/>
                  <a:t>.</a:t>
                </a:r>
                <a:r>
                  <a:rPr lang="ru-RU" dirty="0"/>
                  <a:t> </a:t>
                </a:r>
              </a:p>
              <a:p>
                <a:r>
                  <a:rPr lang="ru-RU" dirty="0"/>
                  <a:t>Применим формулы приведения</a:t>
                </a:r>
                <a:r>
                  <a:rPr lang="ru-RU" i="1" dirty="0"/>
                  <a:t>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ru-RU" i="1">
                            <a:latin typeface="Cambria Math" panose="02040503050406030204" pitchFamily="18" charset="0"/>
                          </a:rPr>
                          <m:t>𝑐𝑜𝑠</m:t>
                        </m:r>
                      </m:fName>
                      <m:e>
                        <m:d>
                          <m:d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  <m:r>
                          <a:rPr lang="ru-RU" i="1">
                            <a:latin typeface="Cambria Math" panose="02040503050406030204" pitchFamily="18" charset="0"/>
                          </a:rPr>
                          <m:t>=−</m:t>
                        </m:r>
                        <m:func>
                          <m:func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𝑠𝑖𝑛</m:t>
                            </m:r>
                          </m:fName>
                          <m:e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; </m:t>
                            </m:r>
                            <m:func>
                              <m:func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𝑐𝑜𝑠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</m:num>
                                      <m:den>
                                        <m: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unc>
                                  <m:funcPr>
                                    <m:ctrlP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  <m:t>𝑐𝑜𝑠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ru-RU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ru-RU" i="1">
                                                <a:latin typeface="Cambria Math" panose="02040503050406030204" pitchFamily="18" charset="0"/>
                                              </a:rPr>
                                              <m:t>𝜋</m:t>
                                            </m:r>
                                          </m:num>
                                          <m:den>
                                            <m:r>
                                              <a:rPr lang="ru-RU" i="1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  <m: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  <m:t>−2</m:t>
                                        </m:r>
                                        <m: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d>
                                    <m: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func>
                                      <m:funcPr>
                                        <m:ctrlP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  <m:t>𝑠𝑖𝑛</m:t>
                                        </m:r>
                                      </m:fName>
                                      <m:e>
                                        <m: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  <m:t>.</m:t>
                                        </m:r>
                                      </m:e>
                                    </m:func>
                                  </m:e>
                                </m:func>
                              </m:e>
                            </m:func>
                          </m:e>
                        </m:func>
                      </m:e>
                    </m:func>
                  </m:oMath>
                </a14:m>
                <a:endParaRPr lang="ru-RU" i="1" dirty="0"/>
              </a:p>
              <a:p>
                <a:r>
                  <a:rPr lang="ru-RU" dirty="0"/>
                  <a:t>Умножив уравнение на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dirty="0">
                    <a:latin typeface="Bookman Old Style" panose="02050604050505020204" pitchFamily="18" charset="0"/>
                    <a:cs typeface="Arial" panose="020B0604020202020204" pitchFamily="34" charset="0"/>
                  </a:rPr>
                  <a:t>4</a:t>
                </a:r>
                <a:r>
                  <a:rPr lang="ru-RU" dirty="0"/>
                  <a:t>, получим </a:t>
                </a:r>
                <a:r>
                  <a:rPr lang="ru-RU" i="1" dirty="0"/>
                  <a:t>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1+</m:t>
                            </m:r>
                            <m:func>
                              <m:func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𝑠𝑖𝑛</m:t>
                                </m:r>
                              </m:fName>
                              <m:e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func>
                          </m:e>
                        </m:d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func>
                              <m:func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𝑠𝑖𝑛</m:t>
                                </m:r>
                              </m:fName>
                              <m:e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func>
                          </m:e>
                        </m:d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func>
                              <m:func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𝑐𝑜𝑠</m:t>
                                </m:r>
                              </m:fName>
                              <m:e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func>
                          </m:e>
                        </m:d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i="1" dirty="0"/>
                  <a:t>.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1+2</m:t>
                    </m:r>
                    <m:func>
                      <m:func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ru-RU" i="1">
                            <a:latin typeface="Cambria Math" panose="02040503050406030204" pitchFamily="18" charset="0"/>
                          </a:rPr>
                          <m:t>𝑠𝑖𝑛</m:t>
                        </m:r>
                      </m:fName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𝑠𝑖𝑛</m:t>
                            </m:r>
                          </m:e>
                          <m:sup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+1−2</m:t>
                        </m:r>
                        <m:func>
                          <m:func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𝑠𝑖𝑛</m:t>
                            </m:r>
                          </m:fName>
                          <m:e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𝑠𝑖𝑛</m:t>
                                </m:r>
                              </m:e>
                              <m:sup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+1−2</m:t>
                            </m:r>
                            <m:func>
                              <m:func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𝑐𝑜𝑠</m:t>
                                </m:r>
                              </m:fNam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func>
                          </m:e>
                        </m:func>
                      </m:e>
                    </m:func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𝑐𝑜𝑠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dirty="0" smtClean="0"/>
                  <a:t> </a:t>
                </a:r>
                <a:r>
                  <a:rPr lang="ru-RU" dirty="0"/>
                  <a:t>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⇔</m:t>
                    </m:r>
                  </m:oMath>
                </a14:m>
                <a:endParaRPr lang="ru-RU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</a:rPr>
                        <m:t>⇔ 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𝑠𝑖𝑛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−2</m:t>
                      </m:r>
                      <m:func>
                        <m:func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23</m:t>
                              </m:r>
                            </m:num>
                            <m:den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−4 </m:t>
                          </m:r>
                        </m:e>
                      </m:func>
                      <m:r>
                        <a:rPr lang="ru-RU" i="1">
                          <a:latin typeface="Cambria Math" panose="02040503050406030204" pitchFamily="18" charset="0"/>
                        </a:rPr>
                        <m:t>⇔1−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𝑐𝑜𝑠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−2</m:t>
                      </m:r>
                      <m:func>
                        <m:func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num>
                            <m:den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.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  <a:p>
                <a:r>
                  <a:rPr lang="ru-RU" dirty="0"/>
                  <a:t>Сделаем замену</a:t>
                </a:r>
                <a:r>
                  <a:rPr lang="ru-RU" i="1" dirty="0"/>
                  <a:t> </a:t>
                </a:r>
                <a:r>
                  <a:rPr lang="en-US" i="1" dirty="0"/>
                  <a:t>t</a:t>
                </a:r>
                <a:r>
                  <a:rPr lang="ru-RU" i="1" dirty="0"/>
                  <a:t>=</a:t>
                </a:r>
                <a:r>
                  <a:rPr lang="en-US" i="1" dirty="0"/>
                  <a:t>cos</a:t>
                </a:r>
                <a:r>
                  <a:rPr lang="ru-RU" i="1" dirty="0"/>
                  <a:t> 2</a:t>
                </a:r>
                <a:r>
                  <a:rPr lang="en-US" i="1" dirty="0"/>
                  <a:t>x</a:t>
                </a:r>
                <a:r>
                  <a:rPr lang="ru-RU" i="1" dirty="0"/>
                  <a:t>: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+2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ru-RU" i="1">
                        <a:latin typeface="Cambria Math" panose="02040503050406030204" pitchFamily="18" charset="0"/>
                      </a:rPr>
                      <m:t>=0 ⇔</m:t>
                    </m:r>
                    <m:d>
                      <m:dPr>
                        <m:begChr m:val="{"/>
                        <m:endChr m:val=""/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d>
                              <m:dPr>
                                <m:begChr m:val="["/>
                                <m:endChr m:val=""/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  <m:t>=−</m:t>
                                    </m:r>
                                    <m:f>
                                      <m:fPr>
                                        <m:ctrlP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</m:e>
                                  <m:e>
                                    <m: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  <m:t>=−</m:t>
                                    </m:r>
                                    <m:f>
                                      <m:fPr>
                                        <m:ctrlP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num>
                                      <m:den>
                                        <m: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</m:e>
                                </m:eqArr>
                              </m:e>
                            </m:d>
                          </m:e>
                          <m:e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−1≤</m:t>
                            </m:r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≤1;</m:t>
                            </m:r>
                          </m:e>
                        </m:eqArr>
                      </m:e>
                    </m:d>
                    <m:r>
                      <a:rPr lang="ru-RU" i="1">
                        <a:latin typeface="Cambria Math" panose="02040503050406030204" pitchFamily="18" charset="0"/>
                      </a:rPr>
                      <m:t>⇔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i="1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i="1" dirty="0"/>
              </a:p>
              <a:p>
                <a:r>
                  <a:rPr lang="ru-RU" dirty="0"/>
                  <a:t>Значит,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ru-RU" i="1">
                            <a:latin typeface="Cambria Math" panose="02040503050406030204" pitchFamily="18" charset="0"/>
                          </a:rPr>
                          <m:t>𝑐𝑜𝑠</m:t>
                        </m:r>
                      </m:fName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=−</m:t>
                        </m:r>
                        <m:f>
                          <m:f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ru-RU" i="1">
                            <a:latin typeface="Cambria Math" panose="02040503050406030204" pitchFamily="18" charset="0"/>
                          </a:rPr>
                          <m:t> ⇔2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=±</m:t>
                        </m:r>
                        <m:f>
                          <m:f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ru-RU" i="1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,  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𝑍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func>
                    <m:r>
                      <a:rPr lang="ru-RU" i="1">
                        <a:latin typeface="Cambria Math" panose="02040503050406030204" pitchFamily="18" charset="0"/>
                      </a:rPr>
                      <m:t>⇔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=±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i="1" dirty="0"/>
              </a:p>
              <a:p>
                <a:r>
                  <a:rPr lang="ru-RU" i="1" dirty="0"/>
                  <a:t> </a:t>
                </a:r>
                <a:endParaRPr lang="ru-RU" dirty="0"/>
              </a:p>
              <a:p>
                <a:r>
                  <a:rPr lang="ru-RU" i="1" dirty="0"/>
                  <a:t>Ответ: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=±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700" y="368300"/>
                <a:ext cx="11315700" cy="6012800"/>
              </a:xfrm>
              <a:prstGeom prst="rect">
                <a:avLst/>
              </a:prstGeom>
              <a:blipFill rotWithShape="0">
                <a:blip r:embed="rId2"/>
                <a:stretch>
                  <a:fillRect l="-43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154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660400" y="451757"/>
                <a:ext cx="10388600" cy="985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4) Введение вспомогательного угла</a:t>
                </a:r>
              </a:p>
              <a:p>
                <a:r>
                  <a:rPr lang="ru-RU" sz="2400" b="1" i="1" dirty="0" smtClean="0">
                    <a:solidFill>
                      <a:srgbClr val="002060"/>
                    </a:solidFill>
                  </a:rPr>
                  <a:t>Применение формулы 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𝒂𝒔𝒊𝒏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𝒃𝒄𝒐𝒔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𝒔𝒊𝒏</m:t>
                    </m:r>
                    <m:d>
                      <m:d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𝒙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±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𝝋</m:t>
                        </m:r>
                      </m:e>
                    </m:d>
                    <m:r>
                      <a:rPr lang="ru-RU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2400" i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400" y="451757"/>
                <a:ext cx="10388600" cy="985398"/>
              </a:xfrm>
              <a:prstGeom prst="rect">
                <a:avLst/>
              </a:prstGeom>
              <a:blipFill rotWithShape="0">
                <a:blip r:embed="rId2"/>
                <a:stretch>
                  <a:fillRect l="-1173" t="-6173" b="-129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60400" y="1905000"/>
                <a:ext cx="10604500" cy="39816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200" b="1" dirty="0" smtClean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13</a:t>
                </a:r>
                <a:r>
                  <a:rPr lang="ru-RU" sz="2200" b="1" dirty="0" smtClean="0">
                    <a:solidFill>
                      <a:srgbClr val="C00000"/>
                    </a:solidFill>
                  </a:rPr>
                  <a:t>. </a:t>
                </a:r>
                <a:r>
                  <a:rPr lang="ru-RU" sz="2200" dirty="0"/>
                  <a:t>Решите уравнение: </a:t>
                </a:r>
                <a14:m>
                  <m:oMath xmlns:m="http://schemas.openxmlformats.org/officeDocument/2006/math">
                    <m:r>
                      <a:rPr lang="ru-RU" sz="2200" i="1">
                        <a:latin typeface="Cambria Math" panose="02040503050406030204" pitchFamily="18" charset="0"/>
                      </a:rPr>
                      <m:t>𝑠𝑖𝑛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+</m:t>
                    </m:r>
                    <m:rad>
                      <m:radPr>
                        <m:degHide m:val="on"/>
                        <m:ctrlPr>
                          <a:rPr lang="ru-RU" sz="2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2200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  <m:r>
                      <a:rPr lang="ru-RU" sz="2200" i="1"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=1.</m:t>
                    </m:r>
                  </m:oMath>
                </a14:m>
                <a:r>
                  <a:rPr lang="ru-RU" sz="2200" dirty="0"/>
                  <a:t> </a:t>
                </a:r>
                <a:r>
                  <a:rPr lang="ru-RU" sz="2200" b="1" dirty="0"/>
                  <a:t>           </a:t>
                </a:r>
                <a:endParaRPr lang="ru-RU" sz="2200" dirty="0"/>
              </a:p>
              <a:p>
                <a:r>
                  <a:rPr lang="ru-RU" sz="2200" b="1" dirty="0"/>
                  <a:t> </a:t>
                </a:r>
                <a:endParaRPr lang="ru-RU" sz="2200" dirty="0"/>
              </a:p>
              <a:p>
                <a:pPr lvl="2"/>
                <a:r>
                  <a:rPr lang="ru-RU" sz="2200" b="1" dirty="0"/>
                  <a:t>Решение: </a:t>
                </a:r>
                <a14:m>
                  <m:oMath xmlns:m="http://schemas.openxmlformats.org/officeDocument/2006/math">
                    <m:r>
                      <a:rPr lang="ru-RU" sz="2200" i="1">
                        <a:latin typeface="Cambria Math" panose="02040503050406030204" pitchFamily="18" charset="0"/>
                      </a:rPr>
                      <m:t>𝑠𝑖𝑛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+</m:t>
                    </m:r>
                    <m:rad>
                      <m:radPr>
                        <m:degHide m:val="on"/>
                        <m:ctrlPr>
                          <a:rPr lang="ru-RU" sz="2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2200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  <m:r>
                      <a:rPr lang="ru-RU" sz="2200" i="1"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=1⇔ 2</m:t>
                    </m:r>
                    <m:d>
                      <m:dPr>
                        <m:ctrlPr>
                          <a:rPr lang="ru-RU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2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ru-RU" sz="2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func>
                          <m:funcPr>
                            <m:ctrlPr>
                              <a:rPr lang="ru-RU" sz="22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ru-RU" sz="2200" i="1">
                                <a:latin typeface="Cambria Math" panose="02040503050406030204" pitchFamily="18" charset="0"/>
                              </a:rPr>
                              <m:t>𝑠𝑖𝑛</m:t>
                            </m:r>
                          </m:fName>
                          <m:e>
                            <m:r>
                              <a:rPr lang="ru-RU" sz="2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  <m:r>
                          <a:rPr lang="ru-RU" sz="2200" i="1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ru-RU" sz="2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ru-RU" sz="2200" i="1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2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ru-RU" sz="2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func>
                          <m:funcPr>
                            <m:ctrlPr>
                              <a:rPr lang="ru-RU" sz="22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2200" i="1">
                                <a:latin typeface="Cambria Math" panose="02040503050406030204" pitchFamily="18" charset="0"/>
                              </a:rPr>
                              <m:t>𝑐𝑜𝑠</m:t>
                            </m:r>
                          </m:fName>
                          <m:e>
                            <m:r>
                              <a:rPr lang="en-US" sz="2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</m:e>
                    </m:d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ru-RU" sz="2200" i="1" dirty="0"/>
                  <a:t> </a:t>
                </a:r>
                <a14:m>
                  <m:oMath xmlns:m="http://schemas.openxmlformats.org/officeDocument/2006/math">
                    <m:r>
                      <a:rPr lang="ru-RU" sz="2200" i="1">
                        <a:latin typeface="Cambria Math" panose="02040503050406030204" pitchFamily="18" charset="0"/>
                      </a:rPr>
                      <m:t>⇔2</m:t>
                    </m:r>
                    <m:d>
                      <m:dPr>
                        <m:ctrlPr>
                          <a:rPr lang="ru-RU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ru-RU" sz="22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ru-RU" sz="2200" i="1">
                                <a:latin typeface="Cambria Math" panose="02040503050406030204" pitchFamily="18" charset="0"/>
                              </a:rPr>
                              <m:t>𝑐𝑜𝑠</m:t>
                            </m:r>
                          </m:fName>
                          <m:e>
                            <m:f>
                              <m:fPr>
                                <m:ctrlPr>
                                  <a:rPr lang="ru-RU" sz="2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sz="2200" i="1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ru-RU" sz="22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den>
                            </m:f>
                            <m:func>
                              <m:funcPr>
                                <m:ctrlPr>
                                  <a:rPr lang="ru-RU" sz="22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ru-RU" sz="2200" i="1">
                                    <a:latin typeface="Cambria Math" panose="02040503050406030204" pitchFamily="18" charset="0"/>
                                  </a:rPr>
                                  <m:t>𝑠𝑖𝑛</m:t>
                                </m:r>
                              </m:fName>
                              <m:e>
                                <m:r>
                                  <a:rPr lang="ru-RU" sz="22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ru-RU" sz="22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unc>
                                  <m:funcPr>
                                    <m:ctrlPr>
                                      <a:rPr lang="ru-RU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ru-RU" sz="2200" i="1">
                                        <a:latin typeface="Cambria Math" panose="02040503050406030204" pitchFamily="18" charset="0"/>
                                      </a:rPr>
                                      <m:t>𝑠𝑖𝑛</m:t>
                                    </m:r>
                                  </m:fName>
                                  <m:e>
                                    <m:f>
                                      <m:fPr>
                                        <m:ctrlPr>
                                          <a:rPr lang="ru-RU" sz="2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ru-RU" sz="2200" i="1">
                                            <a:latin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</m:num>
                                      <m:den>
                                        <m:r>
                                          <a:rPr lang="ru-RU" sz="2200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func>
                                      <m:funcPr>
                                        <m:ctrlPr>
                                          <a:rPr lang="ru-RU" sz="2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a:rPr lang="ru-RU" sz="2200" i="1">
                                            <a:latin typeface="Cambria Math" panose="02040503050406030204" pitchFamily="18" charset="0"/>
                                          </a:rPr>
                                          <m:t>𝑐𝑜𝑠</m:t>
                                        </m:r>
                                      </m:fName>
                                      <m:e>
                                        <m:r>
                                          <a:rPr lang="ru-RU" sz="22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func>
                                  </m:e>
                                </m:func>
                              </m:e>
                            </m:func>
                          </m:e>
                        </m:func>
                      </m:e>
                    </m:d>
                    <m:r>
                      <a:rPr lang="ru-RU" sz="2200" i="1">
                        <a:latin typeface="Cambria Math" panose="02040503050406030204" pitchFamily="18" charset="0"/>
                      </a:rPr>
                      <m:t>=1⇔</m:t>
                    </m:r>
                    <m:func>
                      <m:funcPr>
                        <m:ctrlPr>
                          <a:rPr lang="ru-RU" sz="22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ru-RU" sz="2200" i="1">
                            <a:latin typeface="Cambria Math" panose="02040503050406030204" pitchFamily="18" charset="0"/>
                          </a:rPr>
                          <m:t>𝑠𝑖𝑛</m:t>
                        </m:r>
                      </m:fName>
                      <m:e>
                        <m:d>
                          <m:dPr>
                            <m:ctrlPr>
                              <a:rPr lang="ru-RU" sz="2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ru-RU" sz="22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ru-RU" sz="2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sz="2200" i="1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ru-RU" sz="22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  <m:r>
                          <a:rPr lang="ru-RU" sz="2200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ru-RU" sz="2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ru-RU" sz="2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ru-RU" sz="2200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func>
                    <m:r>
                      <a:rPr lang="ru-RU" sz="2200" i="1">
                        <a:latin typeface="Cambria Math" panose="02040503050406030204" pitchFamily="18" charset="0"/>
                      </a:rPr>
                      <m:t> ⇔</m:t>
                    </m:r>
                  </m:oMath>
                </a14:m>
                <a:endParaRPr lang="ru-RU" sz="2200" i="1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sz="2200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200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sz="2200" i="1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ru-RU" sz="22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ru-RU" sz="2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sz="2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e>
                        <m:sup>
                          <m:r>
                            <a:rPr lang="ru-RU" sz="2200" i="1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</m:sSup>
                      <m:f>
                        <m:fPr>
                          <m:ctrlPr>
                            <a:rPr lang="ru-RU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200" i="1"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sz="2200" i="1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ru-RU" sz="22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ru-RU" sz="2200" i="1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 sz="2200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ru-RU" sz="2200" i="1">
                          <a:latin typeface="Cambria Math" panose="02040503050406030204" pitchFamily="18" charset="0"/>
                        </a:rPr>
                        <m:t> или </m:t>
                      </m:r>
                      <m:d>
                        <m:dPr>
                          <m:begChr m:val="["/>
                          <m:endChr m:val=""/>
                          <m:ctrlPr>
                            <a:rPr lang="ru-RU" sz="2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2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ru-RU" sz="22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ru-RU" sz="22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</m:e>
                            <m:e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ru-RU" sz="22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ru-RU" sz="22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;</m:t>
                              </m:r>
                            </m:e>
                          </m:eqArr>
                          <m:r>
                            <a:rPr lang="ru-RU" sz="2200" i="1">
                              <a:latin typeface="Cambria Math" panose="02040503050406030204" pitchFamily="18" charset="0"/>
                            </a:rPr>
                            <m:t>⇔</m:t>
                          </m:r>
                        </m:e>
                      </m:d>
                      <m:d>
                        <m:dPr>
                          <m:begChr m:val="["/>
                          <m:endChr m:val=""/>
                          <m:ctrlPr>
                            <a:rPr lang="ru-RU" sz="2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2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ru-RU" sz="22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200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ru-RU" sz="2200" i="1"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∈</m:t>
                              </m:r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e>
                            <m:e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ru-RU" sz="22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200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ru-RU" sz="2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∈</m:t>
                              </m:r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  <m:r>
                                <a:rPr lang="ru-RU" sz="2200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eqArr>
                        </m:e>
                      </m:d>
                      <m:r>
                        <a:rPr lang="ru-RU" sz="2200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ru-RU" sz="2200" dirty="0"/>
              </a:p>
              <a:p>
                <a:r>
                  <a:rPr lang="ru-RU" sz="2200" dirty="0"/>
                  <a:t> </a:t>
                </a:r>
              </a:p>
              <a:p>
                <a:r>
                  <a:rPr lang="ru-RU" sz="2200" i="1" dirty="0"/>
                  <a:t>Ответ: </a:t>
                </a:r>
                <a14:m>
                  <m:oMath xmlns:m="http://schemas.openxmlformats.org/officeDocument/2006/math">
                    <m:r>
                      <a:rPr lang="ru-RU" sz="22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sz="2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200" i="1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2200" i="1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ru-RU" sz="2200" i="1">
                        <a:latin typeface="Cambria Math" panose="02040503050406030204" pitchFamily="18" charset="0"/>
                      </a:rPr>
                      <m:t>+2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ru-RU" sz="2200" i="1" dirty="0"/>
                  <a:t>  </a:t>
                </a:r>
                <a14:m>
                  <m:oMath xmlns:m="http://schemas.openxmlformats.org/officeDocument/2006/math">
                    <m:r>
                      <a:rPr lang="ru-RU" sz="22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200" i="1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22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sz="2200" i="1">
                        <a:latin typeface="Cambria Math" panose="02040503050406030204" pitchFamily="18" charset="0"/>
                      </a:rPr>
                      <m:t>+2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2200" i="1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22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400" y="1905000"/>
                <a:ext cx="10604500" cy="3981603"/>
              </a:xfrm>
              <a:prstGeom prst="rect">
                <a:avLst/>
              </a:prstGeom>
              <a:blipFill rotWithShape="0">
                <a:blip r:embed="rId3"/>
                <a:stretch>
                  <a:fillRect l="-747" t="-4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4101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56771" y="433614"/>
                <a:ext cx="10426700" cy="5659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2000" b="1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14.  </a:t>
                </a:r>
                <a:r>
                  <a:rPr lang="ru-RU" sz="2000" dirty="0"/>
                  <a:t>Решите уравнение: 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 panose="02040503050406030204" pitchFamily="18" charset="0"/>
                      </a:rPr>
                      <m:t>𝑠𝑖𝑛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 10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 10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r>
                      <a:rPr lang="ru-RU" sz="2000" i="1">
                        <a:latin typeface="Cambria Math" panose="02040503050406030204" pitchFamily="18" charset="0"/>
                      </a:rPr>
                      <m:t>∙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 16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2000" dirty="0"/>
              </a:p>
              <a:p>
                <a:r>
                  <a:rPr lang="ru-RU" sz="2000" dirty="0"/>
                  <a:t> </a:t>
                </a:r>
              </a:p>
              <a:p>
                <a:r>
                  <a:rPr lang="ru-RU" sz="2000" b="1" dirty="0"/>
                  <a:t>Решение</a:t>
                </a:r>
                <a:r>
                  <a:rPr lang="ru-RU" sz="2000" dirty="0"/>
                  <a:t>: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𝑠𝑖𝑛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 10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 10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r>
                      <a:rPr lang="ru-RU" i="1">
                        <a:latin typeface="Cambria Math" panose="02040503050406030204" pitchFamily="18" charset="0"/>
                      </a:rPr>
                      <m:t>∙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 16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 ⇔ </m:t>
                    </m:r>
                    <m:rad>
                      <m:radPr>
                        <m:degHide m:val="on"/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d>
                      <m:d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rad>
                          </m:den>
                        </m:f>
                        <m:func>
                          <m:func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𝑠𝑖𝑛</m:t>
                            </m:r>
                          </m:fNam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10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ad>
                                  <m:radPr>
                                    <m:degHide m:val="on"/>
                                    <m:ctrlPr>
                                      <a:rPr lang="ru-RU" i="1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rad>
                              </m:den>
                            </m:f>
                            <m:func>
                              <m:func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𝑐𝑜𝑠</m:t>
                                </m:r>
                              </m:fNam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func>
                          </m:e>
                        </m:func>
                      </m:e>
                    </m:d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r>
                      <a:rPr lang="ru-RU" i="1">
                        <a:latin typeface="Cambria Math" panose="02040503050406030204" pitchFamily="18" charset="0"/>
                      </a:rPr>
                      <m:t>∙</m:t>
                    </m:r>
                    <m:func>
                      <m:func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ru-RU" i="1">
                            <a:latin typeface="Cambria Math" panose="02040503050406030204" pitchFamily="18" charset="0"/>
                          </a:rPr>
                          <m:t>𝑐𝑜𝑠</m:t>
                        </m:r>
                      </m:fName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16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func>
                    <m:r>
                      <a:rPr lang="ru-RU" i="1">
                        <a:latin typeface="Cambria Math" panose="02040503050406030204" pitchFamily="18" charset="0"/>
                      </a:rPr>
                      <m:t>⇔</m:t>
                    </m:r>
                  </m:oMath>
                </a14:m>
                <a:endParaRPr lang="ru-RU" i="1" dirty="0"/>
              </a:p>
              <a:p>
                <a:r>
                  <a:rPr lang="ru-RU" sz="2000" i="1" dirty="0"/>
                  <a:t> 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</a:rPr>
                        <m:t>⇔</m:t>
                      </m:r>
                      <m:rad>
                        <m:radPr>
                          <m:degHide m:val="on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rad>
                      <m:d>
                        <m:d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𝑠𝑖𝑛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ru-RU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func>
                          <m:func>
                            <m:func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𝑠𝑖𝑛</m:t>
                              </m:r>
                            </m:fNam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unc>
                                <m:func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𝑐𝑜𝑠</m:t>
                                  </m:r>
                                </m:fName>
                                <m:e>
                                  <m:f>
                                    <m:fPr>
                                      <m:ctrlPr>
                                        <a:rPr lang="ru-RU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</m:num>
                                    <m:den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</m:e>
                              </m:func>
                              <m:func>
                                <m:func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𝑐𝑜𝑠</m:t>
                                  </m:r>
                                </m:fName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func>
                            </m:e>
                          </m:func>
                        </m:e>
                      </m:d>
                      <m:r>
                        <a:rPr lang="ru-RU" i="1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rad>
                      <m:r>
                        <a:rPr lang="ru-RU" i="1">
                          <a:latin typeface="Cambria Math" panose="02040503050406030204" pitchFamily="18" charset="0"/>
                        </a:rPr>
                        <m:t>∙</m:t>
                      </m:r>
                      <m:func>
                        <m:func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𝑐𝑜𝑠</m:t>
                          </m:r>
                        </m:fName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16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func>
                      <m:r>
                        <a:rPr lang="ru-RU" i="1">
                          <a:latin typeface="Cambria Math" panose="02040503050406030204" pitchFamily="18" charset="0"/>
                        </a:rPr>
                        <m:t>⇔</m:t>
                      </m:r>
                      <m:func>
                        <m:func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𝑐𝑜𝑠</m:t>
                          </m:r>
                        </m:fName>
                        <m:e>
                          <m:d>
                            <m:d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ru-RU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d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𝑐𝑜𝑠</m:t>
                              </m:r>
                            </m:fName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16</m:t>
                              </m:r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=0.</m:t>
                              </m:r>
                            </m:e>
                          </m:func>
                        </m:e>
                      </m:func>
                    </m:oMath>
                  </m:oMathPara>
                </a14:m>
                <a:endParaRPr lang="en-US" i="1" dirty="0" smtClean="0"/>
              </a:p>
              <a:p>
                <a:endParaRPr lang="ru-RU" sz="2000" dirty="0"/>
              </a:p>
              <a:p>
                <a:r>
                  <a:rPr lang="ru-RU" sz="2000" dirty="0"/>
                  <a:t>Разность косинусов преобразуем в произведение</a:t>
                </a:r>
                <a:r>
                  <a:rPr lang="ru-RU" sz="2000" i="1" dirty="0"/>
                  <a:t>: 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 panose="02040503050406030204" pitchFamily="18" charset="0"/>
                      </a:rPr>
                      <m:t>2</m:t>
                    </m:r>
                    <m:func>
                      <m:func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𝑠𝑖𝑛</m:t>
                        </m:r>
                      </m:fName>
                      <m:e>
                        <m:f>
                          <m:fPr>
                            <m:ctrlPr>
                              <a:rPr lang="ru-RU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10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ru-RU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+16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∙</m:t>
                        </m:r>
                        <m:func>
                          <m:funcPr>
                            <m:ctrlPr>
                              <a:rPr lang="ru-RU" sz="2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𝑠𝑖𝑛</m:t>
                            </m:r>
                          </m:fName>
                          <m:e>
                            <m:f>
                              <m:fPr>
                                <m:ctrlPr>
                                  <a:rPr lang="ru-RU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−10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num>
                              <m:den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=0 </m:t>
                            </m:r>
                          </m:e>
                        </m:func>
                      </m:e>
                    </m:func>
                    <m:r>
                      <a:rPr lang="ru-RU" sz="2000" i="1">
                        <a:latin typeface="Cambria Math" panose="02040503050406030204" pitchFamily="18" charset="0"/>
                      </a:rPr>
                      <m:t>⇔</m:t>
                    </m:r>
                  </m:oMath>
                </a14:m>
                <a:endParaRPr lang="ru-RU" sz="2000" dirty="0"/>
              </a:p>
              <a:p>
                <a:r>
                  <a:rPr lang="ru-RU" sz="2000" dirty="0"/>
                  <a:t> </a:t>
                </a:r>
              </a:p>
              <a:p>
                <a14:m>
                  <m:oMath xmlns:m="http://schemas.openxmlformats.org/officeDocument/2006/math">
                    <m:func>
                      <m:func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⇔</m:t>
                        </m:r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𝑠𝑖𝑛</m:t>
                        </m:r>
                      </m:fName>
                      <m:e>
                        <m:d>
                          <m:dPr>
                            <m:ctrlPr>
                              <a:rPr lang="ru-RU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13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ru-RU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8</m:t>
                                </m:r>
                              </m:den>
                            </m:f>
                          </m:e>
                        </m:d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∙</m:t>
                        </m:r>
                        <m:func>
                          <m:funcPr>
                            <m:ctrlPr>
                              <a:rPr lang="ru-RU" sz="2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𝑠𝑖𝑛</m:t>
                            </m:r>
                          </m:fName>
                          <m:e>
                            <m:d>
                              <m:dPr>
                                <m:ctrlPr>
                                  <a:rPr lang="ru-RU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</m:e>
                            </m:d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=0.</m:t>
                            </m:r>
                          </m:e>
                        </m:func>
                      </m:e>
                    </m:func>
                  </m:oMath>
                </a14:m>
                <a:r>
                  <a:rPr lang="ru-RU" sz="2000" i="1" dirty="0"/>
                  <a:t> </a:t>
                </a:r>
                <a:endParaRPr lang="en-US" sz="2000" i="1" dirty="0" smtClean="0"/>
              </a:p>
              <a:p>
                <a:r>
                  <a:rPr lang="ru-RU" sz="2000" i="1" dirty="0" smtClean="0"/>
                  <a:t>Тогда</a:t>
                </a:r>
                <a:r>
                  <a:rPr lang="en-US" sz="2000" i="1" dirty="0" smtClean="0"/>
                  <a:t> </a:t>
                </a:r>
                <a:r>
                  <a:rPr lang="ru-RU" sz="2000" i="1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20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func>
                              <m:funcPr>
                                <m:ctrlPr>
                                  <a:rPr lang="ru-RU" sz="20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𝑠𝑖𝑛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f>
                                      <m:fPr>
                                        <m:ctrlPr>
                                          <a:rPr lang="ru-RU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ru-RU" sz="2000" i="1">
                                            <a:latin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</m:num>
                                      <m:den>
                                        <m:r>
                                          <a:rPr lang="ru-RU" sz="2000" i="1">
                                            <a:latin typeface="Cambria Math" panose="02040503050406030204" pitchFamily="18" charset="0"/>
                                          </a:rPr>
                                          <m:t>8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=0,</m:t>
                                </m:r>
                              </m:e>
                            </m:func>
                          </m:e>
                          <m:e>
                            <m:func>
                              <m:funcPr>
                                <m:ctrlPr>
                                  <a:rPr lang="ru-RU" sz="20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𝑠𝑖𝑛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13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ru-RU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</m:num>
                                      <m:den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</a:rPr>
                                          <m:t>8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=0,</m:t>
                                </m:r>
                              </m:e>
                            </m:func>
                          </m:e>
                        </m:eqAr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⇔ </m:t>
                        </m:r>
                        <m:d>
                          <m:dPr>
                            <m:begChr m:val="["/>
                            <m:endChr m:val=""/>
                            <m:ctrlPr>
                              <a:rPr lang="ru-RU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eqArr>
                              <m:eqArrPr>
                                <m:ctrlPr>
                                  <a:rPr lang="ru-RU" sz="2000" i="1">
                                    <a:latin typeface="Cambria Math" panose="02040503050406030204" pitchFamily="18" charset="0"/>
                                  </a:rPr>
                                </m:ctrlPr>
                              </m:eqArrPr>
                              <m:e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</m:e>
                              <m:e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13</m:t>
                                </m:r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</m:e>
                            </m:eqAr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 ⇔</m:t>
                            </m:r>
                            <m:d>
                              <m:dPr>
                                <m:begChr m:val="["/>
                                <m:endChr m:val=""/>
                                <m:ctrlPr>
                                  <a:rPr lang="ru-RU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=−</m:t>
                                    </m:r>
                                    <m:f>
                                      <m:fPr>
                                        <m:ctrlPr>
                                          <a:rPr lang="ru-RU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ru-RU" sz="2000" i="1">
                                            <a:latin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</m:num>
                                      <m:den>
                                        <m:r>
                                          <a:rPr lang="ru-RU" sz="2000" i="1">
                                            <a:latin typeface="Cambria Math" panose="02040503050406030204" pitchFamily="18" charset="0"/>
                                          </a:rPr>
                                          <m:t>24</m:t>
                                        </m:r>
                                      </m:den>
                                    </m:f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f>
                                      <m:fPr>
                                        <m:ctrlPr>
                                          <a:rPr lang="ru-RU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ru-RU" sz="2000" i="1">
                                            <a:latin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  <m:r>
                                          <a:rPr lang="ru-RU" sz="20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num>
                                      <m:den>
                                        <m:r>
                                          <a:rPr lang="ru-RU" sz="2000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den>
                                    </m:f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∈</m:t>
                                    </m:r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𝑍</m:t>
                                    </m:r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</m:e>
                                  <m:e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f>
                                      <m:fPr>
                                        <m:ctrlPr>
                                          <a:rPr lang="ru-RU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ru-RU" sz="2000" i="1">
                                            <a:latin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</m:num>
                                      <m:den>
                                        <m:r>
                                          <a:rPr lang="ru-RU" sz="2000" i="1">
                                            <a:latin typeface="Cambria Math" panose="02040503050406030204" pitchFamily="18" charset="0"/>
                                          </a:rPr>
                                          <m:t>104</m:t>
                                        </m:r>
                                      </m:den>
                                    </m:f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f>
                                      <m:fPr>
                                        <m:ctrlPr>
                                          <a:rPr lang="ru-RU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ru-RU" sz="2000" i="1">
                                            <a:latin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  <m:r>
                                          <a:rPr lang="ru-RU" sz="2000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num>
                                      <m:den>
                                        <m:r>
                                          <a:rPr lang="ru-RU" sz="2000" i="1">
                                            <a:latin typeface="Cambria Math" panose="02040503050406030204" pitchFamily="18" charset="0"/>
                                          </a:rPr>
                                          <m:t>13</m:t>
                                        </m:r>
                                      </m:den>
                                    </m:f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∈</m:t>
                                    </m:r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𝑍</m:t>
                                    </m:r>
                                    <m:r>
                                      <a:rPr lang="ru-RU" sz="2000" i="1">
                                        <a:latin typeface="Cambria Math" panose="02040503050406030204" pitchFamily="18" charset="0"/>
                                      </a:rPr>
                                      <m:t>.</m:t>
                                    </m:r>
                                  </m:e>
                                </m:eqArr>
                              </m:e>
                            </m:d>
                          </m:e>
                        </m:d>
                      </m:e>
                    </m:d>
                  </m:oMath>
                </a14:m>
                <a:endParaRPr lang="ru-RU" sz="2000" i="1" dirty="0"/>
              </a:p>
              <a:p>
                <a:r>
                  <a:rPr lang="ru-RU" sz="2000" b="1" dirty="0"/>
                  <a:t>                                                                          </a:t>
                </a:r>
                <a:endParaRPr lang="ru-RU" sz="2000" dirty="0"/>
              </a:p>
              <a:p>
                <a:r>
                  <a:rPr lang="ru-RU" sz="2000" i="1" dirty="0"/>
                  <a:t>Ответ: 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24</m:t>
                        </m:r>
                      </m:den>
                    </m:f>
                    <m:r>
                      <a:rPr lang="ru-RU" sz="20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ru-RU" sz="20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ru-RU" sz="2000" i="1" dirty="0"/>
                  <a:t> 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104</m:t>
                        </m:r>
                      </m:den>
                    </m:f>
                    <m:r>
                      <a:rPr lang="ru-RU" sz="20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13</m:t>
                        </m:r>
                      </m:den>
                    </m:f>
                    <m:r>
                      <a:rPr lang="ru-RU" sz="20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2000" i="1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771" y="433614"/>
                <a:ext cx="10426700" cy="5659113"/>
              </a:xfrm>
              <a:prstGeom prst="rect">
                <a:avLst/>
              </a:prstGeom>
              <a:blipFill rotWithShape="0">
                <a:blip r:embed="rId2"/>
                <a:stretch>
                  <a:fillRect l="-643" t="-1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315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972" y="319315"/>
            <a:ext cx="1127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Использование свойства ограниченности функций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478972" y="1016000"/>
                <a:ext cx="10726057" cy="55474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dirty="0" smtClean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15</a:t>
                </a:r>
                <a:r>
                  <a:rPr lang="ru-RU" sz="2000" dirty="0" smtClean="0">
                    <a:solidFill>
                      <a:srgbClr val="C00000"/>
                    </a:solidFill>
                  </a:rPr>
                  <a:t>. </a:t>
                </a:r>
                <a:r>
                  <a:rPr lang="ru-RU" sz="2000" dirty="0" smtClean="0"/>
                  <a:t>Решите уравнение 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func>
                          <m:func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+2=0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.</m:t>
                            </m:r>
                          </m:e>
                        </m:func>
                      </m:e>
                    </m:func>
                  </m:oMath>
                </a14:m>
                <a:endParaRPr lang="en-US" sz="2000" dirty="0" smtClean="0"/>
              </a:p>
              <a:p>
                <a:endParaRPr lang="en-US" sz="2000" dirty="0"/>
              </a:p>
              <a:p>
                <a:r>
                  <a:rPr lang="ru-RU" sz="2000" b="1" dirty="0" smtClean="0"/>
                  <a:t>Решение</a:t>
                </a:r>
                <a:r>
                  <a:rPr lang="ru-RU" sz="2000" b="1" i="1" dirty="0" smtClean="0"/>
                  <a:t>: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𝑠𝑖𝑛</m:t>
                        </m:r>
                      </m:fName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</m:t>
                        </m:r>
                        <m:func>
                          <m:funcPr>
                            <m:ctrlPr>
                              <a:rPr lang="en-US" sz="200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𝑠𝑖𝑛</m:t>
                            </m:r>
                          </m:fName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6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+2=0</m:t>
                            </m:r>
                            <m:r>
                              <a:rPr lang="ru-RU" sz="20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func>
                        <m:r>
                          <a:rPr lang="en-US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⇔</m:t>
                        </m:r>
                        <m:func>
                          <m:func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𝑠𝑖𝑛</m:t>
                            </m:r>
                          </m:fName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func>
                              <m:func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𝑠𝑖𝑛</m:t>
                                </m:r>
                              </m:fName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6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=−2⇔ </m:t>
                                </m:r>
                                <m:d>
                                  <m:dPr>
                                    <m:begChr m:val="{"/>
                                    <m:endChr m:val=""/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eqArr>
                                      <m:eqArrPr>
                                        <m:ctrlP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eqArrPr>
                                      <m:e>
                                        <m:func>
                                          <m:funcPr>
                                            <m:ctrlPr>
                                              <a:rPr lang="en-US" sz="20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funcPr>
                                          <m:fName>
                                            <m:r>
                                              <a:rPr lang="en-US" sz="20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𝑠𝑖𝑛</m:t>
                                            </m:r>
                                          </m:fName>
                                          <m:e>
                                            <m:r>
                                              <a:rPr lang="en-US" sz="20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6</m:t>
                                            </m:r>
                                            <m:r>
                                              <a:rPr lang="en-US" sz="20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  <m:r>
                                              <a:rPr lang="en-US" sz="20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=1,</m:t>
                                            </m:r>
                                          </m:e>
                                        </m:func>
                                      </m:e>
                                      <m:e>
                                        <m:func>
                                          <m:funcPr>
                                            <m:ctrlPr>
                                              <a:rPr lang="en-US" sz="20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funcPr>
                                          <m:fName>
                                            <m:r>
                                              <a:rPr lang="en-US" sz="20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𝑠𝑖𝑛</m:t>
                                            </m:r>
                                          </m:fName>
                                          <m:e>
                                            <m:r>
                                              <a:rPr lang="en-US" sz="20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  <m:r>
                                              <a:rPr lang="en-US" sz="20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  <m:r>
                                              <a:rPr lang="en-US" sz="2000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=−1,</m:t>
                                            </m:r>
                                          </m:e>
                                        </m:func>
                                      </m:e>
                                    </m:eqAr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⇔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</m:e>
                            </m:func>
                          </m:e>
                        </m:func>
                      </m:e>
                    </m:func>
                  </m:oMath>
                </a14:m>
                <a:endParaRPr lang="en-US" sz="2000" i="1" dirty="0" smtClean="0"/>
              </a:p>
              <a:p>
                <a:endParaRPr lang="en-US" sz="2000" i="1" dirty="0"/>
              </a:p>
              <a:p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200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+2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=−</m:t>
                            </m:r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+2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2000" i="1" dirty="0" smtClean="0"/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en-US" sz="2000" i="1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 dirty="0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20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12</m:t>
                                </m:r>
                              </m:den>
                            </m:f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20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num>
                              <m:den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∈</m:t>
                            </m:r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𝑍</m:t>
                            </m:r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=−</m:t>
                            </m:r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∈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𝑍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en-US" sz="2000" i="1" dirty="0" smtClean="0"/>
              </a:p>
              <a:p>
                <a:endParaRPr lang="en-US" sz="2000" dirty="0"/>
              </a:p>
              <a:p>
                <a:r>
                  <a:rPr lang="ru-RU" sz="2000" dirty="0" smtClean="0"/>
                  <a:t>Из последней системы получаем уравнение в целых числах:</a:t>
                </a:r>
                <a14:m>
                  <m:oMath xmlns:m="http://schemas.openxmlformats.org/officeDocument/2006/math">
                    <m:r>
                      <a:rPr lang="en-US" sz="20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en-US" sz="20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ru-RU" sz="2000" i="1" dirty="0" smtClean="0"/>
                  <a:t> </a:t>
                </a:r>
                <a:r>
                  <a:rPr lang="en-US" sz="2000" i="1" dirty="0" smtClean="0"/>
                  <a:t>|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f>
                          <m:fPr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12</m:t>
                            </m:r>
                          </m:num>
                          <m:den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2000" i="1" dirty="0" smtClean="0"/>
                  <a:t>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</m:oMath>
                </a14:m>
                <a:endParaRPr lang="en-US" sz="2000" i="1" dirty="0" smtClean="0"/>
              </a:p>
              <a:p>
                <a:endParaRPr lang="en-US" sz="2000" i="1" dirty="0"/>
              </a:p>
              <a:p>
                <a14:m>
                  <m:oMath xmlns:m="http://schemas.openxmlformats.org/officeDocument/2006/math">
                    <m:r>
                      <a:rPr lang="ru-RU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1+4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=−3+12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⇔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−4+12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=3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−1.</m:t>
                    </m:r>
                  </m:oMath>
                </a14:m>
                <a:r>
                  <a:rPr lang="en-US" sz="2000" i="1" dirty="0" smtClean="0"/>
                  <a:t> </a:t>
                </a:r>
              </a:p>
              <a:p>
                <a:endParaRPr lang="en-US" sz="2000" dirty="0"/>
              </a:p>
              <a:p>
                <a:r>
                  <a:rPr lang="ru-RU" sz="2000" dirty="0" smtClean="0"/>
                  <a:t>Тогда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en-US" sz="20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l-GR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  <m:d>
                          <m:dPr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000" i="1" dirty="0"/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sz="2000" i="1" dirty="0" smtClean="0"/>
                  <a:t>,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𝑍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2000" i="1" dirty="0" smtClean="0"/>
              </a:p>
              <a:p>
                <a:endParaRPr lang="en-US" sz="2000" dirty="0" smtClean="0"/>
              </a:p>
              <a:p>
                <a:r>
                  <a:rPr lang="ru-RU" sz="2000" i="1" dirty="0" smtClean="0"/>
                  <a:t>Ответ: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𝑍</m:t>
                    </m:r>
                    <m:r>
                      <a:rPr lang="ru-RU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2000" i="1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972" y="1016000"/>
                <a:ext cx="10726057" cy="5547416"/>
              </a:xfrm>
              <a:prstGeom prst="rect">
                <a:avLst/>
              </a:prstGeom>
              <a:blipFill rotWithShape="0">
                <a:blip r:embed="rId2"/>
                <a:stretch>
                  <a:fillRect l="-625" t="-7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340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09600" y="609600"/>
                <a:ext cx="10929257" cy="5676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dirty="0" smtClean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16</a:t>
                </a:r>
                <a:r>
                  <a:rPr lang="ru-RU" sz="2800" dirty="0" smtClean="0">
                    <a:solidFill>
                      <a:srgbClr val="C00000"/>
                    </a:solidFill>
                  </a:rPr>
                  <a:t>. </a:t>
                </a:r>
                <a:r>
                  <a:rPr lang="ru-RU" sz="2800" dirty="0" smtClean="0"/>
                  <a:t>Решите уравнение</a:t>
                </a:r>
                <a:r>
                  <a:rPr lang="en-US" sz="2800" dirty="0" smtClean="0"/>
                  <a:t>: </a:t>
                </a:r>
                <a:r>
                  <a:rPr lang="ru-RU" sz="2800" dirty="0" smtClean="0"/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−4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+5.</m:t>
                        </m:r>
                      </m:e>
                    </m:func>
                  </m:oMath>
                </a14:m>
                <a:endParaRPr lang="en-US" sz="2800" dirty="0" smtClean="0"/>
              </a:p>
              <a:p>
                <a:endParaRPr lang="en-US" sz="2400" dirty="0"/>
              </a:p>
              <a:p>
                <a:r>
                  <a:rPr lang="ru-RU" sz="2400" b="1" dirty="0" smtClean="0"/>
                  <a:t>Решение: </a:t>
                </a:r>
                <a:r>
                  <a:rPr lang="ru-RU" sz="2400" dirty="0" smtClean="0"/>
                  <a:t>Рассмотрим функцию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−4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+5: 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−2</m:t>
                            </m:r>
                          </m:e>
                        </m:d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+1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≥1. </m:t>
                    </m:r>
                  </m:oMath>
                </a14:m>
                <a:endParaRPr lang="en-US" sz="2400" dirty="0" smtClean="0"/>
              </a:p>
              <a:p>
                <a:endParaRPr lang="en-US" sz="2400" dirty="0"/>
              </a:p>
              <a:p>
                <a:r>
                  <a:rPr lang="ru-RU" sz="2400" dirty="0" smtClean="0"/>
                  <a:t>Значит,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≥1 </m:t>
                    </m:r>
                    <m:r>
                      <a:rPr lang="ru-RU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при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𝑅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но</m:t>
                    </m:r>
                    <m:func>
                      <m:func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f>
                          <m:f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 </m:t>
                        </m:r>
                        <m:r>
                          <a:rPr lang="ru-RU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при любом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</m:e>
                    </m:func>
                  </m:oMath>
                </a14:m>
                <a:endParaRPr lang="en-US" sz="2400" dirty="0" smtClean="0"/>
              </a:p>
              <a:p>
                <a:endParaRPr lang="en-US" sz="2400" dirty="0"/>
              </a:p>
              <a:p>
                <a:r>
                  <a:rPr lang="en-US" sz="2400" dirty="0" smtClean="0"/>
                  <a:t> </a:t>
                </a:r>
                <a:r>
                  <a:rPr lang="ru-RU" sz="2400" dirty="0" smtClean="0"/>
                  <a:t>Получили, что уравнение может иметь решения, только если </a:t>
                </a:r>
                <a:endParaRPr lang="en-US" sz="2400" dirty="0" smtClean="0"/>
              </a:p>
              <a:p>
                <a:endParaRPr lang="en-US" sz="240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240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func>
                              <m:func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𝑠𝑖𝑛</m:t>
                                </m:r>
                              </m:fName>
                              <m:e>
                                <m:f>
                                  <m:f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5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𝜋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=1,</m:t>
                                </m:r>
                              </m:e>
                            </m:func>
                          </m:e>
                          <m:e>
                            <m:sSup>
                              <m:sSup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−2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+1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=1;</m:t>
                            </m:r>
                          </m:e>
                        </m:eqArr>
                      </m:e>
                    </m:d>
                    <m:r>
                      <a:rPr lang="ru-RU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ru-RU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24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func>
                              <m:func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𝑠𝑖𝑛</m:t>
                                </m:r>
                              </m:fName>
                              <m:e>
                                <m:f>
                                  <m:f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5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𝜋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=1,</m:t>
                                </m:r>
                              </m:e>
                            </m:func>
                          </m:e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=2;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2400" i="1" dirty="0" smtClean="0"/>
                  <a:t> </a:t>
                </a:r>
                <a14:m>
                  <m:oMath xmlns:m="http://schemas.openxmlformats.org/officeDocument/2006/math"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en-US" sz="2400" i="1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=2.</m:t>
                    </m:r>
                  </m:oMath>
                </a14:m>
                <a:endParaRPr lang="en-US" sz="2400" b="0" i="1" dirty="0" smtClean="0"/>
              </a:p>
              <a:p>
                <a:endParaRPr lang="en-US" sz="2400" dirty="0" smtClean="0"/>
              </a:p>
              <a:p>
                <a:r>
                  <a:rPr lang="ru-RU" sz="2400" i="1" dirty="0" smtClean="0"/>
                  <a:t>Ответ:</a:t>
                </a:r>
                <a:r>
                  <a:rPr lang="en-US" sz="2400" i="1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sz="2400" i="1" dirty="0" smtClean="0"/>
                  <a:t>.</a:t>
                </a:r>
              </a:p>
              <a:p>
                <a:endParaRPr lang="ru-RU" sz="20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609600"/>
                <a:ext cx="10929257" cy="5676875"/>
              </a:xfrm>
              <a:prstGeom prst="rect">
                <a:avLst/>
              </a:prstGeom>
              <a:blipFill rotWithShape="0">
                <a:blip r:embed="rId2"/>
                <a:stretch>
                  <a:fillRect l="-11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572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06400" y="493485"/>
                <a:ext cx="5626099" cy="54749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i="1" dirty="0">
                    <a:solidFill>
                      <a:srgbClr val="002060"/>
                    </a:solidFill>
                  </a:rPr>
                  <a:t>Решите самостоятельно:</a:t>
                </a:r>
              </a:p>
              <a:p>
                <a:pPr marL="342900" lvl="0" indent="-342900">
                  <a:buFont typeface="+mj-lt"/>
                  <a:buAutoNum type="arabicPeriod"/>
                </a:pPr>
                <a:endParaRPr lang="en-US" sz="2400" i="1" dirty="0" smtClean="0"/>
              </a:p>
              <a:p>
                <a:pPr marL="342900" lvl="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240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𝑠𝑖𝑛</m:t>
                    </m:r>
                    <m:r>
                      <a:rPr lang="ru-RU" sz="240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2</m:t>
                    </m:r>
                    <m:r>
                      <a:rPr lang="ru-RU" sz="240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=3</m:t>
                    </m:r>
                    <m:sSup>
                      <m:sSupPr>
                        <m:ctrlP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𝑐𝑜𝑠</m:t>
                        </m:r>
                      </m:e>
                      <m:sup>
                        <m: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ru-RU" sz="2400" dirty="0">
                  <a:solidFill>
                    <a:schemeClr val="accent2"/>
                  </a:solidFill>
                </a:endParaRPr>
              </a:p>
              <a:p>
                <a:pPr marL="342900" lvl="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𝑐𝑜𝑠</m:t>
                        </m:r>
                      </m:e>
                      <m:sup>
                        <m: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=1+4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𝑠𝑖𝑛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ru-RU" sz="2400" dirty="0">
                  <a:solidFill>
                    <a:schemeClr val="accent2"/>
                  </a:solidFill>
                </a:endParaRPr>
              </a:p>
              <a:p>
                <a:pPr marL="342900" lvl="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2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𝑠𝑖𝑛</m:t>
                        </m:r>
                        <m: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  <m:sup>
                        <m: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ru-RU" sz="2400" dirty="0">
                  <a:solidFill>
                    <a:schemeClr val="accent2"/>
                  </a:solidFill>
                </a:endParaRPr>
              </a:p>
              <a:p>
                <a:pPr marL="342900" lvl="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𝑠𝑖𝑛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2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𝑠𝑖𝑛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−3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endParaRPr lang="ru-RU" sz="2400" dirty="0">
                  <a:solidFill>
                    <a:schemeClr val="accent2"/>
                  </a:solidFill>
                </a:endParaRPr>
              </a:p>
              <a:p>
                <a:pPr marL="342900" lvl="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2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=2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𝑠𝑖𝑛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ru-RU" sz="2400" dirty="0">
                  <a:solidFill>
                    <a:schemeClr val="accent2"/>
                  </a:solidFill>
                </a:endParaRPr>
              </a:p>
              <a:p>
                <a:pPr marL="342900" lvl="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𝑠𝑖𝑛</m:t>
                        </m:r>
                        <m: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  <m:sup>
                        <m: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𝑐𝑜𝑠</m:t>
                        </m:r>
                      </m:e>
                      <m:sup>
                        <m: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ru-RU" sz="2400" dirty="0">
                  <a:solidFill>
                    <a:schemeClr val="accent2"/>
                  </a:solidFill>
                </a:endParaRPr>
              </a:p>
              <a:p>
                <a:pPr marL="342900" lvl="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𝑠𝑖𝑛</m:t>
                        </m:r>
                      </m:e>
                      <m:sup>
                        <m: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𝑠𝑖𝑛</m:t>
                        </m:r>
                      </m:e>
                      <m:sup>
                        <m: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endParaRPr lang="ru-RU" sz="2400" dirty="0">
                  <a:solidFill>
                    <a:schemeClr val="accent2"/>
                  </a:solidFill>
                </a:endParaRPr>
              </a:p>
              <a:p>
                <a:pPr marL="342900" lvl="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8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𝑠𝑖𝑛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2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ru-RU" sz="2400" dirty="0">
                  <a:solidFill>
                    <a:schemeClr val="accent2"/>
                  </a:solidFill>
                </a:endParaRPr>
              </a:p>
              <a:p>
                <a:pPr marL="342900" lvl="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𝑠𝑖𝑛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𝑠𝑖𝑛</m:t>
                        </m:r>
                      </m:e>
                      <m:sup>
                        <m: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ru-RU" sz="2400" dirty="0">
                  <a:solidFill>
                    <a:schemeClr val="accent2"/>
                  </a:solidFill>
                </a:endParaRPr>
              </a:p>
              <a:p>
                <a:pPr marL="342900" lvl="0" indent="-342900">
                  <a:buFont typeface="+mj-lt"/>
                  <a:buAutoNum type="arabicPeriod"/>
                </a:pPr>
                <a:r>
                  <a:rPr lang="ru-RU" sz="2400" dirty="0">
                    <a:solidFill>
                      <a:schemeClr val="accent2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𝑠𝑖𝑛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3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3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ru-RU" sz="2400" dirty="0">
                  <a:solidFill>
                    <a:schemeClr val="accent2"/>
                  </a:solidFill>
                </a:endParaRPr>
              </a:p>
              <a:p>
                <a:pPr marL="342900" lvl="0" indent="-342900">
                  <a:buFont typeface="+mj-lt"/>
                  <a:buAutoNum type="arabicPeriod"/>
                </a:pPr>
                <a:r>
                  <a:rPr lang="ru-RU" sz="2400" dirty="0">
                    <a:solidFill>
                      <a:schemeClr val="accent2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𝑠𝑖𝑛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𝑠𝑖𝑛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2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𝑠𝑖𝑛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3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𝑠𝑖𝑛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 4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ru-RU" sz="2400" dirty="0">
                  <a:solidFill>
                    <a:schemeClr val="accent2"/>
                  </a:solidFill>
                </a:endParaRPr>
              </a:p>
              <a:p>
                <a:pPr marL="342900" lvl="0" indent="-342900">
                  <a:buFont typeface="+mj-lt"/>
                  <a:buAutoNum type="arabicPeriod"/>
                </a:pPr>
                <a:r>
                  <a:rPr lang="ru-RU" sz="2400" dirty="0">
                    <a:solidFill>
                      <a:schemeClr val="accent2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𝑐𝑜𝑠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𝑐𝑜𝑠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6</m:t>
                    </m:r>
                    <m:r>
                      <a:rPr lang="en-US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ru-RU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𝑐𝑜𝑠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9</m:t>
                    </m:r>
                    <m:r>
                      <a:rPr lang="en-US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=1,5</m:t>
                    </m:r>
                  </m:oMath>
                </a14:m>
                <a:endParaRPr lang="ru-RU" sz="24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400" y="493485"/>
                <a:ext cx="5626099" cy="5474960"/>
              </a:xfrm>
              <a:prstGeom prst="rect">
                <a:avLst/>
              </a:prstGeom>
              <a:blipFill rotWithShape="0">
                <a:blip r:embed="rId2"/>
                <a:stretch>
                  <a:fillRect l="-1733" t="-8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032500" y="404585"/>
                <a:ext cx="5867400" cy="58418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i="1" dirty="0" smtClean="0">
                    <a:solidFill>
                      <a:srgbClr val="002060"/>
                    </a:solidFill>
                  </a:rPr>
                  <a:t>Проверьте ответы:</a:t>
                </a:r>
                <a:endParaRPr lang="en-US" sz="2400" b="1" i="1" dirty="0" smtClean="0">
                  <a:solidFill>
                    <a:srgbClr val="002060"/>
                  </a:solidFill>
                </a:endParaRPr>
              </a:p>
              <a:p>
                <a:endParaRPr lang="en-US" sz="1600" b="1" i="1" dirty="0" smtClean="0">
                  <a:solidFill>
                    <a:srgbClr val="002060"/>
                  </a:solidFill>
                </a:endParaRPr>
              </a:p>
              <a:p>
                <a:pPr marL="34290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19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19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;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𝑎𝑟𝑐𝑡𝑔</m:t>
                    </m:r>
                    <m:f>
                      <m:f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1900" i="1" dirty="0">
                  <a:solidFill>
                    <a:schemeClr val="tx1"/>
                  </a:solidFill>
                </a:endParaRPr>
              </a:p>
              <a:p>
                <a:pPr marL="34290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19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19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e>
                      <m:sup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p>
                    </m:sSup>
                    <m:func>
                      <m:func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𝑎𝑟𝑐𝑠𝑖𝑛</m:t>
                        </m:r>
                      </m:fName>
                      <m:e>
                        <m:f>
                          <m:fPr>
                            <m:ctrlPr>
                              <a:rPr lang="ru-RU" sz="19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ru-RU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19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rad>
                            <m:r>
                              <a:rPr lang="ru-RU" sz="19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−2</m:t>
                            </m:r>
                          </m:num>
                          <m:den>
                            <m:r>
                              <a:rPr lang="ru-RU" sz="19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𝑍</m:t>
                        </m:r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</m:e>
                    </m:func>
                  </m:oMath>
                </a14:m>
                <a:endParaRPr lang="ru-RU" sz="1900" i="1" dirty="0">
                  <a:solidFill>
                    <a:schemeClr val="tx1"/>
                  </a:solidFill>
                </a:endParaRPr>
              </a:p>
              <a:p>
                <a:pPr marL="34290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1900" i="1" dirty="0">
                  <a:solidFill>
                    <a:schemeClr val="tx1"/>
                  </a:solidFill>
                </a:endParaRPr>
              </a:p>
              <a:p>
                <a:pPr marL="34290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1900" i="1" dirty="0">
                  <a:solidFill>
                    <a:schemeClr val="tx1"/>
                  </a:solidFill>
                </a:endParaRPr>
              </a:p>
              <a:p>
                <a:pPr marL="34290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1900" i="1" dirty="0">
                  <a:solidFill>
                    <a:schemeClr val="tx1"/>
                  </a:solidFill>
                </a:endParaRPr>
              </a:p>
              <a:p>
                <a:pPr marL="34290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; 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 </m:t>
                    </m:r>
                  </m:oMath>
                </a14:m>
                <a:endParaRPr lang="ru-RU" sz="1900" i="1" dirty="0">
                  <a:solidFill>
                    <a:schemeClr val="tx1"/>
                  </a:solidFill>
                </a:endParaRPr>
              </a:p>
              <a:p>
                <a:pPr marL="34290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; 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r>
                  <a:rPr lang="ru-RU" sz="1900" i="1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34290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19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ru-RU" sz="19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e>
                      <m:sup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p>
                    </m:sSup>
                    <m:f>
                      <m:f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   </m:t>
                    </m:r>
                  </m:oMath>
                </a14:m>
                <a:endParaRPr lang="ru-RU" sz="1900" i="1" dirty="0">
                  <a:solidFill>
                    <a:schemeClr val="tx1"/>
                  </a:solidFill>
                </a:endParaRPr>
              </a:p>
              <a:p>
                <a:pPr marL="34290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r>
                  <a:rPr lang="ru-RU" sz="1900" i="1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34290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19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r>
                  <a:rPr lang="en-US" sz="1900" i="1" dirty="0">
                    <a:solidFill>
                      <a:schemeClr val="tx1"/>
                    </a:solidFill>
                  </a:rPr>
                  <a:t>.</a:t>
                </a:r>
                <a:endParaRPr lang="ru-RU" sz="1900" i="1" dirty="0">
                  <a:solidFill>
                    <a:schemeClr val="tx1"/>
                  </a:solidFill>
                </a:endParaRPr>
              </a:p>
              <a:p>
                <a:pPr marL="34290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19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;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19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;</m:t>
                    </m:r>
                  </m:oMath>
                </a14:m>
                <a:r>
                  <a:rPr lang="ru-RU" sz="1900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 </m:t>
                    </m:r>
                    <m:r>
                      <a:rPr lang="ru-RU" sz="19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1900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19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900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19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1900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1900" i="1"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1900" i="1" dirty="0">
                  <a:solidFill>
                    <a:schemeClr val="tx1"/>
                  </a:solidFill>
                </a:endParaRPr>
              </a:p>
              <a:p>
                <a:pPr marL="342900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19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24</m:t>
                        </m:r>
                      </m:den>
                    </m:f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; 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=±</m:t>
                    </m:r>
                    <m:f>
                      <m:f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ru-RU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19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1900" i="1" dirty="0">
                  <a:solidFill>
                    <a:schemeClr val="tx1"/>
                  </a:solidFill>
                </a:endParaRPr>
              </a:p>
              <a:p>
                <a:pPr marL="342900" indent="-342900">
                  <a:buFont typeface="+mj-lt"/>
                  <a:buAutoNum type="arabicPeriod"/>
                </a:pPr>
                <a:endParaRPr lang="ru-RU" b="1" i="1" dirty="0" smtClean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2500" y="404585"/>
                <a:ext cx="5867400" cy="5841856"/>
              </a:xfrm>
              <a:prstGeom prst="rect">
                <a:avLst/>
              </a:prstGeom>
              <a:blipFill rotWithShape="0">
                <a:blip r:embed="rId3"/>
                <a:stretch>
                  <a:fillRect l="-1663" t="-8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752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31378"/>
          <a:stretch/>
        </p:blipFill>
        <p:spPr>
          <a:xfrm>
            <a:off x="710643" y="1894376"/>
            <a:ext cx="10857799" cy="459195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04800" y="263160"/>
                <a:ext cx="11669486" cy="1631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i="1" dirty="0" smtClean="0">
                    <a:solidFill>
                      <a:srgbClr val="002060"/>
                    </a:solidFill>
                  </a:rPr>
                  <a:t>Решение тригонометрического уравнения фактически заключается в его сведении к уравнениям следующего вида: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sz="20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ru-RU" sz="20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𝒄𝒐𝒔</m:t>
                        </m:r>
                      </m:fName>
                      <m:e>
                        <m:r>
                          <a:rPr lang="ru-RU" sz="20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ru-RU" sz="20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ru-RU" sz="20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  <m:r>
                          <a:rPr lang="ru-RU" sz="20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func>
                          <m:funcPr>
                            <m:ctrlPr>
                              <a:rPr lang="ru-RU" sz="20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ru-RU" sz="20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ru-RU" sz="20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𝒔𝒊𝒏</m:t>
                            </m:r>
                          </m:fName>
                          <m:e>
                            <m:r>
                              <a:rPr lang="ru-RU" sz="20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  <m:r>
                              <a:rPr lang="ru-RU" sz="20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ru-RU" sz="20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  <m:r>
                              <a:rPr lang="ru-RU" sz="20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,  </m:t>
                            </m:r>
                            <m:r>
                              <a:rPr lang="ru-RU" sz="20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𝒕𝒈</m:t>
                            </m:r>
                            <m:r>
                              <a:rPr lang="ru-RU" sz="20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ru-RU" sz="20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  <m:r>
                              <a:rPr lang="ru-RU" sz="20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ru-RU" sz="20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  <m:r>
                              <a:rPr lang="ru-RU" sz="20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  </m:t>
                            </m:r>
                          </m:e>
                        </m:func>
                      </m:e>
                    </m:func>
                  </m:oMath>
                </a14:m>
                <a:r>
                  <a:rPr lang="ru-RU" sz="2000" b="1" i="1" dirty="0" smtClean="0">
                    <a:solidFill>
                      <a:srgbClr val="002060"/>
                    </a:solidFill>
                  </a:rPr>
                  <a:t>или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𝒄𝒕𝒈</m:t>
                    </m:r>
                    <m:r>
                      <a:rPr lang="en-US" sz="20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0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ru-RU" sz="20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</m:t>
                    </m:r>
                  </m:oMath>
                </a14:m>
                <a:r>
                  <a:rPr lang="ru-RU" sz="2000" b="1" i="1" dirty="0" smtClean="0">
                    <a:solidFill>
                      <a:srgbClr val="002060"/>
                    </a:solidFill>
                  </a:rPr>
                  <a:t>. </a:t>
                </a:r>
                <a:r>
                  <a:rPr lang="ru-RU" sz="2000" b="1" i="1" dirty="0">
                    <a:solidFill>
                      <a:srgbClr val="002060"/>
                    </a:solidFill>
                  </a:rPr>
                  <a:t>Рассмотрим на примерах основные методы, которые используются для сведения тригонометрического уравнения к </a:t>
                </a:r>
                <a:r>
                  <a:rPr lang="ru-RU" sz="2000" b="1" i="1" dirty="0" smtClean="0">
                    <a:solidFill>
                      <a:srgbClr val="002060"/>
                    </a:solidFill>
                  </a:rPr>
                  <a:t>простейшим.</a:t>
                </a:r>
                <a:endParaRPr lang="en-US" sz="2000" b="1" i="1" dirty="0" smtClean="0">
                  <a:solidFill>
                    <a:srgbClr val="002060"/>
                  </a:solidFill>
                </a:endParaRPr>
              </a:p>
              <a:p>
                <a:endParaRPr lang="ru-RU" sz="1200" b="1" i="1" dirty="0" smtClean="0">
                  <a:solidFill>
                    <a:srgbClr val="0070C0"/>
                  </a:solidFill>
                </a:endParaRPr>
              </a:p>
              <a:p>
                <a:r>
                  <a:rPr lang="ru-RU" sz="2800" b="1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1) Разложение на множители</a:t>
                </a:r>
                <a:endParaRPr lang="ru-RU" sz="20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263160"/>
                <a:ext cx="11669486" cy="1631216"/>
              </a:xfrm>
              <a:prstGeom prst="rect">
                <a:avLst/>
              </a:prstGeom>
              <a:blipFill rotWithShape="0">
                <a:blip r:embed="rId3"/>
                <a:stretch>
                  <a:fillRect l="-1045" t="-1866" r="-679" b="-93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930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7900" y="2565400"/>
            <a:ext cx="9842500" cy="1323439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sz="8000" i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Спасибо за внимание!</a:t>
            </a:r>
            <a:endParaRPr lang="ru-RU" sz="8000" i="1" dirty="0">
              <a:solidFill>
                <a:srgbClr val="0070C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01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62857" y="420914"/>
                <a:ext cx="11277600" cy="617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dirty="0" smtClean="0">
                    <a:solidFill>
                      <a:srgbClr val="C00000"/>
                    </a:solidFill>
                  </a:rPr>
                  <a:t> </a:t>
                </a:r>
                <a:r>
                  <a:rPr lang="ru-RU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280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ru-RU" sz="2800" dirty="0"/>
                  <a:t>Решите уравнение: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28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ru-RU" sz="28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ru-RU" sz="2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ru-RU" sz="2800" i="1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28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ru-RU" sz="2800" i="1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ru-RU" sz="2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ru-RU" sz="2800" i="1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28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ru-RU" sz="2800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ru-RU" sz="2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ru-RU" sz="2800" i="1">
                        <a:latin typeface="Cambria Math" panose="02040503050406030204" pitchFamily="18" charset="0"/>
                      </a:rPr>
                      <m:t>=0.</m:t>
                    </m:r>
                  </m:oMath>
                </a14:m>
                <a:endParaRPr lang="ru-RU" sz="2800" dirty="0"/>
              </a:p>
              <a:p>
                <a:r>
                  <a:rPr lang="ru-RU" dirty="0"/>
                  <a:t> </a:t>
                </a:r>
              </a:p>
              <a:p>
                <a:r>
                  <a:rPr lang="ru-RU" sz="2400" b="1" dirty="0"/>
                  <a:t>Решение:</a:t>
                </a:r>
                <a:r>
                  <a:rPr lang="ru-RU" sz="2400" dirty="0"/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24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ru-RU" sz="2400" i="1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24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ru-RU" sz="2400" i="1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24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ru-RU" sz="2400" i="1">
                        <a:latin typeface="Cambria Math" panose="02040503050406030204" pitchFamily="18" charset="0"/>
                      </a:rPr>
                      <m:t>=0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⇔ </m:t>
                    </m:r>
                    <m:d>
                      <m:d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ru-RU" sz="2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func>
                              <m:funcPr>
                                <m:ctrlPr>
                                  <a:rPr lang="ru-RU" sz="24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400"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func>
                          </m:e>
                        </m:func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=0 </m:t>
                        </m:r>
                      </m:e>
                    </m:func>
                    <m:r>
                      <a:rPr lang="en-US" sz="2400" i="1">
                        <a:latin typeface="Cambria Math" panose="02040503050406030204" pitchFamily="18" charset="0"/>
                      </a:rPr>
                      <m:t>⇔</m:t>
                    </m:r>
                  </m:oMath>
                </a14:m>
                <a:endParaRPr lang="en-US" sz="2400" i="1" dirty="0" smtClean="0"/>
              </a:p>
              <a:p>
                <a:endParaRPr lang="en-US" sz="2400" i="1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2</m:t>
                      </m:r>
                      <m:func>
                        <m:funcPr>
                          <m:ctrlPr>
                            <a:rPr lang="ru-R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∙</m:t>
                          </m:r>
                          <m:func>
                            <m:funcPr>
                              <m:ctrlPr>
                                <a:rPr lang="ru-RU" sz="24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unc>
                                <m:funcPr>
                                  <m:ctrlPr>
                                    <a:rPr lang="ru-R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=0 ⇔</m:t>
                                  </m:r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ru-RU" sz="2400" dirty="0"/>
              </a:p>
              <a:p>
                <a:r>
                  <a:rPr lang="en-US" sz="2400" dirty="0"/>
                  <a:t> </a:t>
                </a:r>
                <a:endParaRPr lang="ru-RU" sz="24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⇔</m:t>
                      </m:r>
                      <m:func>
                        <m:funcPr>
                          <m:ctrlPr>
                            <a:rPr lang="ru-RU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∙</m:t>
                          </m:r>
                          <m:d>
                            <m:dPr>
                              <m:ctrlPr>
                                <a:rPr lang="ru-RU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func>
                                <m:funcPr>
                                  <m:ctrlPr>
                                    <a:rPr lang="ru-R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e>
                              </m:func>
                            </m:e>
                          </m:d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=0 ⇔ </m:t>
                          </m:r>
                          <m:d>
                            <m:dPr>
                              <m:begChr m:val="["/>
                              <m:endChr m:val=""/>
                              <m:ctrlPr>
                                <a:rPr lang="ru-RU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eqArr>
                                <m:eqArrPr>
                                  <m:ctrlPr>
                                    <a:rPr lang="ru-RU" sz="2400" i="1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func>
                                    <m:funcPr>
                                      <m:ctrlPr>
                                        <a:rPr lang="ru-RU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en-US" sz="2400">
                                          <a:latin typeface="Cambria Math" panose="02040503050406030204" pitchFamily="18" charset="0"/>
                                        </a:rPr>
                                        <m:t>sin</m:t>
                                      </m:r>
                                    </m:fName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=0,</m:t>
                                      </m:r>
                                    </m:e>
                                  </m:func>
                                </m:e>
                                <m:e>
                                  <m:func>
                                    <m:funcPr>
                                      <m:ctrlPr>
                                        <a:rPr lang="ru-RU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en-US" sz="2400">
                                          <a:latin typeface="Cambria Math" panose="02040503050406030204" pitchFamily="18" charset="0"/>
                                        </a:rPr>
                                        <m:t>cos</m:t>
                                      </m:r>
                                    </m:fName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=−</m:t>
                                      </m:r>
                                      <m:f>
                                        <m:fPr>
                                          <m:ctrlPr>
                                            <a:rPr lang="ru-RU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;</m:t>
                                      </m:r>
                                    </m:e>
                                  </m:func>
                                </m:e>
                              </m:eqAr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⇔ </m:t>
                              </m:r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ru-RU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ru-RU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</m:e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=±</m:t>
                                      </m:r>
                                      <m:f>
                                        <m:fPr>
                                          <m:ctrlPr>
                                            <a:rPr lang="ru-RU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𝜋</m:t>
                                          </m:r>
                                        </m:num>
                                        <m:den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+2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;</m:t>
                                      </m:r>
                                    </m:e>
                                  </m:eqArr>
                                </m:e>
                              </m:d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⇔</m:t>
                              </m:r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ru-RU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ru-RU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f>
                                        <m:fPr>
                                          <m:ctrlPr>
                                            <a:rPr lang="ru-RU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𝜋</m:t>
                                          </m:r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𝑘</m:t>
                                          </m:r>
                                        </m:num>
                                        <m:den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4</m:t>
                                          </m:r>
                                        </m:den>
                                      </m:f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, 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∈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𝑍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</m:e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=±</m:t>
                                      </m:r>
                                      <m:f>
                                        <m:fPr>
                                          <m:ctrlPr>
                                            <a:rPr lang="ru-RU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𝜋</m:t>
                                          </m:r>
                                        </m:num>
                                        <m:den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+2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, 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∈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𝑍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.</m:t>
                                      </m:r>
                                    </m:e>
                                  </m:eqArr>
                                </m:e>
                              </m:d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ru-RU" sz="2400" dirty="0"/>
              </a:p>
              <a:p>
                <a:r>
                  <a:rPr lang="en-US" sz="2400" i="1" dirty="0"/>
                  <a:t> </a:t>
                </a:r>
                <a:endParaRPr lang="ru-RU" sz="2400" dirty="0"/>
              </a:p>
              <a:p>
                <a:r>
                  <a:rPr lang="ru-RU" sz="2400" i="1" dirty="0"/>
                  <a:t>Ответ: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ru-RU" sz="24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2400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2400" i="1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ru-RU" sz="2400" i="1" dirty="0"/>
                  <a:t>  </a:t>
                </a:r>
                <a14:m>
                  <m:oMath xmlns:m="http://schemas.openxmlformats.org/officeDocument/2006/math">
                    <m:r>
                      <a:rPr lang="ru-RU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latin typeface="Cambria Math" panose="02040503050406030204" pitchFamily="18" charset="0"/>
                      </a:rPr>
                      <m:t>=±</m:t>
                    </m:r>
                    <m:f>
                      <m:f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ru-RU" sz="2400" i="1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24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2400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2400" i="1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857" y="420914"/>
                <a:ext cx="11277600" cy="6171113"/>
              </a:xfrm>
              <a:prstGeom prst="rect">
                <a:avLst/>
              </a:prstGeom>
              <a:blipFill rotWithShape="0">
                <a:blip r:embed="rId2"/>
                <a:stretch>
                  <a:fillRect l="-865" t="-1087" b="-9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630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667384" y="1725943"/>
                <a:ext cx="11219816" cy="5044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/>
                  <a:t>Решение: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4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𝑐𝑜𝑠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−2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𝑠𝑖𝑛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−5</m:t>
                    </m:r>
                    <m:func>
                      <m:func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−4=0 ⇔4</m:t>
                        </m:r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𝑐𝑜𝑠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1−</m:t>
                            </m:r>
                            <m:sSup>
                              <m:sSup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𝑐𝑜𝑠</m:t>
                                </m:r>
                              </m:e>
                              <m:sup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−5</m:t>
                        </m:r>
                        <m:func>
                          <m:func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−4=0⇔</m:t>
                            </m:r>
                          </m:e>
                        </m:func>
                      </m:e>
                    </m:func>
                  </m:oMath>
                </a14:m>
                <a:endParaRPr lang="en-US" dirty="0" smtClean="0"/>
              </a:p>
              <a:p>
                <a:endParaRPr lang="en-US" dirty="0"/>
              </a:p>
              <a:p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6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𝑐𝑜𝑠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−5</m:t>
                    </m:r>
                    <m:func>
                      <m:func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−6=0</m:t>
                        </m:r>
                      </m:e>
                    </m:func>
                  </m:oMath>
                </a14:m>
                <a:r>
                  <a:rPr lang="en-US" sz="2000" dirty="0" smtClean="0"/>
                  <a:t>.</a:t>
                </a:r>
              </a:p>
              <a:p>
                <a:endParaRPr lang="en-US" sz="2000" dirty="0" smtClean="0"/>
              </a:p>
              <a:p>
                <a:r>
                  <a:rPr lang="ru-RU" sz="2000" dirty="0" smtClean="0"/>
                  <a:t>Обозначим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, заметим, что</m:t>
                        </m:r>
                        <m:r>
                          <a:rPr lang="ru-RU" sz="2000" b="0" i="1" smtClean="0">
                            <a:latin typeface="Cambria Math" panose="02040503050406030204" pitchFamily="18" charset="0"/>
                          </a:rPr>
                          <m:t> −1≤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≤1.</m:t>
                        </m:r>
                      </m:e>
                    </m:func>
                  </m:oMath>
                </a14:m>
                <a:r>
                  <a:rPr lang="en-US" sz="2000" dirty="0" smtClean="0"/>
                  <a:t> </a:t>
                </a:r>
              </a:p>
              <a:p>
                <a:r>
                  <a:rPr lang="ru-RU" sz="2000" dirty="0" smtClean="0"/>
                  <a:t>Тогда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6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−5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−6=0⇔</m:t>
                    </m:r>
                  </m:oMath>
                </a14:m>
                <a:r>
                  <a:rPr lang="en-US" sz="2000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=−</m:t>
                            </m:r>
                            <m:f>
                              <m:fPr>
                                <m:ctrlP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en-US" sz="2000" dirty="0" smtClean="0"/>
              </a:p>
              <a:p>
                <a:r>
                  <a:rPr lang="ru-RU" sz="2000" dirty="0" smtClean="0"/>
                  <a:t>Значение </a:t>
                </a:r>
                <a14:m>
                  <m:oMath xmlns:m="http://schemas.openxmlformats.org/officeDocument/2006/math">
                    <m:r>
                      <a:rPr lang="en-US" sz="2000" i="1" dirty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000" i="1" dirty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2000" dirty="0" smtClean="0"/>
                  <a:t> не удовлетворяет условию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−1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≤1</m:t>
                    </m:r>
                    <m:r>
                      <a:rPr lang="ru-RU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 </m:t>
                    </m:r>
                  </m:oMath>
                </a14:m>
                <a:endParaRPr lang="en-US" sz="2000" b="0" i="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en-US" sz="2000" b="0" i="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cos</m:t>
                    </m:r>
                    <m:r>
                      <a:rPr lang="en-US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x</m:t>
                    </m:r>
                    <m:r>
                      <a:rPr lang="en-US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0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en-US" sz="2000" dirty="0" smtClean="0"/>
                  <a:t>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=±</m:t>
                    </m:r>
                    <m:func>
                      <m:funcPr>
                        <m:ctrlP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arccos</m:t>
                        </m:r>
                      </m:fName>
                      <m:e>
                        <m:d>
                          <m:dPr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0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  <m: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+2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𝑍</m:t>
                        </m:r>
                        <m:r>
                          <a:rPr lang="en-US" sz="20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</m:e>
                    </m:func>
                  </m:oMath>
                </a14:m>
                <a:endParaRPr lang="en-US" sz="2000" dirty="0" smtClean="0"/>
              </a:p>
              <a:p>
                <a:endParaRPr lang="en-US" sz="2000" dirty="0"/>
              </a:p>
              <a:p>
                <a:r>
                  <a:rPr lang="ru-RU" sz="2000" i="1" dirty="0" smtClean="0"/>
                  <a:t>Ответ: </a:t>
                </a:r>
                <a14:m>
                  <m:oMath xmlns:m="http://schemas.openxmlformats.org/officeDocument/2006/math">
                    <m:r>
                      <a:rPr lang="en-US" sz="20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dirty="0">
                        <a:latin typeface="Cambria Math" panose="02040503050406030204" pitchFamily="18" charset="0"/>
                      </a:rPr>
                      <m:t>=±</m:t>
                    </m:r>
                    <m:func>
                      <m:funcPr>
                        <m:ctrlP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arccos</m:t>
                        </m:r>
                      </m:fName>
                      <m:e>
                        <m:d>
                          <m:dPr>
                            <m:ctrlPr>
                              <a:rPr lang="en-US" sz="20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0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sz="20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+2</m:t>
                        </m:r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</m:t>
                        </m:r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𝑍</m:t>
                        </m:r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</m:e>
                    </m:func>
                  </m:oMath>
                </a14:m>
                <a:endParaRPr lang="en-US" sz="2000" i="1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384" y="1725943"/>
                <a:ext cx="11219816" cy="5044971"/>
              </a:xfrm>
              <a:prstGeom prst="rect">
                <a:avLst/>
              </a:prstGeom>
              <a:blipFill rotWithShape="0">
                <a:blip r:embed="rId2"/>
                <a:stretch>
                  <a:fillRect l="-815" t="-96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59715" r="40599"/>
          <a:stretch/>
        </p:blipFill>
        <p:spPr>
          <a:xfrm>
            <a:off x="667384" y="1149092"/>
            <a:ext cx="8667116" cy="5158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7384" y="609600"/>
            <a:ext cx="8897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Замена переменной</a:t>
            </a:r>
            <a:r>
              <a:rPr lang="en-US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25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6056"/>
          <a:stretch/>
        </p:blipFill>
        <p:spPr>
          <a:xfrm>
            <a:off x="406400" y="685387"/>
            <a:ext cx="11495314" cy="487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36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39525" b="47374"/>
          <a:stretch/>
        </p:blipFill>
        <p:spPr>
          <a:xfrm>
            <a:off x="713092" y="2670628"/>
            <a:ext cx="10359413" cy="7547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r="7669"/>
          <a:stretch/>
        </p:blipFill>
        <p:spPr>
          <a:xfrm>
            <a:off x="713092" y="3672113"/>
            <a:ext cx="10746288" cy="187733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427" y="445165"/>
            <a:ext cx="11493617" cy="188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12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0750"/>
          <a:stretch/>
        </p:blipFill>
        <p:spPr>
          <a:xfrm>
            <a:off x="449943" y="1335314"/>
            <a:ext cx="11330370" cy="49784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49943" y="319314"/>
                <a:ext cx="10493828" cy="5571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i="1" dirty="0">
                    <a:solidFill>
                      <a:srgbClr val="C00000"/>
                    </a:solidFill>
                  </a:rPr>
                  <a:t>6. </a:t>
                </a:r>
                <a:r>
                  <a:rPr lang="ru-RU" sz="2800" i="1" dirty="0">
                    <a:solidFill>
                      <a:srgbClr val="C00000"/>
                    </a:solidFill>
                  </a:rPr>
                  <a:t> </a:t>
                </a:r>
                <a:r>
                  <a:rPr lang="ru-RU" sz="2800" i="1" dirty="0"/>
                  <a:t>Решите уравнение:</a:t>
                </a:r>
                <a:r>
                  <a:rPr lang="ru-RU" sz="2800" b="1" i="1" dirty="0"/>
                  <a:t> 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 panose="02040503050406030204" pitchFamily="18" charset="0"/>
                      </a:rPr>
                      <m:t>6</m:t>
                    </m:r>
                    <m:sSup>
                      <m:sSup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800" i="1">
                            <a:latin typeface="Cambria Math" panose="02040503050406030204" pitchFamily="18" charset="0"/>
                          </a:rPr>
                          <m:t>𝑠𝑖𝑛</m:t>
                        </m:r>
                      </m:e>
                      <m:sup>
                        <m:r>
                          <a:rPr lang="ru-RU" sz="2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8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ru-RU" sz="28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800" i="1">
                        <a:latin typeface="Cambria Math" panose="02040503050406030204" pitchFamily="18" charset="0"/>
                      </a:rPr>
                      <m:t>−5</m:t>
                    </m:r>
                    <m:r>
                      <a:rPr lang="ru-RU" sz="2800" i="1">
                        <a:latin typeface="Cambria Math" panose="02040503050406030204" pitchFamily="18" charset="0"/>
                      </a:rPr>
                      <m:t>𝑠𝑖𝑛</m:t>
                    </m:r>
                    <m:r>
                      <a:rPr lang="ru-RU" sz="2800" i="1">
                        <a:latin typeface="Cambria Math" panose="02040503050406030204" pitchFamily="18" charset="0"/>
                      </a:rPr>
                      <m:t> 2</m:t>
                    </m:r>
                    <m:r>
                      <a:rPr lang="ru-RU" sz="28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800" i="1">
                        <a:latin typeface="Cambria Math" panose="02040503050406030204" pitchFamily="18" charset="0"/>
                      </a:rPr>
                      <m:t>∙</m:t>
                    </m:r>
                    <m:r>
                      <a:rPr lang="ru-RU" sz="2800" i="1"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ru-RU" sz="2800" i="1">
                        <a:latin typeface="Cambria Math" panose="02040503050406030204" pitchFamily="18" charset="0"/>
                      </a:rPr>
                      <m:t> 2</m:t>
                    </m:r>
                    <m:r>
                      <a:rPr lang="ru-RU" sz="28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800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800" i="1">
                            <a:latin typeface="Cambria Math" panose="02040503050406030204" pitchFamily="18" charset="0"/>
                          </a:rPr>
                          <m:t>𝑐𝑜𝑠</m:t>
                        </m:r>
                      </m:e>
                      <m:sup>
                        <m:r>
                          <a:rPr lang="ru-RU" sz="28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8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ru-RU" sz="28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800" i="1">
                        <a:latin typeface="Cambria Math" panose="02040503050406030204" pitchFamily="18" charset="0"/>
                      </a:rPr>
                      <m:t>=0.</m:t>
                    </m:r>
                  </m:oMath>
                </a14:m>
                <a:endParaRPr lang="ru-RU" sz="2800" i="1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43" y="319314"/>
                <a:ext cx="10493828" cy="557140"/>
              </a:xfrm>
              <a:prstGeom prst="rect">
                <a:avLst/>
              </a:prstGeom>
              <a:blipFill rotWithShape="0">
                <a:blip r:embed="rId3"/>
                <a:stretch>
                  <a:fillRect l="-1220" t="-3261" b="-304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8652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80159"/>
          <a:stretch/>
        </p:blipFill>
        <p:spPr>
          <a:xfrm>
            <a:off x="636814" y="330200"/>
            <a:ext cx="10573811" cy="123734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636814" y="1741715"/>
                <a:ext cx="10943771" cy="45391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</a:t>
                </a:r>
                <a:r>
                  <a:rPr lang="ru-RU" sz="2000" b="1" dirty="0" smtClean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ru-RU" sz="2000" dirty="0" smtClean="0"/>
                  <a:t>Решите </a:t>
                </a:r>
                <a:r>
                  <a:rPr lang="ru-RU" sz="2000" dirty="0"/>
                  <a:t>уравнение:</a:t>
                </a:r>
                <a:r>
                  <a:rPr lang="ru-RU" sz="2000" b="1" dirty="0"/>
                  <a:t> 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𝑠𝑖𝑛</m:t>
                        </m:r>
                      </m:e>
                      <m:sup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+5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𝑠𝑖𝑛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𝑥𝑐𝑜𝑠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+5</m:t>
                    </m:r>
                    <m:sSup>
                      <m:sSup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𝑐𝑜𝑠</m:t>
                        </m:r>
                      </m:e>
                      <m:sup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ru-RU" sz="2000" dirty="0"/>
                  <a:t>.</a:t>
                </a:r>
              </a:p>
              <a:p>
                <a:r>
                  <a:rPr lang="ru-RU" sz="2000" b="1" dirty="0"/>
                  <a:t> </a:t>
                </a:r>
                <a:endParaRPr lang="ru-RU" sz="2000" dirty="0"/>
              </a:p>
              <a:p>
                <a:r>
                  <a:rPr lang="ru-RU" sz="2000" b="1" dirty="0"/>
                  <a:t>Решение: 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𝑠𝑖𝑛</m:t>
                        </m:r>
                      </m:e>
                      <m:sup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+5</m:t>
                    </m:r>
                    <m:func>
                      <m:func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20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𝑥𝑐𝑜𝑠</m:t>
                        </m:r>
                      </m:e>
                    </m:func>
                    <m:r>
                      <a:rPr lang="ru-R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+5</m:t>
                    </m:r>
                    <m:sSup>
                      <m:sSup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𝑐𝑜𝑠</m:t>
                        </m:r>
                      </m:e>
                      <m:sup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=1 ⇔</m:t>
                    </m:r>
                  </m:oMath>
                </a14:m>
                <a:endParaRPr lang="ru-RU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000" i="1">
                          <a:latin typeface="Cambria Math" panose="02040503050406030204" pitchFamily="18" charset="0"/>
                        </a:rPr>
                        <m:t>⇔2</m:t>
                      </m:r>
                      <m:sSup>
                        <m:sSupPr>
                          <m:ctrlPr>
                            <a:rPr lang="ru-RU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000" i="1">
                              <a:latin typeface="Cambria Math" panose="02040503050406030204" pitchFamily="18" charset="0"/>
                            </a:rPr>
                            <m:t>𝑠𝑖𝑛</m:t>
                          </m:r>
                        </m:e>
                        <m:sup>
                          <m:r>
                            <a:rPr lang="ru-RU" sz="20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sz="2000" i="1">
                          <a:latin typeface="Cambria Math" panose="02040503050406030204" pitchFamily="18" charset="0"/>
                        </a:rPr>
                        <m:t>+5</m:t>
                      </m:r>
                      <m:func>
                        <m:funcPr>
                          <m:ctrlPr>
                            <a:rPr lang="ru-RU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sz="20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ru-RU" sz="2000" i="1">
                              <a:latin typeface="Cambria Math" panose="02040503050406030204" pitchFamily="18" charset="0"/>
                            </a:rPr>
                            <m:t>𝑥𝑐𝑜𝑠</m:t>
                          </m:r>
                          <m:r>
                            <a:rPr lang="ru-RU" sz="20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ru-RU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ru-RU" sz="2000" i="1">
                              <a:latin typeface="Cambria Math" panose="02040503050406030204" pitchFamily="18" charset="0"/>
                            </a:rPr>
                            <m:t>+5</m:t>
                          </m:r>
                          <m:sSup>
                            <m:sSupPr>
                              <m:ctrlPr>
                                <a:rPr lang="ru-RU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sz="2000" i="1">
                                  <a:latin typeface="Cambria Math" panose="02040503050406030204" pitchFamily="18" charset="0"/>
                                </a:rPr>
                                <m:t>𝑐𝑜𝑠</m:t>
                              </m:r>
                            </m:e>
                            <m:sup>
                              <m:r>
                                <a:rPr lang="ru-RU" sz="20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ru-RU" sz="2000" i="1"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func>
                      <m:sSup>
                        <m:sSupPr>
                          <m:ctrlPr>
                            <a:rPr lang="ru-RU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000" i="1">
                              <a:latin typeface="Cambria Math" panose="02040503050406030204" pitchFamily="18" charset="0"/>
                            </a:rPr>
                            <m:t>𝑠𝑖𝑛</m:t>
                          </m:r>
                        </m:e>
                        <m:sup>
                          <m:r>
                            <a:rPr lang="ru-RU" sz="20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sz="2000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ru-RU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000" i="1">
                              <a:latin typeface="Cambria Math" panose="02040503050406030204" pitchFamily="18" charset="0"/>
                            </a:rPr>
                            <m:t>𝑐𝑜𝑠</m:t>
                          </m:r>
                        </m:e>
                        <m:sup>
                          <m:r>
                            <a:rPr lang="ru-RU" sz="20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2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sz="2000" i="1">
                          <a:latin typeface="Cambria Math" panose="02040503050406030204" pitchFamily="18" charset="0"/>
                        </a:rPr>
                        <m:t> ⇔</m:t>
                      </m:r>
                    </m:oMath>
                  </m:oMathPara>
                </a14:m>
                <a:endParaRPr lang="ru-RU" sz="2000" dirty="0"/>
              </a:p>
              <a:p>
                <a14:m>
                  <m:oMath xmlns:m="http://schemas.openxmlformats.org/officeDocument/2006/math">
                    <m:r>
                      <a:rPr lang="ru-RU" sz="2000" i="1">
                        <a:latin typeface="Cambria Math" panose="02040503050406030204" pitchFamily="18" charset="0"/>
                      </a:rPr>
                      <m:t>⇔</m:t>
                    </m:r>
                    <m:sSup>
                      <m:sSup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𝑠𝑖𝑛</m:t>
                        </m:r>
                      </m:e>
                      <m:sup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+5</m:t>
                    </m:r>
                    <m:func>
                      <m:func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20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𝑥𝑐𝑜𝑠</m:t>
                        </m:r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+4</m:t>
                        </m:r>
                        <m:sSup>
                          <m:sSupPr>
                            <m:ctrlPr>
                              <a:rPr lang="ru-RU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𝑐𝑜𝑠</m:t>
                            </m:r>
                          </m:e>
                          <m:sup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=0 </m:t>
                        </m:r>
                      </m:e>
                    </m:func>
                    <m:r>
                      <a:rPr lang="ru-RU" sz="2000" i="1">
                        <a:latin typeface="Cambria Math" panose="02040503050406030204" pitchFamily="18" charset="0"/>
                      </a:rPr>
                      <m:t>⇔ </m:t>
                    </m:r>
                    <m:sSup>
                      <m:sSup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𝑡𝑔</m:t>
                        </m:r>
                      </m:e>
                      <m:sup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+5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𝑡𝑔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+4=0  </m:t>
                    </m:r>
                  </m:oMath>
                </a14:m>
                <a:r>
                  <a:rPr lang="ru-RU" sz="2000" dirty="0"/>
                  <a:t>(так как значения х, при которых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20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=0</m:t>
                        </m:r>
                      </m:e>
                    </m:func>
                  </m:oMath>
                </a14:m>
                <a:r>
                  <a:rPr lang="ru-RU" sz="2000" dirty="0"/>
                  <a:t>, не являются решениями данного уравнения). </a:t>
                </a:r>
              </a:p>
              <a:p>
                <a:r>
                  <a:rPr lang="ru-RU" sz="2000" dirty="0"/>
                  <a:t>Сделаем замену 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 panose="02040503050406030204" pitchFamily="18" charset="0"/>
                      </a:rPr>
                      <m:t>𝑡𝑔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ru-RU" sz="2000" dirty="0"/>
                  <a:t> и решим квадратное уравнение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000" i="1">
                        <a:latin typeface="Cambria Math" panose="02040503050406030204" pitchFamily="18" charset="0"/>
                      </a:rPr>
                      <m:t>+5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+4=0 ⇔</m:t>
                    </m:r>
                    <m:d>
                      <m:dPr>
                        <m:begChr m:val="["/>
                        <m:endChr m:val=""/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20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=−1,</m:t>
                            </m:r>
                          </m:e>
                          <m:e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=−4.</m:t>
                            </m:r>
                          </m:e>
                        </m:eqArr>
                      </m:e>
                    </m:d>
                  </m:oMath>
                </a14:m>
                <a:r>
                  <a:rPr lang="ru-RU" sz="2000" dirty="0"/>
                  <a:t>  Сделав обратную замену, получим</a:t>
                </a:r>
                <a:br>
                  <a:rPr lang="ru-RU" sz="2000" dirty="0"/>
                </a:b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20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𝑡𝑔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=−1,</m:t>
                            </m:r>
                          </m:e>
                          <m:e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𝑡𝑔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=−4.</m:t>
                            </m:r>
                          </m:e>
                        </m:eqArr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ru-RU" sz="2000" i="1">
                        <a:latin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ru-RU" sz="20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20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=−</m:t>
                            </m:r>
                            <m:f>
                              <m:fPr>
                                <m:ctrlPr>
                                  <a:rPr lang="ru-RU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ru-RU" sz="2000" i="1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,  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∈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𝑍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;</m:t>
                            </m:r>
                          </m:e>
                          <m:e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=−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𝑎𝑟𝑐𝑡𝑔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4+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,   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∈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𝑍</m:t>
                            </m:r>
                            <m:r>
                              <a:rPr lang="ru-RU" sz="2000" i="1">
                                <a:latin typeface="Cambria Math" panose="02040503050406030204" pitchFamily="1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ru-RU" sz="2000" dirty="0"/>
              </a:p>
              <a:p>
                <a:r>
                  <a:rPr lang="ru-RU" sz="2000" dirty="0"/>
                  <a:t> </a:t>
                </a:r>
              </a:p>
              <a:p>
                <a:r>
                  <a:rPr lang="ru-RU" sz="2000" i="1" dirty="0"/>
                  <a:t>Ответ: 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20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ru-RU" sz="20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,  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;</m:t>
                    </m:r>
                  </m:oMath>
                </a14:m>
                <a:r>
                  <a:rPr lang="ru-RU" sz="2000" i="1" dirty="0"/>
                  <a:t> 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=−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𝑎𝑟𝑐𝑡𝑔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4+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𝜋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,   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𝑍</m:t>
                    </m:r>
                    <m:r>
                      <a:rPr lang="ru-RU" sz="2000" i="1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ru-RU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ru-RU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814" y="1741715"/>
                <a:ext cx="10943771" cy="4539191"/>
              </a:xfrm>
              <a:prstGeom prst="rect">
                <a:avLst/>
              </a:prstGeom>
              <a:blipFill rotWithShape="0">
                <a:blip r:embed="rId3"/>
                <a:stretch>
                  <a:fillRect l="-557" t="-403" b="-1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15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22514" y="711200"/>
                <a:ext cx="11350172" cy="54981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i="1" dirty="0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2.2) </a:t>
                </a:r>
                <a:r>
                  <a:rPr lang="ru-RU" sz="2800" b="1" i="1" dirty="0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 уравнениях, зависящих от </a:t>
                </a:r>
                <a14:m>
                  <m:oMath xmlns:m="http://schemas.openxmlformats.org/officeDocument/2006/math"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𝒔𝒊𝒏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±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𝒄𝒐𝒔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ru-RU" sz="2800" b="1" i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 </a:t>
                </a:r>
                <a14:m>
                  <m:oMath xmlns:m="http://schemas.openxmlformats.org/officeDocument/2006/math"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𝒔𝒊𝒏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∙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𝒄𝒐𝒔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ru-RU" sz="2800" b="1" i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</a:p>
              <a:p>
                <a:r>
                  <a:rPr lang="ru-RU" sz="2800" b="1" i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вводится переменная </a:t>
                </a:r>
                <a14:m>
                  <m:oMath xmlns:m="http://schemas.openxmlformats.org/officeDocument/2006/math"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𝒕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𝒔𝒊𝒏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±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𝒄𝒐𝒔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ru-RU" sz="28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ru-RU" sz="2800" b="1" i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ru-RU" b="1" dirty="0"/>
                  <a:t> </a:t>
                </a:r>
                <a:endParaRPr lang="ru-RU" dirty="0"/>
              </a:p>
              <a:p>
                <a:r>
                  <a:rPr lang="ru-RU" sz="2400" i="1" dirty="0" smtClean="0">
                    <a:solidFill>
                      <a:srgbClr val="002060"/>
                    </a:solidFill>
                  </a:rPr>
                  <a:t>Тогда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ru-RU" sz="24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ru-RU" sz="240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ru-RU" sz="24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ru-RU" sz="24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±</m:t>
                                </m:r>
                                <m:func>
                                  <m:funcPr>
                                    <m:ctrlPr>
                                      <a:rPr lang="ru-RU" sz="2400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ru-RU" sz="2400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ru-RU" sz="2400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func>
                              </m:e>
                            </m:func>
                          </m:e>
                        </m:d>
                      </m:e>
                      <m:sup>
                        <m: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𝑠𝑖𝑛</m:t>
                        </m:r>
                      </m:e>
                      <m:sup>
                        <m: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±2</m:t>
                    </m:r>
                    <m:func>
                      <m:funcPr>
                        <m:ctrlP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240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∙</m:t>
                        </m:r>
                        <m:func>
                          <m:funcPr>
                            <m:ctrlP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ru-RU" sz="240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ru-RU" sz="24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ru-RU" sz="24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𝑐𝑜𝑠</m:t>
                                </m:r>
                              </m:e>
                              <m:sup>
                                <m:r>
                                  <a:rPr lang="ru-RU" sz="24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=1±2</m:t>
                            </m:r>
                            <m:func>
                              <m:funcPr>
                                <m:ctrlPr>
                                  <a:rPr lang="ru-RU" sz="24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ru-RU" sz="240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ru-RU" sz="24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ru-RU" sz="24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func>
                                  <m:funcPr>
                                    <m:ctrlPr>
                                      <a:rPr lang="ru-RU" sz="2400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ru-RU" sz="2400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ru-RU" sz="2400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func>
                              </m:e>
                            </m:func>
                          </m:e>
                        </m:func>
                      </m:e>
                    </m:func>
                  </m:oMath>
                </a14:m>
                <a:r>
                  <a:rPr lang="ru-RU" sz="2400" i="1" dirty="0">
                    <a:solidFill>
                      <a:srgbClr val="002060"/>
                    </a:solidFill>
                  </a:rPr>
                  <a:t>  </a:t>
                </a:r>
                <a:r>
                  <a:rPr lang="ru-RU" sz="2400" i="1" dirty="0" smtClean="0">
                    <a:solidFill>
                      <a:srgbClr val="002060"/>
                    </a:solidFill>
                    <a:sym typeface="Symbol" panose="05050102010706020507" pitchFamily="18" charset="2"/>
                  </a:rPr>
                  <a:t></a:t>
                </a:r>
              </a:p>
              <a:p>
                <a:endParaRPr lang="ru-RU" sz="2400" dirty="0">
                  <a:solidFill>
                    <a:srgbClr val="002060"/>
                  </a:solidFill>
                </a:endParaRPr>
              </a:p>
              <a:p>
                <a:pPr marL="342900" indent="-342900">
                  <a:buFont typeface="Symbol" panose="05050102010706020507" pitchFamily="18" charset="2"/>
                  <a:buChar char="Û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𝑠𝑖𝑛</m:t>
                        </m:r>
                      </m:fName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ru-RU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∙</m:t>
                    </m:r>
                    <m:func>
                      <m:funcPr>
                        <m:ctrlP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𝑐𝑜𝑠</m:t>
                        </m:r>
                      </m:fName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=±</m:t>
                        </m:r>
                        <m:f>
                          <m:fPr>
                            <m:ctrlP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ru-RU" sz="24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p>
                                <m:r>
                                  <a:rPr lang="ru-RU" sz="24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num>
                          <m:den>
                            <m: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func>
                  </m:oMath>
                </a14:m>
                <a:r>
                  <a:rPr lang="ru-RU" sz="2400" i="1" dirty="0" smtClean="0">
                    <a:solidFill>
                      <a:srgbClr val="002060"/>
                    </a:solidFill>
                  </a:rPr>
                  <a:t>.</a:t>
                </a:r>
              </a:p>
              <a:p>
                <a:pPr marL="342900" indent="-342900">
                  <a:buFont typeface="Symbol" panose="05050102010706020507" pitchFamily="18" charset="2"/>
                  <a:buChar char="Û"/>
                </a:pPr>
                <a:endParaRPr lang="ru-RU" sz="2400" dirty="0">
                  <a:solidFill>
                    <a:srgbClr val="002060"/>
                  </a:solidFill>
                </a:endParaRPr>
              </a:p>
              <a:p>
                <a:r>
                  <a:rPr lang="ru-RU" sz="2400" i="1" dirty="0">
                    <a:solidFill>
                      <a:srgbClr val="002060"/>
                    </a:solidFill>
                  </a:rPr>
                  <a:t>Определим значения, которые может принимать </a:t>
                </a:r>
                <a:r>
                  <a:rPr lang="en-US" sz="2400" i="1" dirty="0">
                    <a:solidFill>
                      <a:srgbClr val="002060"/>
                    </a:solidFill>
                  </a:rPr>
                  <a:t>t</a:t>
                </a:r>
                <a:r>
                  <a:rPr lang="ru-RU" sz="2400" i="1" dirty="0">
                    <a:solidFill>
                      <a:srgbClr val="002060"/>
                    </a:solidFill>
                  </a:rPr>
                  <a:t>, воспользовавшись формулой вспомогательного аргумента</a:t>
                </a:r>
                <a:r>
                  <a:rPr lang="ru-RU" sz="2400" i="1" dirty="0" smtClean="0">
                    <a:solidFill>
                      <a:srgbClr val="002060"/>
                    </a:solidFill>
                  </a:rPr>
                  <a:t>:</a:t>
                </a:r>
              </a:p>
              <a:p>
                <a:endParaRPr lang="ru-RU" sz="2400" dirty="0">
                  <a:solidFill>
                    <a:srgbClr val="002060"/>
                  </a:solidFill>
                </a:endParaRPr>
              </a:p>
              <a:p>
                <a14:m>
                  <m:oMath xmlns:m="http://schemas.openxmlformats.org/officeDocument/2006/math">
                    <m:func>
                      <m:funcPr>
                        <m:ctrlPr>
                          <a:rPr lang="ru-RU" sz="2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ru-RU" sz="2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𝑠𝑖𝑛</m:t>
                        </m:r>
                      </m:fName>
                      <m:e>
                        <m:r>
                          <a:rPr lang="ru-RU" sz="2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sz="2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±</m:t>
                        </m:r>
                        <m:func>
                          <m:funcPr>
                            <m:ctrlPr>
                              <a:rPr lang="ru-RU" sz="22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ru-RU" sz="22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𝑐𝑜𝑠</m:t>
                            </m:r>
                          </m:fName>
                          <m:e>
                            <m:r>
                              <a:rPr lang="ru-RU" sz="22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ru-RU" sz="22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ad>
                              <m:radPr>
                                <m:degHide m:val="on"/>
                                <m:ctrlPr>
                                  <a:rPr lang="ru-RU" sz="22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2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rad>
                            <m:d>
                              <m:dPr>
                                <m:ctrlPr>
                                  <a:rPr lang="ru-RU" sz="22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ru-RU" sz="2200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200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ru-RU" sz="2200" i="1">
                                            <a:solidFill>
                                              <a:srgbClr val="00206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ru-RU" sz="2200" i="1">
                                            <a:solidFill>
                                              <a:srgbClr val="00206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den>
                                </m:f>
                                <m:func>
                                  <m:funcPr>
                                    <m:ctrlPr>
                                      <a:rPr lang="ru-RU" sz="2200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ru-RU" sz="2200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𝑠𝑖𝑛</m:t>
                                    </m:r>
                                  </m:fName>
                                  <m:e>
                                    <m:r>
                                      <a:rPr lang="ru-RU" sz="2200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ru-RU" sz="2200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±</m:t>
                                    </m:r>
                                    <m:f>
                                      <m:fPr>
                                        <m:ctrlPr>
                                          <a:rPr lang="ru-RU" sz="2200" i="1">
                                            <a:solidFill>
                                              <a:srgbClr val="00206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ru-RU" sz="2200" i="1">
                                            <a:solidFill>
                                              <a:srgbClr val="00206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ru-RU" sz="2200" i="1">
                                                <a:solidFill>
                                                  <a:srgbClr val="00206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ru-RU" sz="2200" i="1">
                                                <a:solidFill>
                                                  <a:srgbClr val="00206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e>
                                        </m:rad>
                                      </m:den>
                                    </m:f>
                                    <m:func>
                                      <m:funcPr>
                                        <m:ctrlPr>
                                          <a:rPr lang="ru-RU" sz="2200" i="1">
                                            <a:solidFill>
                                              <a:srgbClr val="00206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a:rPr lang="ru-RU" sz="2200" i="1">
                                            <a:solidFill>
                                              <a:srgbClr val="00206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𝑐𝑜𝑠</m:t>
                                        </m:r>
                                      </m:fName>
                                      <m:e>
                                        <m:r>
                                          <a:rPr lang="ru-RU" sz="2200" i="1">
                                            <a:solidFill>
                                              <a:srgbClr val="00206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func>
                                  </m:e>
                                </m:func>
                              </m:e>
                            </m:d>
                            <m:r>
                              <a:rPr lang="ru-RU" sz="22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ad>
                              <m:radPr>
                                <m:degHide m:val="on"/>
                                <m:ctrlPr>
                                  <a:rPr lang="ru-RU" sz="22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2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rad>
                            <m:d>
                              <m:dPr>
                                <m:ctrlPr>
                                  <a:rPr lang="ru-RU" sz="22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ru-RU" sz="2200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ru-RU" sz="2200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𝑐𝑜𝑠</m:t>
                                    </m:r>
                                  </m:fName>
                                  <m:e>
                                    <m:f>
                                      <m:fPr>
                                        <m:ctrlPr>
                                          <a:rPr lang="ru-RU" sz="2200" i="1">
                                            <a:solidFill>
                                              <a:srgbClr val="00206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ru-RU" sz="2200" i="1">
                                            <a:solidFill>
                                              <a:srgbClr val="00206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</m:num>
                                      <m:den>
                                        <m:r>
                                          <a:rPr lang="ru-RU" sz="2200" i="1">
                                            <a:solidFill>
                                              <a:srgbClr val="00206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4</m:t>
                                        </m:r>
                                      </m:den>
                                    </m:f>
                                    <m:r>
                                      <a:rPr lang="ru-RU" sz="2200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∙</m:t>
                                    </m:r>
                                    <m:func>
                                      <m:funcPr>
                                        <m:ctrlPr>
                                          <a:rPr lang="ru-RU" sz="2200" i="1">
                                            <a:solidFill>
                                              <a:srgbClr val="00206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a:rPr lang="ru-RU" sz="2200" i="1">
                                            <a:solidFill>
                                              <a:srgbClr val="00206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𝑠𝑖𝑛</m:t>
                                        </m:r>
                                      </m:fName>
                                      <m:e>
                                        <m:r>
                                          <a:rPr lang="ru-RU" sz="2200" i="1">
                                            <a:solidFill>
                                              <a:srgbClr val="00206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ru-RU" sz="2200" i="1">
                                            <a:solidFill>
                                              <a:srgbClr val="00206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±</m:t>
                                        </m:r>
                                        <m:func>
                                          <m:funcPr>
                                            <m:ctrlPr>
                                              <a:rPr lang="ru-RU" sz="2200" i="1">
                                                <a:solidFill>
                                                  <a:srgbClr val="00206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uncPr>
                                          <m:fName>
                                            <m:r>
                                              <a:rPr lang="ru-RU" sz="2200" i="1">
                                                <a:solidFill>
                                                  <a:srgbClr val="00206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𝑠𝑖𝑛</m:t>
                                            </m:r>
                                          </m:fName>
                                          <m:e>
                                            <m:f>
                                              <m:fPr>
                                                <m:ctrlPr>
                                                  <a:rPr lang="ru-RU" sz="2200" i="1">
                                                    <a:solidFill>
                                                      <a:srgbClr val="00206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ru-RU" sz="2200" i="1">
                                                    <a:solidFill>
                                                      <a:srgbClr val="00206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𝜋</m:t>
                                                </m:r>
                                              </m:num>
                                              <m:den>
                                                <m:r>
                                                  <a:rPr lang="ru-RU" sz="2200" i="1">
                                                    <a:solidFill>
                                                      <a:srgbClr val="00206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4</m:t>
                                                </m:r>
                                              </m:den>
                                            </m:f>
                                            <m:r>
                                              <a:rPr lang="ru-RU" sz="2200" i="1">
                                                <a:solidFill>
                                                  <a:srgbClr val="00206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∙</m:t>
                                            </m:r>
                                            <m:func>
                                              <m:funcPr>
                                                <m:ctrlPr>
                                                  <a:rPr lang="ru-RU" sz="2200" i="1">
                                                    <a:solidFill>
                                                      <a:srgbClr val="00206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funcPr>
                                              <m:fName>
                                                <m:r>
                                                  <a:rPr lang="ru-RU" sz="2200" i="1">
                                                    <a:solidFill>
                                                      <a:srgbClr val="00206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𝑐𝑜𝑠</m:t>
                                                </m:r>
                                              </m:fName>
                                              <m:e>
                                                <m:r>
                                                  <a:rPr lang="ru-RU" sz="2200" i="1">
                                                    <a:solidFill>
                                                      <a:srgbClr val="00206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</m:func>
                                          </m:e>
                                        </m:func>
                                      </m:e>
                                    </m:func>
                                  </m:e>
                                </m:func>
                              </m:e>
                            </m:d>
                            <m:r>
                              <a:rPr lang="ru-RU" sz="22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ad>
                              <m:radPr>
                                <m:degHide m:val="on"/>
                                <m:ctrlPr>
                                  <a:rPr lang="ru-RU" sz="22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2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rad>
                            <m:r>
                              <a:rPr lang="ru-RU" sz="22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𝑠𝑖𝑛</m:t>
                            </m:r>
                            <m:d>
                              <m:dPr>
                                <m:ctrlPr>
                                  <a:rPr lang="ru-RU" sz="22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ru-RU" sz="22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ru-RU" sz="2200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±</m:t>
                                </m:r>
                                <m:f>
                                  <m:fPr>
                                    <m:ctrlPr>
                                      <a:rPr lang="ru-RU" sz="2200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200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ru-RU" sz="2200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e>
                            </m:d>
                          </m:e>
                        </m:func>
                      </m:e>
                    </m:func>
                  </m:oMath>
                </a14:m>
                <a:r>
                  <a:rPr lang="ru-RU" sz="2200" i="1" dirty="0">
                    <a:solidFill>
                      <a:srgbClr val="002060"/>
                    </a:solidFill>
                  </a:rPr>
                  <a:t>. </a:t>
                </a:r>
                <a:endParaRPr lang="ru-RU" sz="2200" dirty="0">
                  <a:solidFill>
                    <a:srgbClr val="002060"/>
                  </a:solidFill>
                </a:endParaRPr>
              </a:p>
              <a:p>
                <a:r>
                  <a:rPr lang="ru-RU" sz="2400" i="1" dirty="0">
                    <a:solidFill>
                      <a:srgbClr val="002060"/>
                    </a:solidFill>
                  </a:rPr>
                  <a:t> </a:t>
                </a:r>
                <a:endParaRPr lang="ru-RU" sz="2400" dirty="0">
                  <a:solidFill>
                    <a:srgbClr val="002060"/>
                  </a:solidFill>
                </a:endParaRPr>
              </a:p>
              <a:p>
                <a:r>
                  <a:rPr lang="ru-RU" sz="2400" i="1" dirty="0">
                    <a:solidFill>
                      <a:srgbClr val="002060"/>
                    </a:solidFill>
                  </a:rPr>
                  <a:t>Получили, что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ru-RU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r>
                      <a:rPr lang="ru-RU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𝑠𝑖𝑛</m:t>
                    </m:r>
                    <m:d>
                      <m:dPr>
                        <m:ctrlP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±</m:t>
                        </m:r>
                        <m:f>
                          <m:fPr>
                            <m:ctrlP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e>
                    </m:d>
                    <m:r>
                      <a:rPr lang="ru-RU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ru-RU" sz="2400" i="1" dirty="0">
                    <a:solidFill>
                      <a:srgbClr val="002060"/>
                    </a:solidFill>
                  </a:rPr>
                  <a:t> Значит, </a:t>
                </a:r>
                <a14:m>
                  <m:oMath xmlns:m="http://schemas.openxmlformats.org/officeDocument/2006/math">
                    <m:r>
                      <a:rPr lang="ru-RU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ru-RU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  <m: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;</m:t>
                        </m:r>
                        <m:rad>
                          <m:radPr>
                            <m:degHide m:val="on"/>
                            <m:ctrlP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e>
                    </m:d>
                  </m:oMath>
                </a14:m>
                <a:r>
                  <a:rPr lang="ru-RU" sz="2400" i="1" dirty="0">
                    <a:solidFill>
                      <a:srgbClr val="002060"/>
                    </a:solidFill>
                  </a:rPr>
                  <a:t>.</a:t>
                </a:r>
                <a:endParaRPr lang="ru-RU" sz="24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514" y="711200"/>
                <a:ext cx="11350172" cy="5498172"/>
              </a:xfrm>
              <a:prstGeom prst="rect">
                <a:avLst/>
              </a:prstGeom>
              <a:blipFill rotWithShape="0">
                <a:blip r:embed="rId2"/>
                <a:stretch>
                  <a:fillRect l="-1128" t="-122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0421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D9D01AC2-EE7D-4E49-99EE-8E62E4E7E8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1208</TotalTime>
  <Words>174</Words>
  <Application>Microsoft Office PowerPoint</Application>
  <PresentationFormat>Широкоэкранный</PresentationFormat>
  <Paragraphs>158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Book Antiqua</vt:lpstr>
      <vt:lpstr>Bookman Old Style</vt:lpstr>
      <vt:lpstr>Cambria Math</vt:lpstr>
      <vt:lpstr>Corbel</vt:lpstr>
      <vt:lpstr>Symbol</vt:lpstr>
      <vt:lpstr>Times New Roman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</dc:creator>
  <cp:lastModifiedBy>Учетная запись Майкрософт</cp:lastModifiedBy>
  <cp:revision>66</cp:revision>
  <dcterms:created xsi:type="dcterms:W3CDTF">2021-01-09T14:06:25Z</dcterms:created>
  <dcterms:modified xsi:type="dcterms:W3CDTF">2023-10-02T20:36:04Z</dcterms:modified>
</cp:coreProperties>
</file>