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3" autoAdjust="0"/>
    <p:restoredTop sz="94660"/>
  </p:normalViewPr>
  <p:slideViewPr>
    <p:cSldViewPr snapToGrid="0">
      <p:cViewPr varScale="1">
        <p:scale>
          <a:sx n="96" d="100"/>
          <a:sy n="96" d="100"/>
        </p:scale>
        <p:origin x="96" y="8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2/1/2023</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A2342CDA-9DC9-4794-BA8C-B7CFB3B48583}"/>
              </a:ext>
            </a:extLst>
          </p:cNvPr>
          <p:cNvPicPr>
            <a:picLocks noChangeAspect="1"/>
          </p:cNvPicPr>
          <p:nvPr/>
        </p:nvPicPr>
        <p:blipFill>
          <a:blip r:embed="rId2"/>
          <a:stretch>
            <a:fillRect/>
          </a:stretch>
        </p:blipFill>
        <p:spPr>
          <a:xfrm>
            <a:off x="1649896" y="626164"/>
            <a:ext cx="9854715" cy="5759641"/>
          </a:xfrm>
          <a:prstGeom prst="rect">
            <a:avLst/>
          </a:prstGeom>
        </p:spPr>
      </p:pic>
      <p:sp>
        <p:nvSpPr>
          <p:cNvPr id="2" name="Заголовок 1">
            <a:extLst>
              <a:ext uri="{FF2B5EF4-FFF2-40B4-BE49-F238E27FC236}">
                <a16:creationId xmlns:a16="http://schemas.microsoft.com/office/drawing/2014/main" id="{2875838D-33CD-48FB-8FDF-CE67F0668CBE}"/>
              </a:ext>
            </a:extLst>
          </p:cNvPr>
          <p:cNvSpPr>
            <a:spLocks noGrp="1"/>
          </p:cNvSpPr>
          <p:nvPr>
            <p:ph type="ctrTitle"/>
          </p:nvPr>
        </p:nvSpPr>
        <p:spPr>
          <a:xfrm rot="10800000" flipV="1">
            <a:off x="2589213" y="5857941"/>
            <a:ext cx="8915399" cy="45719"/>
          </a:xfrm>
        </p:spPr>
        <p:txBody>
          <a:bodyPr>
            <a:normAutofit fontScale="90000"/>
          </a:bodyPr>
          <a:lstStyle/>
          <a:p>
            <a:endParaRPr lang="ru-RU" dirty="0"/>
          </a:p>
        </p:txBody>
      </p:sp>
      <p:sp>
        <p:nvSpPr>
          <p:cNvPr id="3" name="Подзаголовок 2">
            <a:extLst>
              <a:ext uri="{FF2B5EF4-FFF2-40B4-BE49-F238E27FC236}">
                <a16:creationId xmlns:a16="http://schemas.microsoft.com/office/drawing/2014/main" id="{3C7B6004-574F-48D4-8DB5-77AA588B5452}"/>
              </a:ext>
            </a:extLst>
          </p:cNvPr>
          <p:cNvSpPr>
            <a:spLocks noGrp="1"/>
          </p:cNvSpPr>
          <p:nvPr>
            <p:ph type="subTitle" idx="1"/>
          </p:nvPr>
        </p:nvSpPr>
        <p:spPr>
          <a:xfrm>
            <a:off x="2589213" y="5857941"/>
            <a:ext cx="8915399" cy="45721"/>
          </a:xfrm>
        </p:spPr>
        <p:txBody>
          <a:bodyPr>
            <a:normAutofit fontScale="25000" lnSpcReduction="20000"/>
          </a:bodyPr>
          <a:lstStyle/>
          <a:p>
            <a:endParaRPr lang="ru-RU" dirty="0"/>
          </a:p>
        </p:txBody>
      </p:sp>
    </p:spTree>
    <p:extLst>
      <p:ext uri="{BB962C8B-B14F-4D97-AF65-F5344CB8AC3E}">
        <p14:creationId xmlns:p14="http://schemas.microsoft.com/office/powerpoint/2010/main" val="3326913353"/>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62E8C01-E423-4018-8BF4-F68F1019174F}"/>
              </a:ext>
            </a:extLst>
          </p:cNvPr>
          <p:cNvSpPr>
            <a:spLocks noGrp="1"/>
          </p:cNvSpPr>
          <p:nvPr>
            <p:ph type="title"/>
          </p:nvPr>
        </p:nvSpPr>
        <p:spPr>
          <a:xfrm>
            <a:off x="2592924" y="624109"/>
            <a:ext cx="8911687" cy="4096977"/>
          </a:xfrm>
        </p:spPr>
        <p:txBody>
          <a:bodyPr>
            <a:normAutofit fontScale="90000"/>
          </a:bodyPr>
          <a:lstStyle/>
          <a:p>
            <a:r>
              <a:rPr lang="ru-RU" sz="6000" dirty="0">
                <a:latin typeface="Arial Narrow" panose="020B0606020202030204" pitchFamily="34" charset="0"/>
              </a:rPr>
              <a:t>Выберите фотографию и опишите ее. У вас есть полторы минуты на подготовку и не более двух минут для ответа. У вас должен получиться связный рассказ (7–8 предложений).</a:t>
            </a:r>
            <a:br>
              <a:rPr lang="ru-RU" sz="6000" dirty="0"/>
            </a:br>
            <a:br>
              <a:rPr lang="ru-RU" sz="6000" dirty="0"/>
            </a:br>
            <a:r>
              <a:rPr lang="ru-RU" dirty="0"/>
              <a:t> </a:t>
            </a:r>
            <a:br>
              <a:rPr lang="ru-RU" dirty="0"/>
            </a:br>
            <a:br>
              <a:rPr lang="ru-RU" dirty="0"/>
            </a:br>
            <a:endParaRPr lang="ru-RU" sz="1800" dirty="0">
              <a:latin typeface="Bahnschrift Light" panose="020B0502040204020203" pitchFamily="34" charset="0"/>
            </a:endParaRPr>
          </a:p>
        </p:txBody>
      </p:sp>
    </p:spTree>
    <p:extLst>
      <p:ext uri="{BB962C8B-B14F-4D97-AF65-F5344CB8AC3E}">
        <p14:creationId xmlns:p14="http://schemas.microsoft.com/office/powerpoint/2010/main" val="24916039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DD1C980-EFF5-43D2-ABF9-55A957AE0FAB}"/>
              </a:ext>
            </a:extLst>
          </p:cNvPr>
          <p:cNvSpPr>
            <a:spLocks noGrp="1"/>
          </p:cNvSpPr>
          <p:nvPr>
            <p:ph type="title"/>
          </p:nvPr>
        </p:nvSpPr>
        <p:spPr/>
        <p:txBody>
          <a:bodyPr>
            <a:noAutofit/>
          </a:bodyPr>
          <a:lstStyle/>
          <a:p>
            <a:r>
              <a:rPr lang="ru-RU" sz="2800" b="1" dirty="0">
                <a:solidFill>
                  <a:prstClr val="black">
                    <a:lumMod val="85000"/>
                    <a:lumOff val="15000"/>
                  </a:prstClr>
                </a:solidFill>
                <a:latin typeface="Bahnschrift Light" panose="020B0502040204020203" pitchFamily="34" charset="0"/>
              </a:rPr>
              <a:t>План ответа поможет вам:</a:t>
            </a:r>
            <a:br>
              <a:rPr lang="ru-RU" sz="2800" b="1" dirty="0">
                <a:solidFill>
                  <a:prstClr val="black">
                    <a:lumMod val="85000"/>
                    <a:lumOff val="15000"/>
                  </a:prstClr>
                </a:solidFill>
                <a:latin typeface="Bahnschrift Light" panose="020B0502040204020203" pitchFamily="34" charset="0"/>
              </a:rPr>
            </a:br>
            <a:br>
              <a:rPr lang="ru-RU" sz="2800" b="1" dirty="0">
                <a:solidFill>
                  <a:prstClr val="black">
                    <a:lumMod val="85000"/>
                    <a:lumOff val="15000"/>
                  </a:prstClr>
                </a:solidFill>
                <a:latin typeface="Bahnschrift Light" panose="020B0502040204020203" pitchFamily="34" charset="0"/>
              </a:rPr>
            </a:br>
            <a:r>
              <a:rPr lang="ru-RU" sz="2800" b="1" dirty="0">
                <a:solidFill>
                  <a:prstClr val="black">
                    <a:lumMod val="85000"/>
                    <a:lumOff val="15000"/>
                  </a:prstClr>
                </a:solidFill>
                <a:latin typeface="Bahnschrift Light" panose="020B0502040204020203" pitchFamily="34" charset="0"/>
              </a:rPr>
              <a:t>— </a:t>
            </a:r>
            <a:r>
              <a:rPr lang="en-US" sz="2800" b="1" dirty="0">
                <a:solidFill>
                  <a:prstClr val="black">
                    <a:lumMod val="85000"/>
                    <a:lumOff val="15000"/>
                  </a:prstClr>
                </a:solidFill>
                <a:latin typeface="Bahnschrift Light" panose="020B0502040204020203" pitchFamily="34" charset="0"/>
              </a:rPr>
              <a:t>the place;</a:t>
            </a:r>
            <a:br>
              <a:rPr lang="en-US" sz="2800" b="1" dirty="0">
                <a:solidFill>
                  <a:prstClr val="black">
                    <a:lumMod val="85000"/>
                    <a:lumOff val="15000"/>
                  </a:prstClr>
                </a:solidFill>
                <a:latin typeface="Bahnschrift Light" panose="020B0502040204020203" pitchFamily="34" charset="0"/>
              </a:rPr>
            </a:br>
            <a:br>
              <a:rPr lang="en-US" sz="2800" b="1" dirty="0">
                <a:solidFill>
                  <a:prstClr val="black">
                    <a:lumMod val="85000"/>
                    <a:lumOff val="15000"/>
                  </a:prstClr>
                </a:solidFill>
                <a:latin typeface="Bahnschrift Light" panose="020B0502040204020203" pitchFamily="34" charset="0"/>
              </a:rPr>
            </a:br>
            <a:r>
              <a:rPr lang="en-US" sz="2800" b="1" dirty="0">
                <a:solidFill>
                  <a:prstClr val="black">
                    <a:lumMod val="85000"/>
                    <a:lumOff val="15000"/>
                  </a:prstClr>
                </a:solidFill>
                <a:latin typeface="Bahnschrift Light" panose="020B0502040204020203" pitchFamily="34" charset="0"/>
              </a:rPr>
              <a:t>— the action;</a:t>
            </a:r>
            <a:br>
              <a:rPr lang="en-US" sz="2800" b="1" dirty="0">
                <a:solidFill>
                  <a:prstClr val="black">
                    <a:lumMod val="85000"/>
                    <a:lumOff val="15000"/>
                  </a:prstClr>
                </a:solidFill>
                <a:latin typeface="Bahnschrift Light" panose="020B0502040204020203" pitchFamily="34" charset="0"/>
              </a:rPr>
            </a:br>
            <a:br>
              <a:rPr lang="en-US" sz="2800" b="1" dirty="0">
                <a:solidFill>
                  <a:prstClr val="black">
                    <a:lumMod val="85000"/>
                    <a:lumOff val="15000"/>
                  </a:prstClr>
                </a:solidFill>
                <a:latin typeface="Bahnschrift Light" panose="020B0502040204020203" pitchFamily="34" charset="0"/>
              </a:rPr>
            </a:br>
            <a:r>
              <a:rPr lang="en-US" sz="2800" b="1" dirty="0">
                <a:solidFill>
                  <a:prstClr val="black">
                    <a:lumMod val="85000"/>
                    <a:lumOff val="15000"/>
                  </a:prstClr>
                </a:solidFill>
                <a:latin typeface="Bahnschrift Light" panose="020B0502040204020203" pitchFamily="34" charset="0"/>
              </a:rPr>
              <a:t>— the appearance of the person;</a:t>
            </a:r>
            <a:br>
              <a:rPr lang="en-US" sz="2800" b="1" dirty="0">
                <a:solidFill>
                  <a:prstClr val="black">
                    <a:lumMod val="85000"/>
                    <a:lumOff val="15000"/>
                  </a:prstClr>
                </a:solidFill>
                <a:latin typeface="Bahnschrift Light" panose="020B0502040204020203" pitchFamily="34" charset="0"/>
              </a:rPr>
            </a:br>
            <a:br>
              <a:rPr lang="en-US" sz="2800" b="1" dirty="0">
                <a:solidFill>
                  <a:prstClr val="black">
                    <a:lumMod val="85000"/>
                    <a:lumOff val="15000"/>
                  </a:prstClr>
                </a:solidFill>
                <a:latin typeface="Bahnschrift Light" panose="020B0502040204020203" pitchFamily="34" charset="0"/>
              </a:rPr>
            </a:br>
            <a:r>
              <a:rPr lang="en-US" sz="2800" b="1" dirty="0">
                <a:solidFill>
                  <a:prstClr val="black">
                    <a:lumMod val="85000"/>
                    <a:lumOff val="15000"/>
                  </a:prstClr>
                </a:solidFill>
                <a:latin typeface="Bahnschrift Light" panose="020B0502040204020203" pitchFamily="34" charset="0"/>
              </a:rPr>
              <a:t>— whether you like the picture or not;</a:t>
            </a:r>
            <a:br>
              <a:rPr lang="en-US" sz="2800" b="1" dirty="0">
                <a:solidFill>
                  <a:prstClr val="black">
                    <a:lumMod val="85000"/>
                    <a:lumOff val="15000"/>
                  </a:prstClr>
                </a:solidFill>
                <a:latin typeface="Bahnschrift Light" panose="020B0502040204020203" pitchFamily="34" charset="0"/>
              </a:rPr>
            </a:br>
            <a:br>
              <a:rPr lang="en-US" sz="2800" b="1" dirty="0">
                <a:solidFill>
                  <a:prstClr val="black">
                    <a:lumMod val="85000"/>
                    <a:lumOff val="15000"/>
                  </a:prstClr>
                </a:solidFill>
                <a:latin typeface="Bahnschrift Light" panose="020B0502040204020203" pitchFamily="34" charset="0"/>
              </a:rPr>
            </a:br>
            <a:r>
              <a:rPr lang="en-US" sz="2800" b="1" dirty="0">
                <a:solidFill>
                  <a:prstClr val="black">
                    <a:lumMod val="85000"/>
                    <a:lumOff val="15000"/>
                  </a:prstClr>
                </a:solidFill>
                <a:latin typeface="Bahnschrift Light" panose="020B0502040204020203" pitchFamily="34" charset="0"/>
              </a:rPr>
              <a:t>— why.</a:t>
            </a:r>
            <a:br>
              <a:rPr lang="en-US" sz="2800" b="1" dirty="0">
                <a:solidFill>
                  <a:prstClr val="black">
                    <a:lumMod val="85000"/>
                    <a:lumOff val="15000"/>
                  </a:prstClr>
                </a:solidFill>
                <a:latin typeface="Bahnschrift Light" panose="020B0502040204020203" pitchFamily="34" charset="0"/>
              </a:rPr>
            </a:br>
            <a:br>
              <a:rPr lang="en-US" sz="2800" b="1" dirty="0">
                <a:solidFill>
                  <a:prstClr val="black">
                    <a:lumMod val="85000"/>
                    <a:lumOff val="15000"/>
                  </a:prstClr>
                </a:solidFill>
                <a:latin typeface="Bahnschrift Light" panose="020B0502040204020203" pitchFamily="34" charset="0"/>
              </a:rPr>
            </a:br>
            <a:r>
              <a:rPr lang="en-US" sz="2800" b="1" dirty="0">
                <a:solidFill>
                  <a:prstClr val="black">
                    <a:lumMod val="85000"/>
                    <a:lumOff val="15000"/>
                  </a:prstClr>
                </a:solidFill>
                <a:latin typeface="Bahnschrift Light" panose="020B0502040204020203" pitchFamily="34" charset="0"/>
              </a:rPr>
              <a:t>Start with: “I’d like to describe picture № ... . The picture shows …”</a:t>
            </a:r>
            <a:endParaRPr lang="ru-RU" sz="2800" b="1" dirty="0"/>
          </a:p>
        </p:txBody>
      </p:sp>
    </p:spTree>
    <p:extLst>
      <p:ext uri="{BB962C8B-B14F-4D97-AF65-F5344CB8AC3E}">
        <p14:creationId xmlns:p14="http://schemas.microsoft.com/office/powerpoint/2010/main" val="3967159686"/>
      </p:ext>
    </p:extLst>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405D37-AC59-4302-9F50-FCA23D6215E1}"/>
              </a:ext>
            </a:extLst>
          </p:cNvPr>
          <p:cNvSpPr>
            <a:spLocks noGrp="1"/>
          </p:cNvSpPr>
          <p:nvPr>
            <p:ph type="title"/>
          </p:nvPr>
        </p:nvSpPr>
        <p:spPr>
          <a:xfrm>
            <a:off x="2592924" y="624110"/>
            <a:ext cx="8911687" cy="6164316"/>
          </a:xfrm>
        </p:spPr>
        <p:txBody>
          <a:bodyPr>
            <a:normAutofit/>
          </a:bodyPr>
          <a:lstStyle/>
          <a:p>
            <a:r>
              <a:rPr lang="en-US" sz="2800" dirty="0"/>
              <a:t>I’d like to describe picture № 2. The picture shows us a classroom and a teacher. The photo was (probably) taken inside. In this picture the action is taking place in the classroom. Looking at this picture I get the impression that the teacher is very busy and doesn`t have time to for taking photographs. This teacher is not showing the face, so we can see only an opened book. This person is wearing beautiful smart clothes. I guess that the teacher is hardworking, serious and successful. I like the picture because the atmosphere is busy. It makes me think of my class and our teacher.</a:t>
            </a:r>
            <a:endParaRPr lang="ru-RU" sz="2800" dirty="0"/>
          </a:p>
        </p:txBody>
      </p:sp>
    </p:spTree>
    <p:extLst>
      <p:ext uri="{BB962C8B-B14F-4D97-AF65-F5344CB8AC3E}">
        <p14:creationId xmlns:p14="http://schemas.microsoft.com/office/powerpoint/2010/main" val="42923124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50A027-069A-4CF3-BBB1-622576BEDC66}"/>
              </a:ext>
            </a:extLst>
          </p:cNvPr>
          <p:cNvSpPr>
            <a:spLocks noGrp="1"/>
          </p:cNvSpPr>
          <p:nvPr>
            <p:ph type="title"/>
          </p:nvPr>
        </p:nvSpPr>
        <p:spPr/>
        <p:txBody>
          <a:bodyPr>
            <a:noAutofit/>
          </a:bodyPr>
          <a:lstStyle/>
          <a:p>
            <a:pPr algn="just"/>
            <a:r>
              <a:rPr lang="en-US" sz="2800" b="1" dirty="0" err="1"/>
              <a:t>Прочитайте</a:t>
            </a:r>
            <a:r>
              <a:rPr lang="en-US" sz="2800" b="1" dirty="0"/>
              <a:t> </a:t>
            </a:r>
            <a:r>
              <a:rPr lang="en-US" sz="2800" b="1" dirty="0" err="1"/>
              <a:t>текст</a:t>
            </a:r>
            <a:r>
              <a:rPr lang="en-US" sz="2800" b="1" dirty="0"/>
              <a:t> </a:t>
            </a:r>
            <a:r>
              <a:rPr lang="en-US" sz="2800" b="1" dirty="0" err="1"/>
              <a:t>вслух</a:t>
            </a:r>
            <a:r>
              <a:rPr lang="en-US" sz="2800" b="1" dirty="0"/>
              <a:t>. У </a:t>
            </a:r>
            <a:r>
              <a:rPr lang="en-US" sz="2800" b="1" dirty="0" err="1"/>
              <a:t>вас</a:t>
            </a:r>
            <a:r>
              <a:rPr lang="en-US" sz="2800" b="1" dirty="0"/>
              <a:t> </a:t>
            </a:r>
            <a:r>
              <a:rPr lang="en-US" sz="2800" b="1" dirty="0" err="1"/>
              <a:t>есть</a:t>
            </a:r>
            <a:r>
              <a:rPr lang="en-US" sz="2800" b="1" dirty="0"/>
              <a:t> </a:t>
            </a:r>
            <a:r>
              <a:rPr lang="en-US" sz="2800" b="1" dirty="0" err="1"/>
              <a:t>полторы</a:t>
            </a:r>
            <a:r>
              <a:rPr lang="en-US" sz="2800" b="1" dirty="0"/>
              <a:t> </a:t>
            </a:r>
            <a:r>
              <a:rPr lang="en-US" sz="2800" b="1" dirty="0" err="1"/>
              <a:t>минуты</a:t>
            </a:r>
            <a:r>
              <a:rPr lang="en-US" sz="2800" b="1" dirty="0"/>
              <a:t> </a:t>
            </a:r>
            <a:r>
              <a:rPr lang="en-US" sz="2800" b="1" dirty="0" err="1"/>
              <a:t>на</a:t>
            </a:r>
            <a:r>
              <a:rPr lang="en-US" sz="2800" b="1" dirty="0"/>
              <a:t> </a:t>
            </a:r>
            <a:r>
              <a:rPr lang="en-US" sz="2800" b="1" dirty="0" err="1"/>
              <a:t>подготовку</a:t>
            </a:r>
            <a:r>
              <a:rPr lang="en-US" sz="2800" b="1" dirty="0"/>
              <a:t> и </a:t>
            </a:r>
            <a:r>
              <a:rPr lang="en-US" sz="2800" b="1" dirty="0" err="1"/>
              <a:t>полторы</a:t>
            </a:r>
            <a:r>
              <a:rPr lang="en-US" sz="2800" b="1" dirty="0"/>
              <a:t> </a:t>
            </a:r>
            <a:r>
              <a:rPr lang="en-US" sz="2800" b="1" dirty="0" err="1"/>
              <a:t>минуты</a:t>
            </a:r>
            <a:r>
              <a:rPr lang="en-US" sz="2800" b="1" dirty="0"/>
              <a:t>, </a:t>
            </a:r>
            <a:r>
              <a:rPr lang="en-US" sz="2800" b="1" dirty="0" err="1"/>
              <a:t>чтобы</a:t>
            </a:r>
            <a:r>
              <a:rPr lang="en-US" sz="2800" b="1" dirty="0"/>
              <a:t> </a:t>
            </a:r>
            <a:r>
              <a:rPr lang="en-US" sz="2800" b="1" dirty="0" err="1"/>
              <a:t>прочитать</a:t>
            </a:r>
            <a:r>
              <a:rPr lang="en-US" sz="2800" b="1" dirty="0"/>
              <a:t> </a:t>
            </a:r>
            <a:r>
              <a:rPr lang="en-US" sz="2800" b="1" dirty="0" err="1"/>
              <a:t>текст</a:t>
            </a:r>
            <a:r>
              <a:rPr lang="en-US" sz="2800" b="1" dirty="0"/>
              <a:t> </a:t>
            </a:r>
            <a:r>
              <a:rPr lang="en-US" sz="2800" b="1" dirty="0" err="1"/>
              <a:t>вслух</a:t>
            </a:r>
            <a:r>
              <a:rPr lang="en-US" sz="2800" b="1" dirty="0"/>
              <a:t>.</a:t>
            </a:r>
            <a:br>
              <a:rPr lang="en-US" sz="2800" b="1" dirty="0"/>
            </a:br>
            <a:r>
              <a:rPr lang="en-US" sz="2800" dirty="0"/>
              <a:t>Physical Education is one of the subjects taught at school. Students do many different sports, exercises, and activities. There are many types of physical fitness. Physical education keeps kids and adults fit and active. It is very important for their health and well-being.</a:t>
            </a:r>
            <a:br>
              <a:rPr lang="en-US" sz="2800" dirty="0"/>
            </a:br>
            <a:r>
              <a:rPr lang="en-US" sz="2800" dirty="0"/>
              <a:t>Scientists have shown that brain development and physical exercise go hand in hand. Physical education can help academic success. It is important to educate people in the field of healthy and smart ways to stay active.</a:t>
            </a:r>
            <a:endParaRPr lang="ru-RU" sz="2800" dirty="0"/>
          </a:p>
        </p:txBody>
      </p:sp>
    </p:spTree>
    <p:extLst>
      <p:ext uri="{BB962C8B-B14F-4D97-AF65-F5344CB8AC3E}">
        <p14:creationId xmlns:p14="http://schemas.microsoft.com/office/powerpoint/2010/main" val="303338223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heme/theme1.xml><?xml version="1.0" encoding="utf-8"?>
<a:theme xmlns:a="http://schemas.openxmlformats.org/drawingml/2006/main" name="Легкий дым">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26</TotalTime>
  <Words>178</Words>
  <Application>Microsoft Office PowerPoint</Application>
  <PresentationFormat>Широкоэкранный</PresentationFormat>
  <Paragraphs>4</Paragraphs>
  <Slides>5</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5</vt:i4>
      </vt:variant>
    </vt:vector>
  </HeadingPairs>
  <TitlesOfParts>
    <vt:vector size="11" baseType="lpstr">
      <vt:lpstr>Arial</vt:lpstr>
      <vt:lpstr>Arial Narrow</vt:lpstr>
      <vt:lpstr>Bahnschrift Light</vt:lpstr>
      <vt:lpstr>Century Gothic</vt:lpstr>
      <vt:lpstr>Wingdings 3</vt:lpstr>
      <vt:lpstr>Легкий дым</vt:lpstr>
      <vt:lpstr>Презентация PowerPoint</vt:lpstr>
      <vt:lpstr>Выберите фотографию и опишите ее. У вас есть полторы минуты на подготовку и не более двух минут для ответа. У вас должен получиться связный рассказ (7–8 предложений).     </vt:lpstr>
      <vt:lpstr>План ответа поможет вам:  — the place;  — the action;  — the appearance of the person;  — whether you like the picture or not;  — why.  Start with: “I’d like to describe picture № ... . The picture shows …”</vt:lpstr>
      <vt:lpstr>I’d like to describe picture № 2. The picture shows us a classroom and a teacher. The photo was (probably) taken inside. In this picture the action is taking place in the classroom. Looking at this picture I get the impression that the teacher is very busy and doesn`t have time to for taking photographs. This teacher is not showing the face, so we can see only an opened book. This person is wearing beautiful smart clothes. I guess that the teacher is hardworking, serious and successful. I like the picture because the atmosphere is busy. It makes me think of my class and our teacher.</vt:lpstr>
      <vt:lpstr>Прочитайте текст вслух. У вас есть полторы минуты на подготовку и полторы минуты, чтобы прочитать текст вслух. Physical Education is one of the subjects taught at school. Students do many different sports, exercises, and activities. There are many types of physical fitness. Physical education keeps kids and adults fit and active. It is very important for their health and well-being. Scientists have shown that brain development and physical exercise go hand in hand. Physical education can help academic success. It is important to educate people in the field of healthy and smart ways to stay active.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Егор Нориаки лол</dc:creator>
  <cp:lastModifiedBy>Егор Нориаки лол</cp:lastModifiedBy>
  <cp:revision>5</cp:revision>
  <dcterms:created xsi:type="dcterms:W3CDTF">2023-02-01T18:03:04Z</dcterms:created>
  <dcterms:modified xsi:type="dcterms:W3CDTF">2023-02-01T18:47:44Z</dcterms:modified>
</cp:coreProperties>
</file>