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60" r:id="rId4"/>
    <p:sldId id="258" r:id="rId5"/>
    <p:sldId id="262" r:id="rId6"/>
    <p:sldId id="263"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ru-RU"/>
              <a:t>Образец заголовка</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A605DD41-6141-4ED4-9834-CBE47F2E44DB}" type="datetimeFigureOut">
              <a:rPr lang="ru-RU" smtClean="0"/>
              <a:t>28.09.2023</a:t>
            </a:fld>
            <a:endParaRPr lang="ru-RU"/>
          </a:p>
        </p:txBody>
      </p:sp>
      <p:sp>
        <p:nvSpPr>
          <p:cNvPr id="5" name="Footer Placeholder 4"/>
          <p:cNvSpPr>
            <a:spLocks noGrp="1"/>
          </p:cNvSpPr>
          <p:nvPr>
            <p:ph type="ftr" sz="quarter" idx="11"/>
          </p:nvPr>
        </p:nvSpPr>
        <p:spPr>
          <a:xfrm>
            <a:off x="1371600" y="4323845"/>
            <a:ext cx="6400800" cy="365125"/>
          </a:xfrm>
        </p:spPr>
        <p:txBody>
          <a:bodyPr/>
          <a:lstStyle/>
          <a:p>
            <a:endParaRPr lang="ru-RU"/>
          </a:p>
        </p:txBody>
      </p:sp>
      <p:sp>
        <p:nvSpPr>
          <p:cNvPr id="6" name="Slide Number Placeholder 5"/>
          <p:cNvSpPr>
            <a:spLocks noGrp="1"/>
          </p:cNvSpPr>
          <p:nvPr>
            <p:ph type="sldNum" sz="quarter" idx="12"/>
          </p:nvPr>
        </p:nvSpPr>
        <p:spPr>
          <a:xfrm>
            <a:off x="8077200" y="1430866"/>
            <a:ext cx="2743200" cy="365125"/>
          </a:xfrm>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1746875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3116487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a:xfrm>
            <a:off x="685800" y="379941"/>
            <a:ext cx="6991492" cy="365125"/>
          </a:xfrm>
        </p:spPr>
        <p:txBody>
          <a:bodyPr/>
          <a:lstStyle/>
          <a:p>
            <a:endParaRPr lang="ru-RU"/>
          </a:p>
        </p:txBody>
      </p:sp>
      <p:sp>
        <p:nvSpPr>
          <p:cNvPr id="7" name="Slide Number Placeholder 6"/>
          <p:cNvSpPr>
            <a:spLocks noGrp="1"/>
          </p:cNvSpPr>
          <p:nvPr>
            <p:ph type="sldNum" sz="quarter" idx="12"/>
          </p:nvPr>
        </p:nvSpPr>
        <p:spPr>
          <a:xfrm>
            <a:off x="10862452" y="381000"/>
            <a:ext cx="643748" cy="365125"/>
          </a:xfrm>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1781820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ru-RU"/>
              <a:t>Образец заголовка</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a:xfrm>
            <a:off x="685800" y="379941"/>
            <a:ext cx="6991492" cy="365125"/>
          </a:xfrm>
        </p:spPr>
        <p:txBody>
          <a:bodyPr/>
          <a:lstStyle/>
          <a:p>
            <a:endParaRPr lang="ru-RU"/>
          </a:p>
        </p:txBody>
      </p:sp>
      <p:sp>
        <p:nvSpPr>
          <p:cNvPr id="7" name="Slide Number Placeholder 6"/>
          <p:cNvSpPr>
            <a:spLocks noGrp="1"/>
          </p:cNvSpPr>
          <p:nvPr>
            <p:ph type="sldNum" sz="quarter" idx="12"/>
          </p:nvPr>
        </p:nvSpPr>
        <p:spPr>
          <a:xfrm>
            <a:off x="10862452" y="381000"/>
            <a:ext cx="643748" cy="365125"/>
          </a:xfrm>
        </p:spPr>
        <p:txBody>
          <a:bodyPr/>
          <a:lstStyle/>
          <a:p>
            <a:fld id="{2A138421-1D8F-4CF2-9867-32633244679F}" type="slidenum">
              <a:rPr lang="ru-RU" smtClean="0"/>
              <a:t>‹#›</a:t>
            </a:fld>
            <a:endParaRPr lang="ru-RU"/>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55726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a:xfrm>
            <a:off x="685800" y="378883"/>
            <a:ext cx="6991492" cy="365125"/>
          </a:xfrm>
        </p:spPr>
        <p:txBody>
          <a:bodyPr/>
          <a:lstStyle/>
          <a:p>
            <a:endParaRPr lang="ru-RU"/>
          </a:p>
        </p:txBody>
      </p:sp>
      <p:sp>
        <p:nvSpPr>
          <p:cNvPr id="7" name="Slide Number Placeholder 6"/>
          <p:cNvSpPr>
            <a:spLocks noGrp="1"/>
          </p:cNvSpPr>
          <p:nvPr>
            <p:ph type="sldNum" sz="quarter" idx="12"/>
          </p:nvPr>
        </p:nvSpPr>
        <p:spPr>
          <a:xfrm>
            <a:off x="10862452" y="381000"/>
            <a:ext cx="643748" cy="365125"/>
          </a:xfrm>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3875990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ru-RU"/>
              <a:t>Образец заголовка</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A605DD41-6141-4ED4-9834-CBE47F2E44DB}" type="datetimeFigureOut">
              <a:rPr lang="ru-RU" smtClean="0"/>
              <a:t>28.09.2023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2392644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A605DD41-6141-4ED4-9834-CBE47F2E44DB}" type="datetimeFigureOut">
              <a:rPr lang="ru-RU" smtClean="0"/>
              <a:t>28.09.2023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20161574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605DD41-6141-4ED4-9834-CBE47F2E44DB}" type="datetimeFigureOut">
              <a:rPr lang="ru-RU" smtClean="0"/>
              <a:t>28.09.2023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32679885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A605DD41-6141-4ED4-9834-CBE47F2E44DB}" type="datetimeFigureOut">
              <a:rPr lang="ru-RU" smtClean="0"/>
              <a:t>28.09.2023</a:t>
            </a:fld>
            <a:endParaRPr lang="ru-RU"/>
          </a:p>
        </p:txBody>
      </p:sp>
      <p:sp>
        <p:nvSpPr>
          <p:cNvPr id="5" name="Footer Placeholder 4"/>
          <p:cNvSpPr>
            <a:spLocks noGrp="1"/>
          </p:cNvSpPr>
          <p:nvPr>
            <p:ph type="ftr" sz="quarter" idx="11"/>
          </p:nvPr>
        </p:nvSpPr>
        <p:spPr>
          <a:xfrm>
            <a:off x="685800" y="381000"/>
            <a:ext cx="6991492" cy="365125"/>
          </a:xfrm>
        </p:spPr>
        <p:txBody>
          <a:bodyPr/>
          <a:lstStyle/>
          <a:p>
            <a:endParaRPr lang="ru-RU"/>
          </a:p>
        </p:txBody>
      </p:sp>
      <p:sp>
        <p:nvSpPr>
          <p:cNvPr id="6" name="Slide Number Placeholder 5"/>
          <p:cNvSpPr>
            <a:spLocks noGrp="1"/>
          </p:cNvSpPr>
          <p:nvPr>
            <p:ph type="sldNum" sz="quarter" idx="12"/>
          </p:nvPr>
        </p:nvSpPr>
        <p:spPr>
          <a:xfrm>
            <a:off x="10862452" y="381000"/>
            <a:ext cx="643748" cy="365125"/>
          </a:xfrm>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153263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605DD41-6141-4ED4-9834-CBE47F2E44DB}" type="datetimeFigureOut">
              <a:rPr lang="ru-RU" smtClean="0"/>
              <a:t>28.09.2023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1542284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ru-RU"/>
              <a:t>Образец заголовка</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A605DD41-6141-4ED4-9834-CBE47F2E44DB}" type="datetimeFigureOut">
              <a:rPr lang="ru-RU" smtClean="0"/>
              <a:t>28.09.2023</a:t>
            </a:fld>
            <a:endParaRPr lang="ru-RU"/>
          </a:p>
        </p:txBody>
      </p:sp>
      <p:sp>
        <p:nvSpPr>
          <p:cNvPr id="5" name="Footer Placeholder 4"/>
          <p:cNvSpPr>
            <a:spLocks noGrp="1"/>
          </p:cNvSpPr>
          <p:nvPr>
            <p:ph type="ftr" sz="quarter" idx="11"/>
          </p:nvPr>
        </p:nvSpPr>
        <p:spPr>
          <a:xfrm>
            <a:off x="685800" y="381001"/>
            <a:ext cx="6991492" cy="364065"/>
          </a:xfrm>
        </p:spPr>
        <p:txBody>
          <a:bodyPr/>
          <a:lstStyle/>
          <a:p>
            <a:endParaRPr lang="ru-RU"/>
          </a:p>
        </p:txBody>
      </p:sp>
      <p:sp>
        <p:nvSpPr>
          <p:cNvPr id="6" name="Slide Number Placeholder 5"/>
          <p:cNvSpPr>
            <a:spLocks noGrp="1"/>
          </p:cNvSpPr>
          <p:nvPr>
            <p:ph type="sldNum" sz="quarter" idx="12"/>
          </p:nvPr>
        </p:nvSpPr>
        <p:spPr>
          <a:xfrm>
            <a:off x="10862452" y="381000"/>
            <a:ext cx="643748" cy="365125"/>
          </a:xfrm>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76440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1699841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ru-RU"/>
              <a:t>Образец заголовка</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5800" y="3132666"/>
            <a:ext cx="5311775" cy="308601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3132666"/>
            <a:ext cx="5334000" cy="308601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605DD41-6141-4ED4-9834-CBE47F2E44DB}" type="datetimeFigureOut">
              <a:rPr lang="ru-RU" smtClean="0"/>
              <a:t>28.09.2023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3047473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605DD41-6141-4ED4-9834-CBE47F2E44DB}" type="datetimeFigureOut">
              <a:rPr lang="ru-RU" smtClean="0"/>
              <a:t>28.09.2023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4065321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05DD41-6141-4ED4-9834-CBE47F2E44DB}" type="datetimeFigureOut">
              <a:rPr lang="ru-RU" smtClean="0"/>
              <a:t>28.09.2023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27263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ru-RU"/>
              <a:t>Образец заголовка</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3023250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605DD41-6141-4ED4-9834-CBE47F2E44DB}" type="datetimeFigureOut">
              <a:rPr lang="ru-RU" smtClean="0"/>
              <a:t>28.09.2023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A138421-1D8F-4CF2-9867-32633244679F}" type="slidenum">
              <a:rPr lang="ru-RU" smtClean="0"/>
              <a:t>‹#›</a:t>
            </a:fld>
            <a:endParaRPr lang="ru-RU"/>
          </a:p>
        </p:txBody>
      </p:sp>
    </p:spTree>
    <p:extLst>
      <p:ext uri="{BB962C8B-B14F-4D97-AF65-F5344CB8AC3E}">
        <p14:creationId xmlns:p14="http://schemas.microsoft.com/office/powerpoint/2010/main" val="1428856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605DD41-6141-4ED4-9834-CBE47F2E44DB}" type="datetimeFigureOut">
              <a:rPr lang="ru-RU" smtClean="0"/>
              <a:t>28.09.2023</a:t>
            </a:fld>
            <a:endParaRPr lang="ru-RU"/>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2A138421-1D8F-4CF2-9867-32633244679F}" type="slidenum">
              <a:rPr lang="ru-RU" smtClean="0"/>
              <a:t>‹#›</a:t>
            </a:fld>
            <a:endParaRPr lang="ru-RU"/>
          </a:p>
        </p:txBody>
      </p:sp>
    </p:spTree>
    <p:extLst>
      <p:ext uri="{BB962C8B-B14F-4D97-AF65-F5344CB8AC3E}">
        <p14:creationId xmlns:p14="http://schemas.microsoft.com/office/powerpoint/2010/main" val="589469238"/>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E8B6B6E-8E58-35C9-E09F-63AC265D1314}"/>
              </a:ext>
            </a:extLst>
          </p:cNvPr>
          <p:cNvSpPr>
            <a:spLocks noGrp="1"/>
          </p:cNvSpPr>
          <p:nvPr>
            <p:ph type="ctrTitle"/>
          </p:nvPr>
        </p:nvSpPr>
        <p:spPr/>
        <p:txBody>
          <a:bodyPr>
            <a:normAutofit fontScale="90000"/>
          </a:bodyPr>
          <a:lstStyle/>
          <a:p>
            <a:r>
              <a:rPr lang="ru-RU" sz="4800" dirty="0"/>
              <a:t>Всемирное культурное наследие </a:t>
            </a:r>
            <a:br>
              <a:rPr lang="ru-RU" sz="4800" dirty="0"/>
            </a:br>
            <a:r>
              <a:rPr lang="ru-RU" sz="8000" dirty="0"/>
              <a:t>СОБОР ВАСИЛИЯ БЛАЖЕННОГО</a:t>
            </a:r>
            <a:endParaRPr lang="ru-RU" sz="4800" dirty="0"/>
          </a:p>
        </p:txBody>
      </p:sp>
      <p:sp>
        <p:nvSpPr>
          <p:cNvPr id="3" name="Подзаголовок 2">
            <a:extLst>
              <a:ext uri="{FF2B5EF4-FFF2-40B4-BE49-F238E27FC236}">
                <a16:creationId xmlns:a16="http://schemas.microsoft.com/office/drawing/2014/main" id="{610BD2D3-9379-4C50-E401-4B8BD43114AD}"/>
              </a:ext>
            </a:extLst>
          </p:cNvPr>
          <p:cNvSpPr>
            <a:spLocks noGrp="1"/>
          </p:cNvSpPr>
          <p:nvPr>
            <p:ph type="subTitle" idx="1"/>
          </p:nvPr>
        </p:nvSpPr>
        <p:spPr>
          <a:xfrm>
            <a:off x="1524000" y="3996250"/>
            <a:ext cx="9144000" cy="1910028"/>
          </a:xfrm>
        </p:spPr>
        <p:txBody>
          <a:bodyPr>
            <a:noAutofit/>
          </a:bodyPr>
          <a:lstStyle/>
          <a:p>
            <a:r>
              <a:rPr lang="ru-RU" sz="2800" dirty="0"/>
              <a:t>ПОДГОТОВИЛ КИРИЛЛ КАРПЕНКО </a:t>
            </a:r>
          </a:p>
          <a:p>
            <a:r>
              <a:rPr lang="ru-RU" sz="2800" dirty="0"/>
              <a:t>4-А КЛАСС</a:t>
            </a:r>
          </a:p>
          <a:p>
            <a:r>
              <a:rPr lang="ru-RU" sz="2800" dirty="0"/>
              <a:t>МБОУ </a:t>
            </a:r>
            <a:r>
              <a:rPr lang="en-US" sz="2800" dirty="0"/>
              <a:t>“</a:t>
            </a:r>
            <a:r>
              <a:rPr lang="ru-RU" sz="2800" dirty="0"/>
              <a:t>КРАСНОЗОРЬКИНСКАЯ НАЧАЛЬНАЯ ШКОЛА</a:t>
            </a:r>
            <a:r>
              <a:rPr lang="en-US" sz="2800" dirty="0"/>
              <a:t>”</a:t>
            </a:r>
            <a:endParaRPr lang="ru-RU" sz="2800" dirty="0"/>
          </a:p>
        </p:txBody>
      </p:sp>
    </p:spTree>
    <p:extLst>
      <p:ext uri="{BB962C8B-B14F-4D97-AF65-F5344CB8AC3E}">
        <p14:creationId xmlns:p14="http://schemas.microsoft.com/office/powerpoint/2010/main" val="394118527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1A1FE57-6AA1-DAF6-47D9-44B82B40BD71}"/>
              </a:ext>
            </a:extLst>
          </p:cNvPr>
          <p:cNvSpPr>
            <a:spLocks noGrp="1"/>
          </p:cNvSpPr>
          <p:nvPr>
            <p:ph type="title"/>
          </p:nvPr>
        </p:nvSpPr>
        <p:spPr>
          <a:xfrm>
            <a:off x="3181738" y="802433"/>
            <a:ext cx="4935895" cy="1254968"/>
          </a:xfrm>
        </p:spPr>
        <p:txBody>
          <a:bodyPr>
            <a:normAutofit fontScale="90000"/>
          </a:bodyPr>
          <a:lstStyle/>
          <a:p>
            <a:r>
              <a:rPr lang="en-US" sz="8800" dirty="0"/>
              <a:t> UNESC</a:t>
            </a:r>
            <a:r>
              <a:rPr lang="ru-RU" sz="8800" dirty="0"/>
              <a:t>О</a:t>
            </a:r>
          </a:p>
        </p:txBody>
      </p:sp>
      <p:sp>
        <p:nvSpPr>
          <p:cNvPr id="3" name="Объект 2">
            <a:extLst>
              <a:ext uri="{FF2B5EF4-FFF2-40B4-BE49-F238E27FC236}">
                <a16:creationId xmlns:a16="http://schemas.microsoft.com/office/drawing/2014/main" id="{42739B01-9F6C-BC90-53FA-0041F565A2FD}"/>
              </a:ext>
            </a:extLst>
          </p:cNvPr>
          <p:cNvSpPr>
            <a:spLocks noGrp="1"/>
          </p:cNvSpPr>
          <p:nvPr>
            <p:ph sz="half" idx="1"/>
          </p:nvPr>
        </p:nvSpPr>
        <p:spPr/>
        <p:txBody>
          <a:bodyPr>
            <a:normAutofit/>
          </a:bodyPr>
          <a:lstStyle/>
          <a:p>
            <a:endParaRPr lang="ru-RU"/>
          </a:p>
        </p:txBody>
      </p:sp>
      <p:sp>
        <p:nvSpPr>
          <p:cNvPr id="4" name="Объект 3">
            <a:extLst>
              <a:ext uri="{FF2B5EF4-FFF2-40B4-BE49-F238E27FC236}">
                <a16:creationId xmlns:a16="http://schemas.microsoft.com/office/drawing/2014/main" id="{1A2472C2-E8C9-93D0-DE4C-50842F07C3C6}"/>
              </a:ext>
            </a:extLst>
          </p:cNvPr>
          <p:cNvSpPr>
            <a:spLocks noGrp="1"/>
          </p:cNvSpPr>
          <p:nvPr>
            <p:ph sz="half" idx="2"/>
          </p:nvPr>
        </p:nvSpPr>
        <p:spPr/>
        <p:txBody>
          <a:bodyPr>
            <a:normAutofit/>
          </a:bodyPr>
          <a:lstStyle/>
          <a:p>
            <a:r>
              <a:rPr lang="ru-RU" b="1" i="0" dirty="0">
                <a:effectLst/>
                <a:latin typeface="YS Text"/>
              </a:rPr>
              <a:t>Организация</a:t>
            </a:r>
            <a:r>
              <a:rPr lang="ru-RU" b="0" i="0" dirty="0">
                <a:effectLst/>
                <a:latin typeface="YS Text"/>
              </a:rPr>
              <a:t> Объединенных Наций по вопросам образования, науки и культуры (</a:t>
            </a:r>
            <a:r>
              <a:rPr lang="ru-RU" b="1" i="0" dirty="0">
                <a:effectLst/>
                <a:latin typeface="YS Text"/>
              </a:rPr>
              <a:t>ЮНЕСКО</a:t>
            </a:r>
            <a:r>
              <a:rPr lang="ru-RU" b="0" i="0" dirty="0">
                <a:effectLst/>
                <a:latin typeface="YS Text"/>
              </a:rPr>
              <a:t> Франция: </a:t>
            </a:r>
            <a:r>
              <a:rPr lang="ru-RU" b="1" i="0" dirty="0">
                <a:effectLst/>
                <a:latin typeface="YS Text"/>
              </a:rPr>
              <a:t>Организация</a:t>
            </a:r>
            <a:r>
              <a:rPr lang="ru-RU" b="0" i="0" dirty="0">
                <a:effectLst/>
                <a:latin typeface="YS Text"/>
              </a:rPr>
              <a:t> Объединенных Наций по делам образования, науки и культуры) - специализированное учреждение </a:t>
            </a:r>
            <a:r>
              <a:rPr lang="ru-RU" b="1" i="0" dirty="0">
                <a:effectLst/>
                <a:latin typeface="YS Text"/>
              </a:rPr>
              <a:t>Организации</a:t>
            </a:r>
            <a:r>
              <a:rPr lang="ru-RU" b="0" i="0" dirty="0">
                <a:effectLst/>
                <a:latin typeface="YS Text"/>
              </a:rPr>
              <a:t> Объединенных Наций (ООН), направленное на содействие миру и безопасности во всем мире посредством международного сотрудничества в области образования, науки и культуры.</a:t>
            </a:r>
            <a:endParaRPr lang="ru-RU" dirty="0"/>
          </a:p>
        </p:txBody>
      </p:sp>
      <p:pic>
        <p:nvPicPr>
          <p:cNvPr id="1026" name="Picture 2">
            <a:extLst>
              <a:ext uri="{FF2B5EF4-FFF2-40B4-BE49-F238E27FC236}">
                <a16:creationId xmlns:a16="http://schemas.microsoft.com/office/drawing/2014/main" id="{50731091-77DA-284C-C00C-924390EA23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194558"/>
            <a:ext cx="5334000" cy="4024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4002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250"/>
                                        <p:tgtEl>
                                          <p:spTgt spid="4">
                                            <p:txEl>
                                              <p:pRg st="0" end="0"/>
                                            </p:txEl>
                                          </p:spTgt>
                                        </p:tgtEl>
                                      </p:cBhvr>
                                    </p:animEffect>
                                    <p:anim calcmode="lin" valueType="num">
                                      <p:cBhvr>
                                        <p:cTn id="16" dur="125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17" dur="125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EC6D1E6-90C3-13B3-2158-B1639BA05C1C}"/>
              </a:ext>
            </a:extLst>
          </p:cNvPr>
          <p:cNvSpPr>
            <a:spLocks noGrp="1"/>
          </p:cNvSpPr>
          <p:nvPr>
            <p:ph type="title"/>
          </p:nvPr>
        </p:nvSpPr>
        <p:spPr>
          <a:xfrm>
            <a:off x="93306" y="326571"/>
            <a:ext cx="11915192" cy="1730830"/>
          </a:xfrm>
        </p:spPr>
        <p:txBody>
          <a:bodyPr>
            <a:noAutofit/>
          </a:bodyPr>
          <a:lstStyle/>
          <a:p>
            <a:r>
              <a:rPr lang="ru-RU" sz="6000" dirty="0"/>
              <a:t>Юнеско было основано</a:t>
            </a:r>
            <a:r>
              <a:rPr lang="en-US" sz="6000" dirty="0"/>
              <a:t>:</a:t>
            </a:r>
            <a:r>
              <a:rPr lang="ru-RU" sz="6000" dirty="0"/>
              <a:t> </a:t>
            </a:r>
          </a:p>
        </p:txBody>
      </p:sp>
      <p:sp>
        <p:nvSpPr>
          <p:cNvPr id="3" name="Объект 2">
            <a:extLst>
              <a:ext uri="{FF2B5EF4-FFF2-40B4-BE49-F238E27FC236}">
                <a16:creationId xmlns:a16="http://schemas.microsoft.com/office/drawing/2014/main" id="{03ED9AF9-C0CC-1EF2-BF43-9D73E3B05731}"/>
              </a:ext>
            </a:extLst>
          </p:cNvPr>
          <p:cNvSpPr>
            <a:spLocks noGrp="1"/>
          </p:cNvSpPr>
          <p:nvPr>
            <p:ph idx="1"/>
          </p:nvPr>
        </p:nvSpPr>
        <p:spPr/>
        <p:txBody>
          <a:bodyPr/>
          <a:lstStyle/>
          <a:p>
            <a:r>
              <a:rPr lang="ru-RU" sz="9600" b="0" i="0" dirty="0">
                <a:effectLst/>
                <a:latin typeface="YS Text"/>
              </a:rPr>
              <a:t>16 ноября 1945 г.</a:t>
            </a:r>
            <a:endParaRPr lang="ru-RU" sz="9600" dirty="0"/>
          </a:p>
          <a:p>
            <a:endParaRPr lang="ru-RU" dirty="0"/>
          </a:p>
        </p:txBody>
      </p:sp>
    </p:spTree>
    <p:extLst>
      <p:ext uri="{BB962C8B-B14F-4D97-AF65-F5344CB8AC3E}">
        <p14:creationId xmlns:p14="http://schemas.microsoft.com/office/powerpoint/2010/main" val="214630177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1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6C0910-92BC-5657-1866-B38B7DA472E1}"/>
              </a:ext>
            </a:extLst>
          </p:cNvPr>
          <p:cNvSpPr>
            <a:spLocks noGrp="1"/>
          </p:cNvSpPr>
          <p:nvPr>
            <p:ph type="title"/>
          </p:nvPr>
        </p:nvSpPr>
        <p:spPr>
          <a:xfrm>
            <a:off x="1374709" y="671066"/>
            <a:ext cx="9442581" cy="1293028"/>
          </a:xfrm>
        </p:spPr>
        <p:txBody>
          <a:bodyPr>
            <a:noAutofit/>
          </a:bodyPr>
          <a:lstStyle/>
          <a:p>
            <a:r>
              <a:rPr lang="ru-RU" sz="4400" b="1" i="1" dirty="0"/>
              <a:t>Собор </a:t>
            </a:r>
            <a:r>
              <a:rPr lang="ru-RU" sz="4400" b="1" i="1" dirty="0" err="1"/>
              <a:t>василия</a:t>
            </a:r>
            <a:r>
              <a:rPr lang="ru-RU" sz="4400" b="1" i="1" dirty="0"/>
              <a:t> блаженного </a:t>
            </a:r>
            <a:br>
              <a:rPr lang="ru-RU" sz="4400" b="1" i="1" dirty="0"/>
            </a:br>
            <a:r>
              <a:rPr lang="ru-RU" sz="4400" b="1" i="1" dirty="0"/>
              <a:t>(красная площадь, </a:t>
            </a:r>
            <a:r>
              <a:rPr lang="ru-RU" sz="4400" b="1" i="1" dirty="0" err="1"/>
              <a:t>москва</a:t>
            </a:r>
            <a:r>
              <a:rPr lang="ru-RU" sz="4400" b="1" i="1" dirty="0"/>
              <a:t>)</a:t>
            </a:r>
            <a:endParaRPr lang="ru-RU" sz="4400" dirty="0"/>
          </a:p>
        </p:txBody>
      </p:sp>
      <p:pic>
        <p:nvPicPr>
          <p:cNvPr id="5" name="Picture 2" descr="C:\Users\Пользователь\Downloads\Img.ashx.jpg">
            <a:extLst>
              <a:ext uri="{FF2B5EF4-FFF2-40B4-BE49-F238E27FC236}">
                <a16:creationId xmlns:a16="http://schemas.microsoft.com/office/drawing/2014/main" id="{16338924-5CEC-5B6E-4A04-AB18C8BC1FFC}"/>
              </a:ext>
            </a:extLst>
          </p:cNvPr>
          <p:cNvPicPr>
            <a:picLocks noGrp="1" noChangeAspect="1" noChangeArrowheads="1"/>
          </p:cNvPicPr>
          <p:nvPr>
            <p:ph sz="half" idx="1"/>
          </p:nvPr>
        </p:nvPicPr>
        <p:blipFill>
          <a:blip r:embed="rId2" cstate="print"/>
          <a:srcRect/>
          <a:stretch>
            <a:fillRect/>
          </a:stretch>
        </p:blipFill>
        <p:spPr bwMode="auto">
          <a:xfrm>
            <a:off x="685800" y="2343162"/>
            <a:ext cx="5334000" cy="37258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2" descr="C:\Users\Пользователь\Downloads\vasiliy-blazhenniy.jpg">
            <a:extLst>
              <a:ext uri="{FF2B5EF4-FFF2-40B4-BE49-F238E27FC236}">
                <a16:creationId xmlns:a16="http://schemas.microsoft.com/office/drawing/2014/main" id="{903E314C-A3AD-E86D-5AE9-65AB5E7234D0}"/>
              </a:ext>
            </a:extLst>
          </p:cNvPr>
          <p:cNvPicPr>
            <a:picLocks noGrp="1" noChangeAspect="1" noChangeArrowheads="1"/>
          </p:cNvPicPr>
          <p:nvPr>
            <p:ph sz="half" idx="2"/>
          </p:nvPr>
        </p:nvPicPr>
        <p:blipFill>
          <a:blip r:embed="rId3" cstate="print"/>
          <a:srcRect/>
          <a:stretch>
            <a:fillRect/>
          </a:stretch>
        </p:blipFill>
        <p:spPr bwMode="auto">
          <a:xfrm>
            <a:off x="6406611" y="2244308"/>
            <a:ext cx="5099589" cy="38246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190514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D8016A-D82B-2559-C2E8-966BD8C6197E}"/>
              </a:ext>
            </a:extLst>
          </p:cNvPr>
          <p:cNvSpPr>
            <a:spLocks noGrp="1"/>
          </p:cNvSpPr>
          <p:nvPr>
            <p:ph type="title"/>
          </p:nvPr>
        </p:nvSpPr>
        <p:spPr>
          <a:xfrm>
            <a:off x="-111967" y="-802433"/>
            <a:ext cx="12167117" cy="8910735"/>
          </a:xfrm>
        </p:spPr>
        <p:txBody>
          <a:bodyPr>
            <a:noAutofit/>
          </a:bodyPr>
          <a:lstStyle/>
          <a:p>
            <a:r>
              <a:rPr lang="ru-RU" sz="2600" dirty="0"/>
              <a:t>храм Василия Блаженного — культовая постройка времен</a:t>
            </a:r>
            <a:br>
              <a:rPr lang="ru-RU" sz="2600" dirty="0"/>
            </a:br>
            <a:r>
              <a:rPr lang="ru-RU" sz="2600" dirty="0"/>
              <a:t> Ивана Грозного, по которой до сих пор любой иностранец узнает Москву. Это — самый узнаваемый русский храм. Мало кто знает его истинное название — Собор Покрова Богородицы, что на Рву. 2 июля (29 июня по старому стилю) 1561 года когда-то освятили центральную Покровскую церковь собора. Первое  достоверное упоминание о возведении храма Покрова Богоматери относится к осени 1554 г. Считают, что это был деревянный собор, который позже снесли, чтобы построить каменную церковь.</a:t>
            </a:r>
            <a:br>
              <a:rPr lang="ru-RU" sz="2600" dirty="0"/>
            </a:br>
            <a:r>
              <a:rPr lang="ru-RU" sz="2600" dirty="0"/>
              <a:t>Поводом для строительства собора послужило покорение Казанского ханства. Царь Иван Грозный, молясь перед началом военного похода, дал обет Богу построить храм, который прежде не видела Русь, в случае своей победы. Царь был суровым и беспощадным, но оставался глубоко верующим человеком.</a:t>
            </a:r>
            <a:br>
              <a:rPr lang="ru-RU" sz="2600" dirty="0"/>
            </a:br>
            <a:br>
              <a:rPr lang="ru-RU" sz="2600" dirty="0"/>
            </a:br>
            <a:endParaRPr lang="ru-RU" sz="2600" dirty="0"/>
          </a:p>
        </p:txBody>
      </p:sp>
    </p:spTree>
    <p:extLst>
      <p:ext uri="{BB962C8B-B14F-4D97-AF65-F5344CB8AC3E}">
        <p14:creationId xmlns:p14="http://schemas.microsoft.com/office/powerpoint/2010/main" val="74827731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D4B9405-E3C2-C92B-1C19-12A876CEBA77}"/>
              </a:ext>
            </a:extLst>
          </p:cNvPr>
          <p:cNvSpPr>
            <a:spLocks noGrp="1"/>
          </p:cNvSpPr>
          <p:nvPr>
            <p:ph type="title"/>
          </p:nvPr>
        </p:nvSpPr>
        <p:spPr>
          <a:xfrm>
            <a:off x="-887964" y="1940768"/>
            <a:ext cx="13079964" cy="1945434"/>
          </a:xfrm>
        </p:spPr>
        <p:txBody>
          <a:bodyPr>
            <a:noAutofit/>
          </a:bodyPr>
          <a:lstStyle/>
          <a:p>
            <a:r>
              <a:rPr lang="ru-RU" sz="7200" dirty="0"/>
              <a:t>Спасибо за внимание!</a:t>
            </a:r>
          </a:p>
        </p:txBody>
      </p:sp>
    </p:spTree>
    <p:extLst>
      <p:ext uri="{BB962C8B-B14F-4D97-AF65-F5344CB8AC3E}">
        <p14:creationId xmlns:p14="http://schemas.microsoft.com/office/powerpoint/2010/main" val="130866756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heme/theme1.xml><?xml version="1.0" encoding="utf-8"?>
<a:theme xmlns:a="http://schemas.openxmlformats.org/drawingml/2006/main" name="След самолета">
  <a:themeElements>
    <a:clrScheme name="След самолета">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След самолета">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лед самолета">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TM04033937[[fn=След самолета]]</Template>
  <TotalTime>58</TotalTime>
  <Words>242</Words>
  <Application>Microsoft Office PowerPoint</Application>
  <PresentationFormat>Широкоэкранный</PresentationFormat>
  <Paragraphs>11</Paragraphs>
  <Slides>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6</vt:i4>
      </vt:variant>
    </vt:vector>
  </HeadingPairs>
  <TitlesOfParts>
    <vt:vector size="10" baseType="lpstr">
      <vt:lpstr>Arial</vt:lpstr>
      <vt:lpstr>Century Gothic</vt:lpstr>
      <vt:lpstr>YS Text</vt:lpstr>
      <vt:lpstr>След самолета</vt:lpstr>
      <vt:lpstr>Всемирное культурное наследие  СОБОР ВАСИЛИЯ БЛАЖЕННОГО</vt:lpstr>
      <vt:lpstr> UNESCО</vt:lpstr>
      <vt:lpstr>Юнеско было основано: </vt:lpstr>
      <vt:lpstr>Собор василия блаженного  (красная площадь, москва)</vt:lpstr>
      <vt:lpstr>храм Василия Блаженного — культовая постройка времен  Ивана Грозного, по которой до сих пор любой иностранец узнает Москву. Это — самый узнаваемый русский храм. Мало кто знает его истинное название — Собор Покрова Богородицы, что на Рву. 2 июля (29 июня по старому стилю) 1561 года когда-то освятили центральную Покровскую церковь собора. Первое  достоверное упоминание о возведении храма Покрова Богоматери относится к осени 1554 г. Считают, что это был деревянный собор, который позже снесли, чтобы построить каменную церковь. Поводом для строительства собора послужило покорение Казанского ханства. Царь Иван Грозный, молясь перед началом военного похода, дал обет Богу построить храм, который прежде не видела Русь, в случае своей победы. Царь был суровым и беспощадным, но оставался глубоко верующим человеком.  </vt:lpstr>
      <vt:lpstr>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Всемирное культурное наследие  СОБОР ВАСИЛИЯ БЛАЖЕННОГО</dc:title>
  <dc:creator>karpenkositkina1@outlook.com</dc:creator>
  <cp:lastModifiedBy>karpenkositkina1@outlook.com</cp:lastModifiedBy>
  <cp:revision>1</cp:revision>
  <cp:lastPrinted>2023-09-28T18:11:15Z</cp:lastPrinted>
  <dcterms:created xsi:type="dcterms:W3CDTF">2023-09-28T17:15:48Z</dcterms:created>
  <dcterms:modified xsi:type="dcterms:W3CDTF">2023-09-28T18:14:36Z</dcterms:modified>
</cp:coreProperties>
</file>